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8"/>
  </p:notesMasterIdLst>
  <p:handoutMasterIdLst>
    <p:handoutMasterId r:id="rId79"/>
  </p:handoutMasterIdLst>
  <p:sldIdLst>
    <p:sldId id="271" r:id="rId3"/>
    <p:sldId id="262" r:id="rId4"/>
    <p:sldId id="278" r:id="rId5"/>
    <p:sldId id="280" r:id="rId6"/>
    <p:sldId id="285" r:id="rId7"/>
    <p:sldId id="510" r:id="rId8"/>
    <p:sldId id="287" r:id="rId9"/>
    <p:sldId id="288" r:id="rId10"/>
    <p:sldId id="290" r:id="rId11"/>
    <p:sldId id="291" r:id="rId12"/>
    <p:sldId id="511" r:id="rId13"/>
    <p:sldId id="293" r:id="rId14"/>
    <p:sldId id="294" r:id="rId15"/>
    <p:sldId id="295" r:id="rId16"/>
    <p:sldId id="296" r:id="rId17"/>
    <p:sldId id="299" r:id="rId18"/>
    <p:sldId id="301" r:id="rId19"/>
    <p:sldId id="282" r:id="rId20"/>
    <p:sldId id="302" r:id="rId21"/>
    <p:sldId id="304" r:id="rId22"/>
    <p:sldId id="305" r:id="rId23"/>
    <p:sldId id="306" r:id="rId24"/>
    <p:sldId id="307" r:id="rId25"/>
    <p:sldId id="308" r:id="rId26"/>
    <p:sldId id="310" r:id="rId27"/>
    <p:sldId id="313" r:id="rId28"/>
    <p:sldId id="318" r:id="rId29"/>
    <p:sldId id="319" r:id="rId30"/>
    <p:sldId id="320" r:id="rId31"/>
    <p:sldId id="314" r:id="rId32"/>
    <p:sldId id="483" r:id="rId33"/>
    <p:sldId id="484" r:id="rId34"/>
    <p:sldId id="485" r:id="rId35"/>
    <p:sldId id="486" r:id="rId36"/>
    <p:sldId id="487" r:id="rId37"/>
    <p:sldId id="488" r:id="rId38"/>
    <p:sldId id="509" r:id="rId39"/>
    <p:sldId id="315" r:id="rId40"/>
    <p:sldId id="489" r:id="rId41"/>
    <p:sldId id="492" r:id="rId42"/>
    <p:sldId id="491" r:id="rId43"/>
    <p:sldId id="490" r:id="rId44"/>
    <p:sldId id="493" r:id="rId45"/>
    <p:sldId id="495" r:id="rId46"/>
    <p:sldId id="494" r:id="rId47"/>
    <p:sldId id="496" r:id="rId48"/>
    <p:sldId id="497" r:id="rId49"/>
    <p:sldId id="498" r:id="rId50"/>
    <p:sldId id="499" r:id="rId51"/>
    <p:sldId id="500" r:id="rId52"/>
    <p:sldId id="501" r:id="rId53"/>
    <p:sldId id="502" r:id="rId54"/>
    <p:sldId id="503" r:id="rId55"/>
    <p:sldId id="508" r:id="rId56"/>
    <p:sldId id="504" r:id="rId57"/>
    <p:sldId id="505" r:id="rId58"/>
    <p:sldId id="506" r:id="rId59"/>
    <p:sldId id="507" r:id="rId60"/>
    <p:sldId id="316" r:id="rId61"/>
    <p:sldId id="317" r:id="rId62"/>
    <p:sldId id="321" r:id="rId63"/>
    <p:sldId id="323" r:id="rId64"/>
    <p:sldId id="322" r:id="rId65"/>
    <p:sldId id="326" r:id="rId66"/>
    <p:sldId id="328" r:id="rId67"/>
    <p:sldId id="329" r:id="rId68"/>
    <p:sldId id="327" r:id="rId69"/>
    <p:sldId id="512" r:id="rId70"/>
    <p:sldId id="330" r:id="rId71"/>
    <p:sldId id="331" r:id="rId72"/>
    <p:sldId id="332" r:id="rId73"/>
    <p:sldId id="336" r:id="rId74"/>
    <p:sldId id="337" r:id="rId75"/>
    <p:sldId id="338" r:id="rId76"/>
    <p:sldId id="482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D5BB11-5E1E-259D-A787-25834DBC8F8F}" name="Teri Treesh" initials="TT" userId="S::ttreesh@cap-az.com::04d8e307-7dc7-4ef0-8bcf-833bcc97763e" providerId="AD"/>
  <p188:author id="{934B5953-D18A-75C0-10BD-96FCD2E26E62}" name="Chris Santo" initials="CS" userId="S::csanto@cap-az.com::f3ee38f7-557e-4c57-a49c-18c7fe403d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40F"/>
    <a:srgbClr val="1F600A"/>
    <a:srgbClr val="15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96"/>
    <p:restoredTop sz="94694"/>
  </p:normalViewPr>
  <p:slideViewPr>
    <p:cSldViewPr snapToGrid="0">
      <p:cViewPr varScale="1">
        <p:scale>
          <a:sx n="84" d="100"/>
          <a:sy n="84" d="100"/>
        </p:scale>
        <p:origin x="12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17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microsoft.com/office/2018/10/relationships/authors" Target="author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ED5EB-8AC0-4E81-52A5-0B9835D5D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6C61-A49A-B74E-536D-D24A4DE02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C7DE0-9006-BC48-B1C9-F842553CB5D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803A-620C-25EA-717D-8954B07B6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2040-2078-8C3E-DFF3-FB95B8BF6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AB84-DC3C-4545-A455-0FCC962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EE3A-C750-5044-A5FB-6440F894EC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B4F8-2C13-7345-8E95-4DC681F1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E5476-5D37-E184-23D2-94B17D11E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B41C00-2AB3-20B2-DC1F-F32482EF2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4A342-604D-2BE2-5473-BF949ED8F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CF721-2D17-4080-3DD8-E7FEEC4FB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5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D8F26-A2F7-EBA9-AF8C-F22B5B5CA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9158E-5599-B24C-444E-7AB3818DB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50F0E-153A-8AC7-21E2-95F09A769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3E024-87F6-92AB-F358-57C0151A1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4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0B51C-5F36-E665-8DBA-6DFA3AE07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0DD55-8ECF-20F3-2A4E-B9A3BF93E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567F5-BD85-6882-94A4-74E481ADB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147BC-E603-855B-E514-75D32B96D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A734F-30CA-8270-AC4C-38DF0522A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C0DB4-09B8-D3AC-6E60-2317CD64B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FA018-90A7-1106-6BCB-B7843D8F9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03415-CC80-6A98-43ED-8619F4555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1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3166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iver flowing through a canyon&#10;&#10;Description automatically generated">
            <a:extLst>
              <a:ext uri="{FF2B5EF4-FFF2-40B4-BE49-F238E27FC236}">
                <a16:creationId xmlns:a16="http://schemas.microsoft.com/office/drawing/2014/main" id="{400EA7E4-AB2B-A1F5-A45C-D6BA73067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BF7AF-B437-DD30-53E5-DC16E4E2B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881381"/>
            <a:ext cx="6309360" cy="210312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30828-C9CB-D8F2-FD6F-B1C7170C1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075941"/>
            <a:ext cx="6309360" cy="155448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A7431-DE03-39BE-BFE2-A321CA19D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22" t="29012" r="16722" b="29012"/>
          <a:stretch/>
        </p:blipFill>
        <p:spPr>
          <a:xfrm>
            <a:off x="457200" y="365760"/>
            <a:ext cx="1828800" cy="621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51BD6F-A687-16F6-37C4-BA80B4FFEC89}"/>
              </a:ext>
            </a:extLst>
          </p:cNvPr>
          <p:cNvSpPr txBox="1"/>
          <p:nvPr userDrawn="1"/>
        </p:nvSpPr>
        <p:spPr>
          <a:xfrm>
            <a:off x="8930078" y="6353422"/>
            <a:ext cx="272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YOUR WATER. YOUR FUTURE.</a:t>
            </a:r>
          </a:p>
        </p:txBody>
      </p:sp>
    </p:spTree>
    <p:extLst>
      <p:ext uri="{BB962C8B-B14F-4D97-AF65-F5344CB8AC3E}">
        <p14:creationId xmlns:p14="http://schemas.microsoft.com/office/powerpoint/2010/main" val="1326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dge over a dam&#10;&#10;Description automatically generated with medium confidence">
            <a:extLst>
              <a:ext uri="{FF2B5EF4-FFF2-40B4-BE49-F238E27FC236}">
                <a16:creationId xmlns:a16="http://schemas.microsoft.com/office/drawing/2014/main" id="{3F7ED933-27E2-7188-246E-74580DC26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A7431-DE03-39BE-BFE2-A321CA19D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22" t="29012" r="16722" b="29012"/>
          <a:stretch/>
        </p:blipFill>
        <p:spPr>
          <a:xfrm>
            <a:off x="457200" y="365760"/>
            <a:ext cx="1828800" cy="621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40A7CA-3F49-647F-A1CB-8AA83ACA8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881381"/>
            <a:ext cx="6309360" cy="210312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14BD0B-1E1C-0D48-FED8-23531192D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075941"/>
            <a:ext cx="6309360" cy="155448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588E4-48A2-B82E-BAAA-75F1CCBC52C7}"/>
              </a:ext>
            </a:extLst>
          </p:cNvPr>
          <p:cNvSpPr txBox="1"/>
          <p:nvPr userDrawn="1"/>
        </p:nvSpPr>
        <p:spPr>
          <a:xfrm>
            <a:off x="8930078" y="6353422"/>
            <a:ext cx="272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YOUR WATER. YOUR FUTURE.</a:t>
            </a:r>
          </a:p>
        </p:txBody>
      </p:sp>
    </p:spTree>
    <p:extLst>
      <p:ext uri="{BB962C8B-B14F-4D97-AF65-F5344CB8AC3E}">
        <p14:creationId xmlns:p14="http://schemas.microsoft.com/office/powerpoint/2010/main" val="295078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B350C2-0B7A-540F-0293-52F77503A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A7431-DE03-39BE-BFE2-A321CA19D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22" t="29012" r="16722" b="29012"/>
          <a:stretch/>
        </p:blipFill>
        <p:spPr>
          <a:xfrm>
            <a:off x="457200" y="365760"/>
            <a:ext cx="1828800" cy="621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E928D8-663C-E62E-1039-8CF00B2B0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881381"/>
            <a:ext cx="6309360" cy="210312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5A1A172-3D2F-6007-45BF-AF3AC572A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075941"/>
            <a:ext cx="6309360" cy="155448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77BAA-B94C-56A3-6D1F-05AFF000B57E}"/>
              </a:ext>
            </a:extLst>
          </p:cNvPr>
          <p:cNvSpPr txBox="1"/>
          <p:nvPr userDrawn="1"/>
        </p:nvSpPr>
        <p:spPr>
          <a:xfrm>
            <a:off x="8930078" y="6353422"/>
            <a:ext cx="272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YOUR WATER. YOUR FUTURE.</a:t>
            </a:r>
          </a:p>
        </p:txBody>
      </p:sp>
    </p:spTree>
    <p:extLst>
      <p:ext uri="{BB962C8B-B14F-4D97-AF65-F5344CB8AC3E}">
        <p14:creationId xmlns:p14="http://schemas.microsoft.com/office/powerpoint/2010/main" val="175614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B350C2-0B7A-540F-0293-52F77503A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A7431-DE03-39BE-BFE2-A321CA19D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22" t="29012" r="16722" b="29012"/>
          <a:stretch/>
        </p:blipFill>
        <p:spPr>
          <a:xfrm>
            <a:off x="457200" y="365760"/>
            <a:ext cx="1828800" cy="621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E928D8-663C-E62E-1039-8CF00B2B0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881381"/>
            <a:ext cx="6309360" cy="210312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5A1A172-3D2F-6007-45BF-AF3AC572A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075941"/>
            <a:ext cx="6309360" cy="155448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77BAA-B94C-56A3-6D1F-05AFF000B57E}"/>
              </a:ext>
            </a:extLst>
          </p:cNvPr>
          <p:cNvSpPr txBox="1"/>
          <p:nvPr userDrawn="1"/>
        </p:nvSpPr>
        <p:spPr>
          <a:xfrm>
            <a:off x="8930078" y="6353422"/>
            <a:ext cx="272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YOUR WATER. YOUR FUTURE.</a:t>
            </a:r>
          </a:p>
        </p:txBody>
      </p:sp>
    </p:spTree>
    <p:extLst>
      <p:ext uri="{BB962C8B-B14F-4D97-AF65-F5344CB8AC3E}">
        <p14:creationId xmlns:p14="http://schemas.microsoft.com/office/powerpoint/2010/main" val="38432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90B5-52EE-D992-DB73-69FA40DE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709738"/>
            <a:ext cx="11247120" cy="246888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A8FDF-900D-CEAD-5567-F795578159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8" y="4297680"/>
            <a:ext cx="1124712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This can be simple text or you could add an image to the background and change the color of the text to be visible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DA5F4-622D-A2B4-CFA6-3A5B74CB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5E2D-6110-F006-2463-AA249A4C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66B1CF8-F8DB-278F-4F43-C1199A8D66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38" y="6358407"/>
            <a:ext cx="1097280" cy="3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5BE8A8-B3A9-E81A-54EC-7FF8B88CD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090B5-52EE-D992-DB73-69FA40DE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709738"/>
            <a:ext cx="11247120" cy="246888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A8FDF-900D-CEAD-5567-F795578159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8" y="4297680"/>
            <a:ext cx="1124712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This can be simple text or you could add an image to the background and change the color of the text to be visible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DA5F4-622D-A2B4-CFA6-3A5B74CB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5E2D-6110-F006-2463-AA249A4C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66B1CF8-F8DB-278F-4F43-C1199A8D6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38" y="6358407"/>
            <a:ext cx="1097280" cy="3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0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ad with a bridge and houses&#10;&#10;Description automatically generated with medium confidence">
            <a:extLst>
              <a:ext uri="{FF2B5EF4-FFF2-40B4-BE49-F238E27FC236}">
                <a16:creationId xmlns:a16="http://schemas.microsoft.com/office/drawing/2014/main" id="{D69ABAC4-7DCE-7FF5-2223-3A629DDD3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090B5-52EE-D992-DB73-69FA40DE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709738"/>
            <a:ext cx="11247120" cy="246888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A8FDF-900D-CEAD-5567-F795578159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8" y="4297680"/>
            <a:ext cx="1124712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This can be simple text or you could add an image to the background and change the color of the text to be visible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DA5F4-622D-A2B4-CFA6-3A5B74CB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5E2D-6110-F006-2463-AA249A4C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66B1CF8-F8DB-278F-4F43-C1199A8D6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38" y="6358407"/>
            <a:ext cx="1097280" cy="3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4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9ABAC4-7DCE-7FF5-2223-3A629DDD3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090B5-52EE-D992-DB73-69FA40DE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709738"/>
            <a:ext cx="11247120" cy="246888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A8FDF-900D-CEAD-5567-F795578159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8" y="4297680"/>
            <a:ext cx="1124712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This can be simple text or you could add an image to the background and change the color of the text to be visible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DA5F4-622D-A2B4-CFA6-3A5B74CB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5E2D-6110-F006-2463-AA249A4C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66B1CF8-F8DB-278F-4F43-C1199A8D6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38" y="6358407"/>
            <a:ext cx="1097280" cy="3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F10E-1E4B-C5C5-6F64-6569D2FA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ABBB-667F-1DC2-3FA8-DACB69D79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3B716-46F7-1534-574C-4DF36A3D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21D37-D323-58C7-0EE1-7D453F5D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2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221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3530-2152-0DCB-7EC0-B92F9011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1C89-C332-4C9D-455E-C9EBD134C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D81E4-F788-7132-4975-F96AA713E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463039"/>
            <a:ext cx="5486400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234F-3266-9536-4039-EFA56B78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CD64A-4F5D-C352-4AA5-EC6EFDC6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40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7318-ECE1-2D5D-FD69-8167322F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1124712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314F9-5894-1624-D43F-EE6FA72A1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5486400" cy="7315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D766E-63F2-701F-64C6-8D4B6EB1E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548640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56589-B105-B142-2B1A-6FB6738FC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463040"/>
            <a:ext cx="5486400" cy="7315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78FEB-DE44-0B1A-728D-BA07DD40F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286000"/>
            <a:ext cx="548640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10805-9F8E-56BB-CDE9-23DD6613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9B15D-3976-2B2D-72C0-5730297B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93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A910-CEDB-8D01-31A5-5164D2F5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F8C98-1098-A3B2-2ADD-FDDEBF7F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45E0F-F96B-98BC-EDF2-CB1B2CA6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25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88604-057E-68D2-56FC-4989760E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D6387-D9B8-CC58-D22F-FDC321C2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56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No 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17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CE26-7527-48F6-C430-B4877F3C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96045-F9B8-D4BF-ADE1-09D9256B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C70CC-B99C-FC38-A199-4D764EA80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4314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144C1-AC45-CE79-7874-05FE9FA9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055BF-1894-FC7F-84E8-F1E88E89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2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2E5A1-F2FA-6219-85C4-F4806F7C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9C31D-4F6F-5812-189A-8496745C7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103CE-D1EB-064B-95D5-BCABE58C5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4314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DCDBF-2639-101B-5BB7-93DFD7C9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8965E-D3B5-A1ED-2E73-3D65CB32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A6A7-9B4C-4F28-AF72-280E79B8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3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41249" y="1828800"/>
            <a:ext cx="6400800" cy="21031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22" t="29012" r="16722" b="29012"/>
          <a:stretch/>
        </p:blipFill>
        <p:spPr>
          <a:xfrm>
            <a:off x="841248" y="457200"/>
            <a:ext cx="2103120" cy="71506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629100" y="5923654"/>
            <a:ext cx="272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YOUR WATER. YOUR FUTURE.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960" y="4114800"/>
            <a:ext cx="6400800" cy="210312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author, author’s title, meeting location and date</a:t>
            </a:r>
          </a:p>
        </p:txBody>
      </p:sp>
    </p:spTree>
    <p:extLst>
      <p:ext uri="{BB962C8B-B14F-4D97-AF65-F5344CB8AC3E}">
        <p14:creationId xmlns:p14="http://schemas.microsoft.com/office/powerpoint/2010/main" val="3359608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199" y="1419226"/>
            <a:ext cx="10515600" cy="256032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41248" y="4114800"/>
            <a:ext cx="10515600" cy="1374776"/>
          </a:xfrm>
        </p:spPr>
        <p:txBody>
          <a:bodyPr>
            <a:normAutofit/>
          </a:bodyPr>
          <a:lstStyle>
            <a:lvl1pPr marL="0" indent="0">
              <a:buNone/>
              <a:defRPr sz="1800" b="0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" y="6126480"/>
            <a:ext cx="457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126480"/>
            <a:ext cx="7772400" cy="36512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[FROM TOP MENU, SELECT "INSERT" THEN CLICK "HEADER &amp; FOOTER" TO ADD PRESENTATION TITLE  AND DATE UNDER "FOOTER", THEN "APPLY TO ALL"]</a:t>
            </a:r>
          </a:p>
        </p:txBody>
      </p:sp>
    </p:spTree>
    <p:extLst>
      <p:ext uri="{BB962C8B-B14F-4D97-AF65-F5344CB8AC3E}">
        <p14:creationId xmlns:p14="http://schemas.microsoft.com/office/powerpoint/2010/main" val="318268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75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8" r:id="rId5"/>
    <p:sldLayoutId id="2147483652" r:id="rId6"/>
    <p:sldLayoutId id="2147483659" r:id="rId7"/>
    <p:sldLayoutId id="2147483653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73F88-5FB9-8E86-2F72-6C46A1B5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1124712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18AAC-A695-84AD-D9DB-75B7DB60A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1124712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16BCE-F9F5-CBBE-0E33-8E10619A4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7280" y="630936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B35F-95EA-7D51-436F-6BF2F9802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09360"/>
            <a:ext cx="548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E5A6A7-9B4C-4F28-AF72-280E79B891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C5BC560D-8852-CCBC-0CCD-226233A48B1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356350"/>
            <a:ext cx="1097280" cy="3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E65A-F18D-1EBA-7243-1A868ED29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EAM Capital Planning:</a:t>
            </a:r>
            <a:br>
              <a:rPr lang="en-US" dirty="0"/>
            </a:br>
            <a:r>
              <a:rPr lang="en-US" dirty="0"/>
              <a:t>From Request to Requisition!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6ED03-4AB4-9B8C-BEE8-F78E09700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L. Santo</a:t>
            </a:r>
          </a:p>
          <a:p>
            <a:r>
              <a:rPr lang="en-US" dirty="0"/>
              <a:t>Sr. Application Architect</a:t>
            </a:r>
          </a:p>
          <a:p>
            <a:r>
              <a:rPr lang="en-US" dirty="0"/>
              <a:t>Central Arizona Project</a:t>
            </a:r>
          </a:p>
        </p:txBody>
      </p:sp>
    </p:spTree>
    <p:extLst>
      <p:ext uri="{BB962C8B-B14F-4D97-AF65-F5344CB8AC3E}">
        <p14:creationId xmlns:p14="http://schemas.microsoft.com/office/powerpoint/2010/main" val="313898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68BCA-3B74-C74F-C96B-C63C2D9E5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0C83A0B-373F-4668-E08D-F6191A29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70DBC23-711C-D2FC-3087-F070E34D1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" panose="020B0504020202020204" pitchFamily="34" charset="0"/>
              </a:rPr>
              <a:t>Mark Wilmer Pumping Plant is the first and largest plant in the system.</a:t>
            </a:r>
          </a:p>
          <a:p>
            <a:pPr marL="45720"/>
            <a:endParaRPr lang="en-US" sz="1800" b="1" dirty="0">
              <a:solidFill>
                <a:srgbClr val="3BA40F"/>
              </a:solidFill>
            </a:endParaRPr>
          </a:p>
          <a:p>
            <a:pPr marL="45720"/>
            <a:r>
              <a:rPr lang="en-US" sz="1800" b="1" dirty="0">
                <a:solidFill>
                  <a:srgbClr val="3BA40F"/>
                </a:solidFill>
                <a:latin typeface="Arial Nova" panose="020B0504020202020204" pitchFamily="34" charset="0"/>
              </a:rPr>
              <a:t>There are six pumps at 66,000 HP each that life water more than 800 vertical feet over Buckskin Mountain.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6B223AC2-E3A8-C69A-1B60-E149D73BE3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809" r="27809"/>
          <a:stretch/>
        </p:blipFill>
        <p:spPr>
          <a:xfrm>
            <a:off x="14288" y="0"/>
            <a:ext cx="6081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8959A-5332-0C46-E56D-E00B6BD1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7E2ACC9-D746-B56F-5EB1-06D8E4AE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77A85C93-F6BD-B69C-90E7-9209955C7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/>
              <a:t>Mark Wilmer Pumping Plant is the first and largest plant in the system.</a:t>
            </a:r>
          </a:p>
          <a:p>
            <a:pPr marL="45720"/>
            <a:endParaRPr lang="en-US" sz="1800" b="1" dirty="0">
              <a:solidFill>
                <a:srgbClr val="3BA40F"/>
              </a:solidFill>
            </a:endParaRPr>
          </a:p>
          <a:p>
            <a:pPr marL="45720"/>
            <a:r>
              <a:rPr lang="en-US" sz="1800" dirty="0"/>
              <a:t>There are six pumps at 66,000 HP each that life water more than 800 vertical feet over Buckskin Mountain.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b="1" dirty="0">
                <a:solidFill>
                  <a:srgbClr val="3BA40F"/>
                </a:solidFill>
                <a:latin typeface="Arial Nova" panose="020B0504020202020204" pitchFamily="34" charset="0"/>
              </a:rPr>
              <a:t>With all six pumps running at Mark Wilmer Pumping Plant, an Olympic-sized swimming pool would fill in about 23 seconds!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3B5C378-F839-A632-8281-E2ED37E88F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" b="8"/>
          <a:stretch/>
        </p:blipFill>
        <p:spPr>
          <a:xfrm>
            <a:off x="14288" y="0"/>
            <a:ext cx="6081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6C4B-F31E-FC93-4D2E-7E546223D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CA3415A8-B5FF-A4AE-442F-0918DEBF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  <a:b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Biennial Budgeting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4ECC8C-269D-A80F-BD3E-F20421A8A354}"/>
              </a:ext>
            </a:extLst>
          </p:cNvPr>
          <p:cNvSpPr txBox="1"/>
          <p:nvPr/>
        </p:nvSpPr>
        <p:spPr>
          <a:xfrm>
            <a:off x="838200" y="2710900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Start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85FAE5-8822-75AE-E2B2-B7DEBB7C7896}"/>
              </a:ext>
            </a:extLst>
          </p:cNvPr>
          <p:cNvCxnSpPr>
            <a:cxnSpLocks/>
          </p:cNvCxnSpPr>
          <p:nvPr/>
        </p:nvCxnSpPr>
        <p:spPr>
          <a:xfrm>
            <a:off x="1041400" y="2404662"/>
            <a:ext cx="10152364" cy="0"/>
          </a:xfrm>
          <a:prstGeom prst="line">
            <a:avLst/>
          </a:prstGeom>
          <a:ln>
            <a:solidFill>
              <a:srgbClr val="3BA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CCD1F81-A373-3245-6D38-06DD8DF46DB1}"/>
              </a:ext>
            </a:extLst>
          </p:cNvPr>
          <p:cNvSpPr/>
          <p:nvPr/>
        </p:nvSpPr>
        <p:spPr>
          <a:xfrm>
            <a:off x="770561" y="2210682"/>
            <a:ext cx="455350" cy="408345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66DFFEB-1D14-19DF-56F7-FDE6CB2F8343}"/>
              </a:ext>
            </a:extLst>
          </p:cNvPr>
          <p:cNvSpPr/>
          <p:nvPr/>
        </p:nvSpPr>
        <p:spPr>
          <a:xfrm>
            <a:off x="3557484" y="2303756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8C8EB1A-3ECC-0871-50AF-2D2CEB6F7768}"/>
              </a:ext>
            </a:extLst>
          </p:cNvPr>
          <p:cNvSpPr/>
          <p:nvPr/>
        </p:nvSpPr>
        <p:spPr>
          <a:xfrm>
            <a:off x="6238668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8DE9FB7-9CDB-6FE9-FD48-04A04B28FF3C}"/>
              </a:ext>
            </a:extLst>
          </p:cNvPr>
          <p:cNvSpPr/>
          <p:nvPr/>
        </p:nvSpPr>
        <p:spPr>
          <a:xfrm>
            <a:off x="8919852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00DB0D-D4D3-76CA-BCD1-140C149A6FA5}"/>
              </a:ext>
            </a:extLst>
          </p:cNvPr>
          <p:cNvSpPr txBox="1"/>
          <p:nvPr/>
        </p:nvSpPr>
        <p:spPr>
          <a:xfrm>
            <a:off x="838200" y="3173080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CAP’s fiscal year aligns with the calendar year.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 begins the preparation of a biennial (every two year) budget as part of its overall financial planning process.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71306D-A600-BC27-E225-79AC5BB47496}"/>
              </a:ext>
            </a:extLst>
          </p:cNvPr>
          <p:cNvSpPr txBox="1"/>
          <p:nvPr/>
        </p:nvSpPr>
        <p:spPr>
          <a:xfrm>
            <a:off x="3519384" y="2710385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6B0401-6A1D-37A3-49BC-40F37B1D4BDE}"/>
              </a:ext>
            </a:extLst>
          </p:cNvPr>
          <p:cNvSpPr txBox="1"/>
          <p:nvPr/>
        </p:nvSpPr>
        <p:spPr>
          <a:xfrm>
            <a:off x="3519384" y="3172565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259926-6240-091E-27AE-C55A1D4D5007}"/>
              </a:ext>
            </a:extLst>
          </p:cNvPr>
          <p:cNvSpPr txBox="1"/>
          <p:nvPr/>
        </p:nvSpPr>
        <p:spPr>
          <a:xfrm>
            <a:off x="6200568" y="2710900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346A8A-CE4F-1ADF-0A62-E62DD570D576}"/>
              </a:ext>
            </a:extLst>
          </p:cNvPr>
          <p:cNvSpPr txBox="1"/>
          <p:nvPr/>
        </p:nvSpPr>
        <p:spPr>
          <a:xfrm>
            <a:off x="6200568" y="3173080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E0F35F-5844-F951-7B42-D7DA25B922C2}"/>
              </a:ext>
            </a:extLst>
          </p:cNvPr>
          <p:cNvSpPr txBox="1"/>
          <p:nvPr/>
        </p:nvSpPr>
        <p:spPr>
          <a:xfrm>
            <a:off x="8881752" y="2710385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B808AC-CC87-BC32-1BCB-6F71805CCCFD}"/>
              </a:ext>
            </a:extLst>
          </p:cNvPr>
          <p:cNvSpPr txBox="1"/>
          <p:nvPr/>
        </p:nvSpPr>
        <p:spPr>
          <a:xfrm>
            <a:off x="8881752" y="3172565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B5BF-F353-E536-8BC7-77BBF27DD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59F8485C-650F-395B-307D-2B0CFA22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  <a:b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Biennial Budgeting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20A55E-34E2-1629-09B9-4ED792C8B30A}"/>
              </a:ext>
            </a:extLst>
          </p:cNvPr>
          <p:cNvSpPr txBox="1"/>
          <p:nvPr/>
        </p:nvSpPr>
        <p:spPr>
          <a:xfrm>
            <a:off x="838200" y="2710900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Start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40BBA5-7C64-E8C6-0A88-E12796AA0BB9}"/>
              </a:ext>
            </a:extLst>
          </p:cNvPr>
          <p:cNvCxnSpPr>
            <a:cxnSpLocks/>
          </p:cNvCxnSpPr>
          <p:nvPr/>
        </p:nvCxnSpPr>
        <p:spPr>
          <a:xfrm>
            <a:off x="1041400" y="2404662"/>
            <a:ext cx="10152364" cy="0"/>
          </a:xfrm>
          <a:prstGeom prst="line">
            <a:avLst/>
          </a:prstGeom>
          <a:ln>
            <a:solidFill>
              <a:srgbClr val="3BA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4A82D4C-B9BE-C82D-DC4B-4362DE1D71CE}"/>
              </a:ext>
            </a:extLst>
          </p:cNvPr>
          <p:cNvSpPr/>
          <p:nvPr/>
        </p:nvSpPr>
        <p:spPr>
          <a:xfrm>
            <a:off x="876300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B6E3196-1204-C9D8-4257-729D139878DD}"/>
              </a:ext>
            </a:extLst>
          </p:cNvPr>
          <p:cNvSpPr/>
          <p:nvPr/>
        </p:nvSpPr>
        <p:spPr>
          <a:xfrm>
            <a:off x="3557484" y="2303756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C34A943-CDC7-A56D-5C47-15AB29A3C520}"/>
              </a:ext>
            </a:extLst>
          </p:cNvPr>
          <p:cNvSpPr/>
          <p:nvPr/>
        </p:nvSpPr>
        <p:spPr>
          <a:xfrm>
            <a:off x="6238668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BA1C9D6-1DA7-D18D-B7E9-DEE1BB8BB34F}"/>
              </a:ext>
            </a:extLst>
          </p:cNvPr>
          <p:cNvSpPr/>
          <p:nvPr/>
        </p:nvSpPr>
        <p:spPr>
          <a:xfrm>
            <a:off x="8919852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31E8B3-82BD-228F-2E45-E60ACDC68B18}"/>
              </a:ext>
            </a:extLst>
          </p:cNvPr>
          <p:cNvSpPr txBox="1"/>
          <p:nvPr/>
        </p:nvSpPr>
        <p:spPr>
          <a:xfrm>
            <a:off x="838200" y="3173080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CAP’s fiscal year aligns with the calendar year.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 begins the preparation of a biennial (every two year) budget as part of its overall financial planning process.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99D30-1573-C7B1-743C-0ABF19073AAB}"/>
              </a:ext>
            </a:extLst>
          </p:cNvPr>
          <p:cNvSpPr txBox="1"/>
          <p:nvPr/>
        </p:nvSpPr>
        <p:spPr>
          <a:xfrm>
            <a:off x="3519384" y="2710385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Preparation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2F7CF2-1E1A-9437-B7E3-243BB9231F5A}"/>
              </a:ext>
            </a:extLst>
          </p:cNvPr>
          <p:cNvSpPr txBox="1"/>
          <p:nvPr/>
        </p:nvSpPr>
        <p:spPr>
          <a:xfrm>
            <a:off x="3519384" y="3172565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Budget preparation involves almost everyone from the district over a 5-month period.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44F0DB-1B4F-A9A9-9790-EBD0D34DDAEB}"/>
              </a:ext>
            </a:extLst>
          </p:cNvPr>
          <p:cNvSpPr txBox="1"/>
          <p:nvPr/>
        </p:nvSpPr>
        <p:spPr>
          <a:xfrm>
            <a:off x="6200568" y="2710900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59D4CF-84C8-D2A5-4822-78239F616389}"/>
              </a:ext>
            </a:extLst>
          </p:cNvPr>
          <p:cNvSpPr txBox="1"/>
          <p:nvPr/>
        </p:nvSpPr>
        <p:spPr>
          <a:xfrm>
            <a:off x="6200568" y="3173080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B759F4-AB5A-954C-547C-31078C496557}"/>
              </a:ext>
            </a:extLst>
          </p:cNvPr>
          <p:cNvSpPr txBox="1"/>
          <p:nvPr/>
        </p:nvSpPr>
        <p:spPr>
          <a:xfrm>
            <a:off x="8881752" y="2710385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59290E-C3D2-3A76-9221-C1A8BE1EAD80}"/>
              </a:ext>
            </a:extLst>
          </p:cNvPr>
          <p:cNvSpPr txBox="1"/>
          <p:nvPr/>
        </p:nvSpPr>
        <p:spPr>
          <a:xfrm>
            <a:off x="8881752" y="3172565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B056F6-7009-C360-DBA9-BCA2B0F59FB9}"/>
              </a:ext>
            </a:extLst>
          </p:cNvPr>
          <p:cNvSpPr/>
          <p:nvPr/>
        </p:nvSpPr>
        <p:spPr>
          <a:xfrm>
            <a:off x="3442624" y="2210682"/>
            <a:ext cx="455350" cy="408345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C904D-8CA8-85AF-929D-71513846D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9E062E3B-7EC9-ED5C-7B60-1791A8D5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  <a:b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Biennial Budgeting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F6E33D-67A2-670D-C61E-6D09CC57016C}"/>
              </a:ext>
            </a:extLst>
          </p:cNvPr>
          <p:cNvSpPr txBox="1"/>
          <p:nvPr/>
        </p:nvSpPr>
        <p:spPr>
          <a:xfrm>
            <a:off x="838200" y="2710900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Start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B46F0D1-FB01-19FA-1D09-73F00994C14F}"/>
              </a:ext>
            </a:extLst>
          </p:cNvPr>
          <p:cNvCxnSpPr>
            <a:cxnSpLocks/>
          </p:cNvCxnSpPr>
          <p:nvPr/>
        </p:nvCxnSpPr>
        <p:spPr>
          <a:xfrm>
            <a:off x="1041400" y="2404662"/>
            <a:ext cx="10152364" cy="0"/>
          </a:xfrm>
          <a:prstGeom prst="line">
            <a:avLst/>
          </a:prstGeom>
          <a:ln>
            <a:solidFill>
              <a:srgbClr val="3BA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F3923FF-199F-6B6F-76EE-513211FFD57F}"/>
              </a:ext>
            </a:extLst>
          </p:cNvPr>
          <p:cNvSpPr/>
          <p:nvPr/>
        </p:nvSpPr>
        <p:spPr>
          <a:xfrm>
            <a:off x="876300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D97330E-15D1-5524-6936-37535AE6A188}"/>
              </a:ext>
            </a:extLst>
          </p:cNvPr>
          <p:cNvSpPr/>
          <p:nvPr/>
        </p:nvSpPr>
        <p:spPr>
          <a:xfrm>
            <a:off x="3557484" y="2303756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BF3A59-9395-BBF0-6D11-346ED562D71D}"/>
              </a:ext>
            </a:extLst>
          </p:cNvPr>
          <p:cNvSpPr/>
          <p:nvPr/>
        </p:nvSpPr>
        <p:spPr>
          <a:xfrm>
            <a:off x="6238668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A3E711-8E87-4548-D708-96BE595EE3D5}"/>
              </a:ext>
            </a:extLst>
          </p:cNvPr>
          <p:cNvSpPr/>
          <p:nvPr/>
        </p:nvSpPr>
        <p:spPr>
          <a:xfrm>
            <a:off x="8919852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230CD3-C470-8364-7DD1-0EBD3C7B5E21}"/>
              </a:ext>
            </a:extLst>
          </p:cNvPr>
          <p:cNvSpPr txBox="1"/>
          <p:nvPr/>
        </p:nvSpPr>
        <p:spPr>
          <a:xfrm>
            <a:off x="838200" y="3173080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CAP’s fiscal year aligns with the calendar year.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 begins the preparation of a biennial (every two year) budget as part of its overall financial planning process.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416C95-F7DD-9D23-D572-00D3C4D05BC5}"/>
              </a:ext>
            </a:extLst>
          </p:cNvPr>
          <p:cNvSpPr txBox="1"/>
          <p:nvPr/>
        </p:nvSpPr>
        <p:spPr>
          <a:xfrm>
            <a:off x="3519384" y="2710385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Preparation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41D69F-2EB1-EE36-576A-6F5C8BE0B1B5}"/>
              </a:ext>
            </a:extLst>
          </p:cNvPr>
          <p:cNvSpPr txBox="1"/>
          <p:nvPr/>
        </p:nvSpPr>
        <p:spPr>
          <a:xfrm>
            <a:off x="3519384" y="3172565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Budget preparation involves almost everyone from the district over a 5-month period.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18D201-348B-1A6D-B7D5-3B040CC87214}"/>
              </a:ext>
            </a:extLst>
          </p:cNvPr>
          <p:cNvSpPr txBox="1"/>
          <p:nvPr/>
        </p:nvSpPr>
        <p:spPr>
          <a:xfrm>
            <a:off x="6200568" y="2710900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Review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D23862-2191-FFB3-173C-50A82522C157}"/>
              </a:ext>
            </a:extLst>
          </p:cNvPr>
          <p:cNvSpPr txBox="1"/>
          <p:nvPr/>
        </p:nvSpPr>
        <p:spPr>
          <a:xfrm>
            <a:off x="6200568" y="3173080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Budget is reviewed with CAP’s customers and stakeholders--typically municipal and industrial (M&amp;I), tribal and agricultural.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Budget is reviewed individually by members of the board of directors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4F372D-D09D-A393-4C30-D9CBEBBF78C2}"/>
              </a:ext>
            </a:extLst>
          </p:cNvPr>
          <p:cNvSpPr txBox="1"/>
          <p:nvPr/>
        </p:nvSpPr>
        <p:spPr>
          <a:xfrm>
            <a:off x="8881752" y="2710385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0E8964-1A3F-9431-4E2B-8220F6F3B637}"/>
              </a:ext>
            </a:extLst>
          </p:cNvPr>
          <p:cNvSpPr txBox="1"/>
          <p:nvPr/>
        </p:nvSpPr>
        <p:spPr>
          <a:xfrm>
            <a:off x="8881752" y="3172565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DC45F8-399D-0871-5D74-F66115D70760}"/>
              </a:ext>
            </a:extLst>
          </p:cNvPr>
          <p:cNvSpPr/>
          <p:nvPr/>
        </p:nvSpPr>
        <p:spPr>
          <a:xfrm>
            <a:off x="6117582" y="2210682"/>
            <a:ext cx="455350" cy="408345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38070-A237-3661-8429-090669C6E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C871D5D6-2C98-8EFE-0F53-7160B63B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l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  <a:b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Biennial Budgeting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141BF4-F7C1-3515-0657-CAB6E54D5098}"/>
              </a:ext>
            </a:extLst>
          </p:cNvPr>
          <p:cNvSpPr txBox="1"/>
          <p:nvPr/>
        </p:nvSpPr>
        <p:spPr>
          <a:xfrm>
            <a:off x="838200" y="2710900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Start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34B749-9C5D-D04B-BED7-D5D9E4294768}"/>
              </a:ext>
            </a:extLst>
          </p:cNvPr>
          <p:cNvCxnSpPr>
            <a:cxnSpLocks/>
          </p:cNvCxnSpPr>
          <p:nvPr/>
        </p:nvCxnSpPr>
        <p:spPr>
          <a:xfrm>
            <a:off x="1041400" y="2404662"/>
            <a:ext cx="10152364" cy="0"/>
          </a:xfrm>
          <a:prstGeom prst="line">
            <a:avLst/>
          </a:prstGeom>
          <a:ln>
            <a:solidFill>
              <a:srgbClr val="3BA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2668BBC-A334-CA1C-5A7E-B414D24EC1A1}"/>
              </a:ext>
            </a:extLst>
          </p:cNvPr>
          <p:cNvSpPr/>
          <p:nvPr/>
        </p:nvSpPr>
        <p:spPr>
          <a:xfrm>
            <a:off x="876300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3DD551-3863-C9E8-4A9A-EDA055F50D4D}"/>
              </a:ext>
            </a:extLst>
          </p:cNvPr>
          <p:cNvSpPr/>
          <p:nvPr/>
        </p:nvSpPr>
        <p:spPr>
          <a:xfrm>
            <a:off x="3557484" y="2303756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9B2D3E-FA6F-B300-1150-71D57E49642F}"/>
              </a:ext>
            </a:extLst>
          </p:cNvPr>
          <p:cNvSpPr/>
          <p:nvPr/>
        </p:nvSpPr>
        <p:spPr>
          <a:xfrm>
            <a:off x="6238668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1F7FAD-9C90-B8E6-2D4B-608991BBE734}"/>
              </a:ext>
            </a:extLst>
          </p:cNvPr>
          <p:cNvSpPr/>
          <p:nvPr/>
        </p:nvSpPr>
        <p:spPr>
          <a:xfrm>
            <a:off x="8919852" y="2302040"/>
            <a:ext cx="225631" cy="225631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1DE46B-EB65-2CD8-9281-AA36413DC430}"/>
              </a:ext>
            </a:extLst>
          </p:cNvPr>
          <p:cNvSpPr txBox="1"/>
          <p:nvPr/>
        </p:nvSpPr>
        <p:spPr>
          <a:xfrm>
            <a:off x="838200" y="3173080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CAP’s fiscal year aligns with the calendar year.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 begins the preparation of a biennial (every two year) budget as part of its overall financial planning process.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E7F00D-3282-0D18-1254-17F6B1FE8F99}"/>
              </a:ext>
            </a:extLst>
          </p:cNvPr>
          <p:cNvSpPr txBox="1"/>
          <p:nvPr/>
        </p:nvSpPr>
        <p:spPr>
          <a:xfrm>
            <a:off x="3519384" y="2710385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Preparation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EC6059-E448-ED1B-E734-038C578763F1}"/>
              </a:ext>
            </a:extLst>
          </p:cNvPr>
          <p:cNvSpPr txBox="1"/>
          <p:nvPr/>
        </p:nvSpPr>
        <p:spPr>
          <a:xfrm>
            <a:off x="3519384" y="3172565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Budget preparation involves almost everyone from the district over a 5-month period.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A88BEF-E60B-1CAF-98D1-5C3C91E9B278}"/>
              </a:ext>
            </a:extLst>
          </p:cNvPr>
          <p:cNvSpPr txBox="1"/>
          <p:nvPr/>
        </p:nvSpPr>
        <p:spPr>
          <a:xfrm>
            <a:off x="6200568" y="2710900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Review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D0FD12-E8A3-D85E-F395-BE7866F92595}"/>
              </a:ext>
            </a:extLst>
          </p:cNvPr>
          <p:cNvSpPr txBox="1"/>
          <p:nvPr/>
        </p:nvSpPr>
        <p:spPr>
          <a:xfrm>
            <a:off x="6200568" y="3173080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Budget is reviewed with CAP’s customers and stakeholders--typically municipal and industrial (M&amp;I), tribal and agricultural.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Budget is reviewed individually by members of the board of directors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52515F-C7A4-A074-9ED8-DC2A6FE1D8A5}"/>
              </a:ext>
            </a:extLst>
          </p:cNvPr>
          <p:cNvSpPr txBox="1"/>
          <p:nvPr/>
        </p:nvSpPr>
        <p:spPr>
          <a:xfrm>
            <a:off x="8881752" y="2710385"/>
            <a:ext cx="2374900" cy="461665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Approval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7B0429-EE25-8BAE-AACC-484C3870B691}"/>
              </a:ext>
            </a:extLst>
          </p:cNvPr>
          <p:cNvSpPr txBox="1"/>
          <p:nvPr/>
        </p:nvSpPr>
        <p:spPr>
          <a:xfrm>
            <a:off x="8881752" y="3172565"/>
            <a:ext cx="2374900" cy="1817140"/>
          </a:xfrm>
          <a:prstGeom prst="rect">
            <a:avLst/>
          </a:prstGeom>
          <a:noFill/>
        </p:spPr>
        <p:txBody>
          <a:bodyPr wrap="square" lIns="91440" tIns="0" rIns="91440" bIns="91440" rtlCol="0" anchor="t">
            <a:no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Budget is formally presented to the finance, audit and power committee. </a:t>
            </a:r>
            <a:b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</a:br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(subset of the board)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The budget is approved by the board of directors.</a:t>
            </a:r>
            <a:endParaRPr lang="en-US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FE808A-9A98-CA4A-BD4E-6919B361F649}"/>
              </a:ext>
            </a:extLst>
          </p:cNvPr>
          <p:cNvSpPr/>
          <p:nvPr/>
        </p:nvSpPr>
        <p:spPr>
          <a:xfrm>
            <a:off x="8804992" y="2210682"/>
            <a:ext cx="455350" cy="408345"/>
          </a:xfrm>
          <a:prstGeom prst="ellipse">
            <a:avLst/>
          </a:prstGeom>
          <a:solidFill>
            <a:srgbClr val="3BA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7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AC19-726F-ED83-C496-FDEF61DED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71767CDB-74D1-E10C-5CFD-F684A9A3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555946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  <a:b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  <a:t>Water Rates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0CD3CB6C-DCB1-AC4E-5278-1FD391F91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500" y="2231309"/>
            <a:ext cx="4538237" cy="3553252"/>
          </a:xfrm>
        </p:spPr>
        <p:txBody>
          <a:bodyPr>
            <a:normAutofit lnSpcReduction="10000"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The approved budget determines water rates for an acre-foot of water.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An acre-foot is equal to 325,851 gallons of water and is enough water for three average single-family homes for a year.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Water rates contain a capital component that is typically between $40M-$60M annually.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This is 18-20% of the overall budget.</a:t>
            </a:r>
          </a:p>
          <a:p>
            <a:pPr marL="45720"/>
            <a:endParaRPr lang="en-US" sz="1800" dirty="0">
              <a:latin typeface="Arial Nova Light" panose="020B0304020202020204" pitchFamily="34" charset="0"/>
            </a:endParaRPr>
          </a:p>
          <a:p>
            <a:pPr marL="45720"/>
            <a:endParaRPr lang="en-US" sz="1800" dirty="0"/>
          </a:p>
          <a:p>
            <a:pPr marL="45720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F16BC-F6E2-8E74-6B86-552E7344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14401"/>
            <a:ext cx="6705600" cy="594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46FECD-7B05-FCAF-D964-C0265B73EA0F}"/>
              </a:ext>
            </a:extLst>
          </p:cNvPr>
          <p:cNvSpPr/>
          <p:nvPr/>
        </p:nvSpPr>
        <p:spPr>
          <a:xfrm>
            <a:off x="5363737" y="5943599"/>
            <a:ext cx="6828263" cy="898734"/>
          </a:xfrm>
          <a:prstGeom prst="rect">
            <a:avLst/>
          </a:prstGeom>
          <a:solidFill>
            <a:schemeClr val="accent5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81FC9-E459-94AA-164E-363806C3E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A936F79-40C6-5613-3453-6BB564D9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3" y="371112"/>
            <a:ext cx="9383486" cy="1325563"/>
          </a:xfrm>
        </p:spPr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Outline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3E554A-1375-F9DB-6441-64D7629C7954}"/>
              </a:ext>
            </a:extLst>
          </p:cNvPr>
          <p:cNvSpPr txBox="1"/>
          <p:nvPr/>
        </p:nvSpPr>
        <p:spPr>
          <a:xfrm>
            <a:off x="2594919" y="2008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AA74C3-4457-260F-77F3-1B05A731396D}"/>
              </a:ext>
            </a:extLst>
          </p:cNvPr>
          <p:cNvSpPr txBox="1"/>
          <p:nvPr/>
        </p:nvSpPr>
        <p:spPr>
          <a:xfrm>
            <a:off x="982019" y="2008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D2A1FD-BE70-1175-07A9-817FCDF83AC6}"/>
              </a:ext>
            </a:extLst>
          </p:cNvPr>
          <p:cNvSpPr txBox="1"/>
          <p:nvPr/>
        </p:nvSpPr>
        <p:spPr>
          <a:xfrm>
            <a:off x="2594918" y="2718992"/>
            <a:ext cx="4924467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What is the Central Arizona Project?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211B4A-1BA7-50FA-CA4E-C8B8317A99E3}"/>
              </a:ext>
            </a:extLst>
          </p:cNvPr>
          <p:cNvSpPr txBox="1"/>
          <p:nvPr/>
        </p:nvSpPr>
        <p:spPr>
          <a:xfrm>
            <a:off x="982019" y="271899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C5A0A1-05B9-21EB-E8CD-2531CD2AF4AA}"/>
              </a:ext>
            </a:extLst>
          </p:cNvPr>
          <p:cNvSpPr txBox="1"/>
          <p:nvPr/>
        </p:nvSpPr>
        <p:spPr>
          <a:xfrm>
            <a:off x="2594919" y="3429001"/>
            <a:ext cx="4419198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  <a:cs typeface="Arial Nova Cond" panose="020F0502020204030204" pitchFamily="34" charset="0"/>
              </a:rPr>
              <a:t>Capital Planning:  The Old Way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10245F-3C6A-F17D-8681-7364EF08E8E7}"/>
              </a:ext>
            </a:extLst>
          </p:cNvPr>
          <p:cNvSpPr txBox="1"/>
          <p:nvPr/>
        </p:nvSpPr>
        <p:spPr>
          <a:xfrm>
            <a:off x="982019" y="3429000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9AE011-BCBC-2C1B-7B1F-F393848D17FA}"/>
              </a:ext>
            </a:extLst>
          </p:cNvPr>
          <p:cNvSpPr txBox="1"/>
          <p:nvPr/>
        </p:nvSpPr>
        <p:spPr>
          <a:xfrm>
            <a:off x="2594918" y="4139008"/>
            <a:ext cx="5798081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EAM, Capital Planning Requests - Implementation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9F961F-F55D-CF4E-242F-F84769B6A2E4}"/>
              </a:ext>
            </a:extLst>
          </p:cNvPr>
          <p:cNvSpPr txBox="1"/>
          <p:nvPr/>
        </p:nvSpPr>
        <p:spPr>
          <a:xfrm>
            <a:off x="982019" y="4139008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C2D52-8BD9-3C17-96C6-B7EAB7916FB8}"/>
              </a:ext>
            </a:extLst>
          </p:cNvPr>
          <p:cNvSpPr txBox="1"/>
          <p:nvPr/>
        </p:nvSpPr>
        <p:spPr>
          <a:xfrm>
            <a:off x="2594919" y="4843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Capital Planning:  The New Way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3A39AB-19E9-B133-E162-4D22A422E583}"/>
              </a:ext>
            </a:extLst>
          </p:cNvPr>
          <p:cNvSpPr txBox="1"/>
          <p:nvPr/>
        </p:nvSpPr>
        <p:spPr>
          <a:xfrm>
            <a:off x="982019" y="4843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DB7A354-4336-506A-063A-37C139F5AA98}"/>
              </a:ext>
            </a:extLst>
          </p:cNvPr>
          <p:cNvCxnSpPr>
            <a:cxnSpLocks/>
          </p:cNvCxnSpPr>
          <p:nvPr/>
        </p:nvCxnSpPr>
        <p:spPr>
          <a:xfrm flipV="1">
            <a:off x="1123520" y="2624534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B18A86-86A7-F8A2-772E-E983A027241E}"/>
              </a:ext>
            </a:extLst>
          </p:cNvPr>
          <p:cNvCxnSpPr>
            <a:cxnSpLocks/>
          </p:cNvCxnSpPr>
          <p:nvPr/>
        </p:nvCxnSpPr>
        <p:spPr>
          <a:xfrm>
            <a:off x="1123520" y="3334543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5303AA-C4C4-1CD2-7972-127E058016DA}"/>
              </a:ext>
            </a:extLst>
          </p:cNvPr>
          <p:cNvCxnSpPr>
            <a:cxnSpLocks/>
          </p:cNvCxnSpPr>
          <p:nvPr/>
        </p:nvCxnSpPr>
        <p:spPr>
          <a:xfrm>
            <a:off x="1123520" y="4044552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26F26CF-9032-A217-10CA-25A469EDC191}"/>
              </a:ext>
            </a:extLst>
          </p:cNvPr>
          <p:cNvCxnSpPr>
            <a:cxnSpLocks/>
          </p:cNvCxnSpPr>
          <p:nvPr/>
        </p:nvCxnSpPr>
        <p:spPr>
          <a:xfrm>
            <a:off x="1123520" y="4754560"/>
            <a:ext cx="72706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514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33B3B-7095-9712-5574-842ECAE8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AA5D9-7FBA-93C1-D6A3-FCBC8F05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Planning:  The Old Way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AB3EF5-94F7-8711-F57C-C764FE82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“planning” was from multiple sources, including:</a:t>
            </a:r>
          </a:p>
          <a:p>
            <a:r>
              <a:rPr lang="en-US" b="1" dirty="0" err="1"/>
              <a:t>Sidesheets</a:t>
            </a:r>
            <a:r>
              <a:rPr lang="en-US" b="1" dirty="0"/>
              <a:t> from each Maintenance Area (West/Central/South)</a:t>
            </a:r>
          </a:p>
        </p:txBody>
      </p:sp>
      <p:pic>
        <p:nvPicPr>
          <p:cNvPr id="3" name="Picture 2" descr="Microsoft Excel - Wikipedia">
            <a:extLst>
              <a:ext uri="{FF2B5EF4-FFF2-40B4-BE49-F238E27FC236}">
                <a16:creationId xmlns:a16="http://schemas.microsoft.com/office/drawing/2014/main" id="{61F26B53-81B9-AD4D-4D7B-BD0C13AA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4" y="2937276"/>
            <a:ext cx="22193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icrosoft Excel - Wikipedia">
            <a:extLst>
              <a:ext uri="{FF2B5EF4-FFF2-40B4-BE49-F238E27FC236}">
                <a16:creationId xmlns:a16="http://schemas.microsoft.com/office/drawing/2014/main" id="{BB565C9A-3F71-5B5F-531F-11D0E17E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58" y="4201597"/>
            <a:ext cx="1723564" cy="1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icrosoft Excel - Wikipedia">
            <a:extLst>
              <a:ext uri="{FF2B5EF4-FFF2-40B4-BE49-F238E27FC236}">
                <a16:creationId xmlns:a16="http://schemas.microsoft.com/office/drawing/2014/main" id="{0B080F98-B4C9-F798-F8BA-4703A04A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78" y="4085283"/>
            <a:ext cx="1497014" cy="139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56F2D84-CDB3-4D31-234D-968E60C1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68" y="5254794"/>
            <a:ext cx="1442007" cy="136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C34B6FD-3134-CBE3-9B7E-59A5E793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40" y="3094701"/>
            <a:ext cx="1442007" cy="136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4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FDF6B-F902-0F1E-5B3A-2C5C784F1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4A1FE-8164-15A8-A296-598CCACA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Planning:  The Old Way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6372D-20AC-250B-0D1D-1505DBA34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“planning” was from multiple sources, including:</a:t>
            </a:r>
          </a:p>
          <a:p>
            <a:r>
              <a:rPr lang="en-US" b="1" dirty="0"/>
              <a:t>The rogue </a:t>
            </a:r>
            <a:r>
              <a:rPr lang="en-US" b="1" dirty="0" err="1"/>
              <a:t>Sharepoint</a:t>
            </a:r>
            <a:r>
              <a:rPr lang="en-US" b="1" dirty="0"/>
              <a:t> List created by a Maintenance Planner as a hacked add-on site on an internal server used by engineering running Project Server Subscription Edition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3FED7-5F36-D806-D363-4B9F96D9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984" y="3536983"/>
            <a:ext cx="2414016" cy="3321017"/>
          </a:xfrm>
          <a:prstGeom prst="rect">
            <a:avLst/>
          </a:prstGeom>
        </p:spPr>
      </p:pic>
      <p:pic>
        <p:nvPicPr>
          <p:cNvPr id="10" name="Picture 2" descr="Microsoft SharePoint | Microsoft Wiki ...">
            <a:extLst>
              <a:ext uri="{FF2B5EF4-FFF2-40B4-BE49-F238E27FC236}">
                <a16:creationId xmlns:a16="http://schemas.microsoft.com/office/drawing/2014/main" id="{2D751F4A-F648-28CB-F4DD-B76C380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62" y="3871630"/>
            <a:ext cx="2986370" cy="29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9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D77E1590-793B-20EA-EEFC-9BF1A519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3" y="371112"/>
            <a:ext cx="9383486" cy="1325563"/>
          </a:xfrm>
        </p:spPr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Outline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6CFCBF-93AC-1CB0-E8C7-0443F75BB81F}"/>
              </a:ext>
            </a:extLst>
          </p:cNvPr>
          <p:cNvSpPr txBox="1"/>
          <p:nvPr/>
        </p:nvSpPr>
        <p:spPr>
          <a:xfrm>
            <a:off x="2594919" y="2008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  <a:cs typeface="Arial Nova Cond" panose="020F0502020204030204" pitchFamily="34" charset="0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CA1BC0-DFE6-DB8F-25CA-8EEA37054854}"/>
              </a:ext>
            </a:extLst>
          </p:cNvPr>
          <p:cNvSpPr txBox="1"/>
          <p:nvPr/>
        </p:nvSpPr>
        <p:spPr>
          <a:xfrm>
            <a:off x="982019" y="2008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A98054-FF4A-79DC-2D95-C455F21DB1C9}"/>
              </a:ext>
            </a:extLst>
          </p:cNvPr>
          <p:cNvSpPr txBox="1"/>
          <p:nvPr/>
        </p:nvSpPr>
        <p:spPr>
          <a:xfrm>
            <a:off x="2594918" y="2718992"/>
            <a:ext cx="4924467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What is the Central Arizona Project?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B07CC0-5A76-C06C-BFAD-3A21214ADE8C}"/>
              </a:ext>
            </a:extLst>
          </p:cNvPr>
          <p:cNvSpPr txBox="1"/>
          <p:nvPr/>
        </p:nvSpPr>
        <p:spPr>
          <a:xfrm>
            <a:off x="982019" y="271899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037A58-38B6-AC5C-F393-E7854347266B}"/>
              </a:ext>
            </a:extLst>
          </p:cNvPr>
          <p:cNvSpPr txBox="1"/>
          <p:nvPr/>
        </p:nvSpPr>
        <p:spPr>
          <a:xfrm>
            <a:off x="2594919" y="3429001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Capital Planning:  The Old Way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D5CFF0-1EA1-1572-877B-86CD4AC97B62}"/>
              </a:ext>
            </a:extLst>
          </p:cNvPr>
          <p:cNvSpPr txBox="1"/>
          <p:nvPr/>
        </p:nvSpPr>
        <p:spPr>
          <a:xfrm>
            <a:off x="982019" y="3429000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5D9C0D-F5CB-1FDF-4E06-F5834BE2C1A3}"/>
              </a:ext>
            </a:extLst>
          </p:cNvPr>
          <p:cNvSpPr txBox="1"/>
          <p:nvPr/>
        </p:nvSpPr>
        <p:spPr>
          <a:xfrm>
            <a:off x="2594918" y="4139008"/>
            <a:ext cx="5798081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EAM, Capital Planning Requests - Implementation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26449A-2BC7-0BC4-6594-922F51997BF2}"/>
              </a:ext>
            </a:extLst>
          </p:cNvPr>
          <p:cNvSpPr txBox="1"/>
          <p:nvPr/>
        </p:nvSpPr>
        <p:spPr>
          <a:xfrm>
            <a:off x="982019" y="4139008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7585BA-5F21-75D3-B4EA-F047C1834062}"/>
              </a:ext>
            </a:extLst>
          </p:cNvPr>
          <p:cNvSpPr txBox="1"/>
          <p:nvPr/>
        </p:nvSpPr>
        <p:spPr>
          <a:xfrm>
            <a:off x="2594919" y="4843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Capital Planning:  The New Way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E9AC55-B4AA-77AA-5B0A-5406F6AB961D}"/>
              </a:ext>
            </a:extLst>
          </p:cNvPr>
          <p:cNvSpPr txBox="1"/>
          <p:nvPr/>
        </p:nvSpPr>
        <p:spPr>
          <a:xfrm>
            <a:off x="982019" y="4843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8DA77E-F211-DAD2-B5CF-8E76799454C7}"/>
              </a:ext>
            </a:extLst>
          </p:cNvPr>
          <p:cNvCxnSpPr>
            <a:cxnSpLocks/>
          </p:cNvCxnSpPr>
          <p:nvPr/>
        </p:nvCxnSpPr>
        <p:spPr>
          <a:xfrm flipV="1">
            <a:off x="1123520" y="2624534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196A85-81F1-841B-DE94-C18646BCFACD}"/>
              </a:ext>
            </a:extLst>
          </p:cNvPr>
          <p:cNvCxnSpPr>
            <a:cxnSpLocks/>
          </p:cNvCxnSpPr>
          <p:nvPr/>
        </p:nvCxnSpPr>
        <p:spPr>
          <a:xfrm>
            <a:off x="1123520" y="3334543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C71EE7C-2C06-944C-3C99-339ECD4EDAB5}"/>
              </a:ext>
            </a:extLst>
          </p:cNvPr>
          <p:cNvCxnSpPr>
            <a:cxnSpLocks/>
          </p:cNvCxnSpPr>
          <p:nvPr/>
        </p:nvCxnSpPr>
        <p:spPr>
          <a:xfrm>
            <a:off x="1123520" y="4044552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69A447-4E07-871F-C2C6-3354C02D9186}"/>
              </a:ext>
            </a:extLst>
          </p:cNvPr>
          <p:cNvCxnSpPr>
            <a:cxnSpLocks/>
          </p:cNvCxnSpPr>
          <p:nvPr/>
        </p:nvCxnSpPr>
        <p:spPr>
          <a:xfrm>
            <a:off x="1123520" y="4754560"/>
            <a:ext cx="72706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25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2E9F2-B58E-2D7A-B158-4FAE79D1C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2F87657-F12A-4C83-0944-D9473DF0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The Old Way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8D6B4BE-381C-09F1-E04B-78E9C553C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Problems with the “planning” …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b="1" dirty="0">
                <a:latin typeface="Arial Nova Light" panose="020B0304020202020204" pitchFamily="34" charset="0"/>
              </a:rPr>
              <a:t>The most convincing (or, loudest) managers / engineers got their projects funded in the budget.</a:t>
            </a:r>
          </a:p>
        </p:txBody>
      </p:sp>
      <p:pic>
        <p:nvPicPr>
          <p:cNvPr id="3" name="Picture Placeholder 2" descr="Loud Howard | Dilbert Wiki | Fandom">
            <a:extLst>
              <a:ext uri="{FF2B5EF4-FFF2-40B4-BE49-F238E27FC236}">
                <a16:creationId xmlns:a16="http://schemas.microsoft.com/office/drawing/2014/main" id="{A1172811-60B5-E7AC-2F39-A91F04CB2AD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r="1965"/>
          <a:stretch>
            <a:fillRect/>
          </a:stretch>
        </p:blipFill>
        <p:spPr bwMode="auto">
          <a:xfrm>
            <a:off x="14288" y="0"/>
            <a:ext cx="6081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69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1597-6C1E-5920-9653-CF4CDF29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2BED9048-87D1-440B-F3D8-9C904D0E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555946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The Old Way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416A87-6981-5A79-D451-30B1A0BE0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500" y="2231309"/>
            <a:ext cx="46609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Problems with the “planning” …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b="1" dirty="0">
                <a:latin typeface="Arial Nova Light" panose="020B0304020202020204" pitchFamily="34" charset="0"/>
              </a:rPr>
              <a:t>Finance lacked confidence in the process.</a:t>
            </a:r>
          </a:p>
          <a:p>
            <a:pPr marL="45720"/>
            <a:endParaRPr lang="en-US" sz="1800" b="1" dirty="0"/>
          </a:p>
          <a:p>
            <a:pPr marL="45720"/>
            <a:r>
              <a:rPr lang="en-US" sz="1800" b="1" dirty="0">
                <a:latin typeface="Arial Nova Light" panose="020B0304020202020204" pitchFamily="34" charset="0"/>
              </a:rPr>
              <a:t>We often had to budget available projects into a pre-determined capital budget “number” that was driven by the water rates, instead of the other way around.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214357AD-A7C9-74B5-2FC8-68D69310FA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072" r="4072"/>
          <a:stretch>
            <a:fillRect/>
          </a:stretch>
        </p:blipFill>
        <p:spPr>
          <a:xfrm>
            <a:off x="6110288" y="0"/>
            <a:ext cx="6081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B33B5-7011-34B9-31FF-DA2FC4778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C183452-C469-65BB-80CD-044DA68D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The Old Way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C36DBBE-4D84-2686-5E0D-927DB8965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Problems with the “planning” …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b="1" dirty="0">
                <a:latin typeface="Arial Nova Light" panose="020B0304020202020204" pitchFamily="34" charset="0"/>
              </a:rPr>
              <a:t>Uncle Gary.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96BAE6A-C82A-8CFC-7725-7A4A3B418FB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660" r="5660"/>
          <a:stretch/>
        </p:blipFill>
        <p:spPr bwMode="auto">
          <a:xfrm>
            <a:off x="14288" y="0"/>
            <a:ext cx="6081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7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6BE2A-A747-EFAD-BC5F-535D42170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A6BF9AA-30F2-0345-4F2E-8CA563AE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The Old Way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F5F3CD80-5CA6-8FE8-D53B-6B25C6F2A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Problems with the “planning” …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b="1" dirty="0">
                <a:latin typeface="Arial Nova Light" panose="020B0304020202020204" pitchFamily="34" charset="0"/>
              </a:rPr>
              <a:t>Uncle Gary.</a:t>
            </a:r>
          </a:p>
          <a:p>
            <a:pPr marL="45720"/>
            <a:r>
              <a:rPr lang="en-US" sz="1800" b="1" dirty="0">
                <a:latin typeface="Arial Nova Light" panose="020B0304020202020204" pitchFamily="34" charset="0"/>
              </a:rPr>
              <a:t>He’d go around </a:t>
            </a:r>
            <a:r>
              <a:rPr lang="en-US" sz="1800" b="1" dirty="0"/>
              <a:t>like Santa Claus </a:t>
            </a:r>
            <a:r>
              <a:rPr lang="en-US" sz="1800" b="1" dirty="0">
                <a:latin typeface="Arial Nova Light" panose="020B0304020202020204" pitchFamily="34" charset="0"/>
              </a:rPr>
              <a:t>asking everyone (managers, engineers, planners, supervisors, etc.) what projects they needed.  </a:t>
            </a:r>
          </a:p>
          <a:p>
            <a:pPr marL="45720"/>
            <a:r>
              <a:rPr lang="en-US" sz="1800" b="1" dirty="0">
                <a:latin typeface="Arial Nova Light" panose="020B0304020202020204" pitchFamily="34" charset="0"/>
              </a:rPr>
              <a:t>The projects were entered to a mysterious private finance spreadsheet, and it was called the “long-term financial plan.”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A81C815-12A8-5636-CF1F-E4D576D5F78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660" r="5660"/>
          <a:stretch/>
        </p:blipFill>
        <p:spPr bwMode="auto">
          <a:xfrm>
            <a:off x="14288" y="0"/>
            <a:ext cx="6081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C7C626-A45F-1441-3B50-89C44DDE3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93" y="996381"/>
            <a:ext cx="2735430" cy="24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5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4063D-C2CA-2A2F-AC50-DD0C527F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FD7A636F-E7E6-1E1B-9AC5-AB192F45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3" y="371112"/>
            <a:ext cx="9383486" cy="1325563"/>
          </a:xfrm>
        </p:spPr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Outline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ED5550-DC47-1A96-2B28-BE455905FA7D}"/>
              </a:ext>
            </a:extLst>
          </p:cNvPr>
          <p:cNvSpPr txBox="1"/>
          <p:nvPr/>
        </p:nvSpPr>
        <p:spPr>
          <a:xfrm>
            <a:off x="2594919" y="2008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A8585A-8307-0E88-EE50-498ACE6056C4}"/>
              </a:ext>
            </a:extLst>
          </p:cNvPr>
          <p:cNvSpPr txBox="1"/>
          <p:nvPr/>
        </p:nvSpPr>
        <p:spPr>
          <a:xfrm>
            <a:off x="982019" y="2008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A97C3B-E479-F791-7EBF-5F5A9FA21A1C}"/>
              </a:ext>
            </a:extLst>
          </p:cNvPr>
          <p:cNvSpPr txBox="1"/>
          <p:nvPr/>
        </p:nvSpPr>
        <p:spPr>
          <a:xfrm>
            <a:off x="2594918" y="2718992"/>
            <a:ext cx="4924467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What is the Central Arizona Project?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9E0D4F-0C24-8B6B-A7B0-E3C6C25C3A73}"/>
              </a:ext>
            </a:extLst>
          </p:cNvPr>
          <p:cNvSpPr txBox="1"/>
          <p:nvPr/>
        </p:nvSpPr>
        <p:spPr>
          <a:xfrm>
            <a:off x="982019" y="271899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95C29F-982C-CD5A-DA6F-D470342E6F58}"/>
              </a:ext>
            </a:extLst>
          </p:cNvPr>
          <p:cNvSpPr txBox="1"/>
          <p:nvPr/>
        </p:nvSpPr>
        <p:spPr>
          <a:xfrm>
            <a:off x="2594919" y="3429001"/>
            <a:ext cx="4419198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Capital Planning:  The Old Way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E4EDE1-49F1-C176-32FF-D5600ACA3290}"/>
              </a:ext>
            </a:extLst>
          </p:cNvPr>
          <p:cNvSpPr txBox="1"/>
          <p:nvPr/>
        </p:nvSpPr>
        <p:spPr>
          <a:xfrm>
            <a:off x="982019" y="3429000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54D228-08D8-FCCD-8C8F-019529296A02}"/>
              </a:ext>
            </a:extLst>
          </p:cNvPr>
          <p:cNvSpPr txBox="1"/>
          <p:nvPr/>
        </p:nvSpPr>
        <p:spPr>
          <a:xfrm>
            <a:off x="2594918" y="4139008"/>
            <a:ext cx="6486938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  <a:cs typeface="Arial Nova Cond" panose="020F0502020204030204" pitchFamily="34" charset="0"/>
              </a:rPr>
              <a:t>EAM, Capital Planning Requests - Implementation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049AA1-2421-0773-3800-69C4C42B73D9}"/>
              </a:ext>
            </a:extLst>
          </p:cNvPr>
          <p:cNvSpPr txBox="1"/>
          <p:nvPr/>
        </p:nvSpPr>
        <p:spPr>
          <a:xfrm>
            <a:off x="982019" y="4139008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37A973-89EB-2570-5732-C59B2E4F8B58}"/>
              </a:ext>
            </a:extLst>
          </p:cNvPr>
          <p:cNvSpPr txBox="1"/>
          <p:nvPr/>
        </p:nvSpPr>
        <p:spPr>
          <a:xfrm>
            <a:off x="2594919" y="4843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Capital Planning:  The New Way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D347A3-F6C8-6CF4-F57A-C3681143D407}"/>
              </a:ext>
            </a:extLst>
          </p:cNvPr>
          <p:cNvSpPr txBox="1"/>
          <p:nvPr/>
        </p:nvSpPr>
        <p:spPr>
          <a:xfrm>
            <a:off x="982019" y="4843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A26C16-CA78-A9D7-8079-4ACBB69C4364}"/>
              </a:ext>
            </a:extLst>
          </p:cNvPr>
          <p:cNvCxnSpPr>
            <a:cxnSpLocks/>
          </p:cNvCxnSpPr>
          <p:nvPr/>
        </p:nvCxnSpPr>
        <p:spPr>
          <a:xfrm flipV="1">
            <a:off x="1123520" y="2624534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390627-7B0C-54AC-8B9A-9A7B61BF4829}"/>
              </a:ext>
            </a:extLst>
          </p:cNvPr>
          <p:cNvCxnSpPr>
            <a:cxnSpLocks/>
          </p:cNvCxnSpPr>
          <p:nvPr/>
        </p:nvCxnSpPr>
        <p:spPr>
          <a:xfrm>
            <a:off x="1123520" y="3334543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FA42D5-57F8-358B-3E44-25CDA280F2DF}"/>
              </a:ext>
            </a:extLst>
          </p:cNvPr>
          <p:cNvCxnSpPr>
            <a:cxnSpLocks/>
          </p:cNvCxnSpPr>
          <p:nvPr/>
        </p:nvCxnSpPr>
        <p:spPr>
          <a:xfrm>
            <a:off x="1123520" y="4044552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F96129-F190-9AE1-B8C1-1F90FD320826}"/>
              </a:ext>
            </a:extLst>
          </p:cNvPr>
          <p:cNvCxnSpPr>
            <a:cxnSpLocks/>
          </p:cNvCxnSpPr>
          <p:nvPr/>
        </p:nvCxnSpPr>
        <p:spPr>
          <a:xfrm>
            <a:off x="1123520" y="4754560"/>
            <a:ext cx="72706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4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3813-D249-91A1-9D14-0E0CCEAC1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D413CE-DD30-1AB9-6DE6-04F61D16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EAM to the Rescue!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1E67A9-3F6B-686E-457D-B3E82938B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627244" cy="4572009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We’ve been long-time EAM customers, since </a:t>
            </a:r>
            <a:r>
              <a:rPr lang="en-US" dirty="0" err="1">
                <a:latin typeface="Arial Nova" panose="020B0504020202020204" pitchFamily="34" charset="0"/>
              </a:rPr>
              <a:t>Datastream</a:t>
            </a:r>
            <a:r>
              <a:rPr lang="en-US" dirty="0">
                <a:latin typeface="Arial Nova" panose="020B0504020202020204" pitchFamily="34" charset="0"/>
              </a:rPr>
              <a:t> 7i in 2001.</a:t>
            </a:r>
          </a:p>
          <a:p>
            <a:endParaRPr lang="en-US" dirty="0">
              <a:latin typeface="Arial Nova" panose="020B0504020202020204" pitchFamily="34" charset="0"/>
            </a:endParaRPr>
          </a:p>
          <a:p>
            <a:r>
              <a:rPr lang="en-US" dirty="0">
                <a:latin typeface="Arial Nova" panose="020B0504020202020204" pitchFamily="34" charset="0"/>
              </a:rPr>
              <a:t>We learned about EAM Capital Planning Requests functionality around 2019.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70C41-461C-FC13-60F0-4D62B77FA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05" y="4102186"/>
            <a:ext cx="3348164" cy="1055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24916-913B-990E-C6C7-D5D37837D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1" y="5590943"/>
            <a:ext cx="5050982" cy="1024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676FF-154D-6A0E-6192-84E587CD4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79" y="5078590"/>
            <a:ext cx="3047841" cy="10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0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59378-6FAF-DE7D-C04F-0030E1B12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000C714-A253-F04C-CCDC-566CD9E5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EAM to the Rescue: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11D8247-C6A8-0984-1083-834E5DEFAD74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3F791-144C-9A1A-93A6-5939620FF0ED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56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390DE-800F-231B-89BD-869F8DFD8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F0C40BA-96D9-C257-18A5-FE6C1D15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EAM to the Rescue: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1B194939-712B-21F0-F02B-21DC5EE80321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AF91B-8C59-8B1C-2530-665B78120907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C47C03F1-887A-8F7D-9EF9-C040FDC2BF7C}"/>
              </a:ext>
            </a:extLst>
          </p:cNvPr>
          <p:cNvSpPr txBox="1">
            <a:spLocks/>
          </p:cNvSpPr>
          <p:nvPr/>
        </p:nvSpPr>
        <p:spPr>
          <a:xfrm>
            <a:off x="3505200" y="2458953"/>
            <a:ext cx="2476500" cy="640822"/>
          </a:xfrm>
          <a:prstGeom prst="rect">
            <a:avLst/>
          </a:prstGeom>
          <a:solidFill>
            <a:srgbClr val="3BA40F">
              <a:alpha val="40126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8A1B93-0E43-6ED6-01C0-0716070C3891}"/>
              </a:ext>
            </a:extLst>
          </p:cNvPr>
          <p:cNvSpPr txBox="1"/>
          <p:nvPr/>
        </p:nvSpPr>
        <p:spPr>
          <a:xfrm>
            <a:off x="3505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Create a transparent, risk-based priority model to determine which projects are funded.</a:t>
            </a:r>
          </a:p>
        </p:txBody>
      </p:sp>
    </p:spTree>
    <p:extLst>
      <p:ext uri="{BB962C8B-B14F-4D97-AF65-F5344CB8AC3E}">
        <p14:creationId xmlns:p14="http://schemas.microsoft.com/office/powerpoint/2010/main" val="3392251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35E4F-59C5-8014-AE8E-D28B025E7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67369AD-A4E8-3E2D-A76C-1B0858E2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EAM to the Rescue: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9D69588-4735-1EA3-82E6-D68449E56EE6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E2FE7-FAE2-989B-5B84-3C0428DD02F9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638A109-6B28-0517-22E7-A115694AB0F7}"/>
              </a:ext>
            </a:extLst>
          </p:cNvPr>
          <p:cNvSpPr txBox="1">
            <a:spLocks/>
          </p:cNvSpPr>
          <p:nvPr/>
        </p:nvSpPr>
        <p:spPr>
          <a:xfrm>
            <a:off x="3505200" y="2458953"/>
            <a:ext cx="2476500" cy="640822"/>
          </a:xfrm>
          <a:prstGeom prst="rect">
            <a:avLst/>
          </a:prstGeom>
          <a:solidFill>
            <a:srgbClr val="3BA40F">
              <a:alpha val="40126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DEE86A-B6AA-0CDB-D071-BC7225C666A4}"/>
              </a:ext>
            </a:extLst>
          </p:cNvPr>
          <p:cNvSpPr txBox="1"/>
          <p:nvPr/>
        </p:nvSpPr>
        <p:spPr>
          <a:xfrm>
            <a:off x="3505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Create a transparent, risk-based priority model to determine which projects are funded.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00B97448-E0C2-A248-0E6A-BF7D672F02E6}"/>
              </a:ext>
            </a:extLst>
          </p:cNvPr>
          <p:cNvSpPr txBox="1">
            <a:spLocks/>
          </p:cNvSpPr>
          <p:nvPr/>
        </p:nvSpPr>
        <p:spPr>
          <a:xfrm>
            <a:off x="6172200" y="2458953"/>
            <a:ext cx="2476500" cy="640822"/>
          </a:xfrm>
          <a:prstGeom prst="rect">
            <a:avLst/>
          </a:prstGeom>
          <a:solidFill>
            <a:srgbClr val="3BA40F">
              <a:alpha val="60230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7F6D78-6B7F-2BF3-A189-E589B2FF057C}"/>
              </a:ext>
            </a:extLst>
          </p:cNvPr>
          <p:cNvSpPr txBox="1"/>
          <p:nvPr/>
        </p:nvSpPr>
        <p:spPr>
          <a:xfrm>
            <a:off x="6172200" y="3263441"/>
            <a:ext cx="2476500" cy="2292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Empower anyone in the company to enter “concepts” to have them go through the budget review process.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Standardize the budget review process.</a:t>
            </a:r>
          </a:p>
        </p:txBody>
      </p:sp>
    </p:spTree>
    <p:extLst>
      <p:ext uri="{BB962C8B-B14F-4D97-AF65-F5344CB8AC3E}">
        <p14:creationId xmlns:p14="http://schemas.microsoft.com/office/powerpoint/2010/main" val="1291403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D8BA8-FD9B-1DD6-6D18-F30BE3D47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0949D55-8703-9380-07CB-77B593A9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EAM to the Rescue: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F6CE2AB2-81B4-D78D-6626-81B3780E7300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1F0EEF-42EE-51F8-5B09-CDBABE237499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8108895B-E9A7-B864-EFBD-F2ABD867A30C}"/>
              </a:ext>
            </a:extLst>
          </p:cNvPr>
          <p:cNvSpPr txBox="1">
            <a:spLocks/>
          </p:cNvSpPr>
          <p:nvPr/>
        </p:nvSpPr>
        <p:spPr>
          <a:xfrm>
            <a:off x="3505200" y="2458953"/>
            <a:ext cx="2476500" cy="640822"/>
          </a:xfrm>
          <a:prstGeom prst="rect">
            <a:avLst/>
          </a:prstGeom>
          <a:solidFill>
            <a:srgbClr val="3BA40F">
              <a:alpha val="40126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6042B6-B9B2-04AD-AB93-25B681C86095}"/>
              </a:ext>
            </a:extLst>
          </p:cNvPr>
          <p:cNvSpPr txBox="1"/>
          <p:nvPr/>
        </p:nvSpPr>
        <p:spPr>
          <a:xfrm>
            <a:off x="3505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Create a transparent, risk-based priority model to determine which projects are funded.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0AD287F3-8C4D-0B70-3CC4-D3D65EF53EEB}"/>
              </a:ext>
            </a:extLst>
          </p:cNvPr>
          <p:cNvSpPr txBox="1">
            <a:spLocks/>
          </p:cNvSpPr>
          <p:nvPr/>
        </p:nvSpPr>
        <p:spPr>
          <a:xfrm>
            <a:off x="6172200" y="2458953"/>
            <a:ext cx="2476500" cy="640822"/>
          </a:xfrm>
          <a:prstGeom prst="rect">
            <a:avLst/>
          </a:prstGeom>
          <a:solidFill>
            <a:srgbClr val="3BA40F">
              <a:alpha val="60230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56F9B5-DA65-5692-D04E-E9058D2AA1CB}"/>
              </a:ext>
            </a:extLst>
          </p:cNvPr>
          <p:cNvSpPr txBox="1"/>
          <p:nvPr/>
        </p:nvSpPr>
        <p:spPr>
          <a:xfrm>
            <a:off x="6172200" y="3263441"/>
            <a:ext cx="2476500" cy="2292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Empower anyone in the company to enter “concepts” to have them go through the budget review process.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Standardize the budget review process.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E299B2B9-F3D4-EB09-62DB-7B2F4C67C844}"/>
              </a:ext>
            </a:extLst>
          </p:cNvPr>
          <p:cNvSpPr txBox="1">
            <a:spLocks/>
          </p:cNvSpPr>
          <p:nvPr/>
        </p:nvSpPr>
        <p:spPr>
          <a:xfrm>
            <a:off x="8839200" y="2458953"/>
            <a:ext cx="2476500" cy="640822"/>
          </a:xfrm>
          <a:prstGeom prst="rect">
            <a:avLst/>
          </a:prstGeom>
          <a:solidFill>
            <a:srgbClr val="3BA40F">
              <a:alpha val="80404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37951E-B1A5-A721-DD6E-94F6104F3348}"/>
              </a:ext>
            </a:extLst>
          </p:cNvPr>
          <p:cNvSpPr txBox="1"/>
          <p:nvPr/>
        </p:nvSpPr>
        <p:spPr>
          <a:xfrm>
            <a:off x="8839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Have a single report that shows all approved capital projects over the 10-year long-term financial horizon.</a:t>
            </a:r>
          </a:p>
        </p:txBody>
      </p:sp>
    </p:spTree>
    <p:extLst>
      <p:ext uri="{BB962C8B-B14F-4D97-AF65-F5344CB8AC3E}">
        <p14:creationId xmlns:p14="http://schemas.microsoft.com/office/powerpoint/2010/main" val="31992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39E98-7AC3-95F8-A481-FEBA7C510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D2F60B66-1C3B-687A-EF4B-8651A8F3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47A6F19-62F9-351D-49F7-349A84445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88" y="0"/>
            <a:ext cx="6081712" cy="6857999"/>
          </a:xfrm>
          <a:solidFill>
            <a:srgbClr val="92D050">
              <a:alpha val="10023"/>
            </a:srgbClr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F0E68A17-E362-0701-6B6F-D8514300F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 fontScale="85000" lnSpcReduction="20000"/>
          </a:bodyPr>
          <a:lstStyle/>
          <a:p>
            <a:pPr marL="45720"/>
            <a:r>
              <a:rPr lang="en-US" sz="2200" b="1" dirty="0">
                <a:latin typeface="Arial Nova" panose="020B0504020202020204" pitchFamily="34" charset="0"/>
              </a:rPr>
              <a:t>Chris Santo, MSIS, MBA, MSCS, CRL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30 years of experience in several </a:t>
            </a:r>
            <a:br>
              <a:rPr lang="en-US" sz="1800" dirty="0">
                <a:latin typeface="Arial Nova Light" panose="020B0304020202020204" pitchFamily="34" charset="0"/>
              </a:rPr>
            </a:br>
            <a:r>
              <a:rPr lang="en-US" sz="1800" dirty="0">
                <a:latin typeface="Arial Nova Light" panose="020B0304020202020204" pitchFamily="34" charset="0"/>
              </a:rPr>
              <a:t>organizations and different roles in tech</a:t>
            </a:r>
            <a:br>
              <a:rPr lang="en-US" sz="1800" dirty="0">
                <a:latin typeface="Arial Nova Light" panose="020B0304020202020204" pitchFamily="34" charset="0"/>
              </a:rPr>
            </a:br>
            <a:r>
              <a:rPr lang="en-US" sz="1800" dirty="0">
                <a:latin typeface="Arial Nova Light" panose="020B0304020202020204" pitchFamily="34" charset="0"/>
              </a:rPr>
              <a:t>(1994 – present)</a:t>
            </a:r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Current: Central Arizona Project</a:t>
            </a:r>
            <a:endParaRPr lang="en-US" sz="1800" dirty="0"/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2005-2012</a:t>
            </a:r>
            <a:br>
              <a:rPr lang="en-US" sz="1800" dirty="0">
                <a:latin typeface="Arial Nova Light" panose="020B0304020202020204" pitchFamily="34" charset="0"/>
              </a:rPr>
            </a:br>
            <a:r>
              <a:rPr lang="en-US" sz="1800" dirty="0">
                <a:latin typeface="Arial Nova Light" panose="020B0304020202020204" pitchFamily="34" charset="0"/>
              </a:rPr>
              <a:t>Oracle Applications Developer</a:t>
            </a:r>
          </a:p>
          <a:p>
            <a:pPr marL="45720"/>
            <a:r>
              <a:rPr lang="en-US" sz="1800" dirty="0"/>
              <a:t>2012-2015</a:t>
            </a:r>
            <a:br>
              <a:rPr lang="en-US" sz="1800" dirty="0"/>
            </a:br>
            <a:r>
              <a:rPr lang="en-US" sz="1800" dirty="0"/>
              <a:t>Manager, Maintenance Information</a:t>
            </a:r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2015-2020</a:t>
            </a:r>
            <a:br>
              <a:rPr lang="en-US" sz="1800" dirty="0">
                <a:latin typeface="Arial Nova Light" panose="020B0304020202020204" pitchFamily="34" charset="0"/>
              </a:rPr>
            </a:br>
            <a:r>
              <a:rPr lang="en-US" sz="1800" dirty="0">
                <a:latin typeface="Arial Nova Light" panose="020B0304020202020204" pitchFamily="34" charset="0"/>
              </a:rPr>
              <a:t>Manager, Application Development</a:t>
            </a:r>
          </a:p>
          <a:p>
            <a:pPr marL="45720"/>
            <a:r>
              <a:rPr lang="en-US" sz="1800" dirty="0"/>
              <a:t>2020-present</a:t>
            </a:r>
            <a:br>
              <a:rPr lang="en-US" sz="1800" dirty="0"/>
            </a:br>
            <a:r>
              <a:rPr lang="en-US" sz="1800" dirty="0"/>
              <a:t>Senior Applications Architect, </a:t>
            </a:r>
            <a:br>
              <a:rPr lang="en-US" sz="1800" dirty="0"/>
            </a:br>
            <a:r>
              <a:rPr lang="en-US" sz="1800" dirty="0"/>
              <a:t>(Maintenance &amp; Engineering)</a:t>
            </a:r>
            <a:endParaRPr lang="en-US" sz="1800" dirty="0">
              <a:latin typeface="Arial Nova Light" panose="020B0304020202020204" pitchFamily="34" charset="0"/>
            </a:endParaRPr>
          </a:p>
        </p:txBody>
      </p:sp>
      <p:pic>
        <p:nvPicPr>
          <p:cNvPr id="2" name="Picture 2" descr="Central Arizona Project logo">
            <a:extLst>
              <a:ext uri="{FF2B5EF4-FFF2-40B4-BE49-F238E27FC236}">
                <a16:creationId xmlns:a16="http://schemas.microsoft.com/office/drawing/2014/main" id="{893183D6-EB5C-80C8-D68B-3097A25D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2" y="2012579"/>
            <a:ext cx="5110704" cy="17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8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BC0E0-D773-D8DC-4D4E-99AF77299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8135DD1-84E5-64D4-94F9-8326F8E9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EAM to the Rescue: Goals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1BBEC53-7C0D-D7E2-3411-4F3306C8A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(Chris’s Goal)</a:t>
            </a:r>
            <a:br>
              <a:rPr lang="en-US" sz="1800" dirty="0">
                <a:latin typeface="Arial Nova Light" panose="020B0304020202020204" pitchFamily="34" charset="0"/>
              </a:rPr>
            </a:br>
            <a:br>
              <a:rPr lang="en-US" sz="1800" dirty="0">
                <a:latin typeface="Arial Nova Light" panose="020B0304020202020204" pitchFamily="34" charset="0"/>
              </a:rPr>
            </a:br>
            <a:r>
              <a:rPr lang="en-US" sz="1800" dirty="0">
                <a:latin typeface="Arial Nova Light" panose="020B0304020202020204" pitchFamily="34" charset="0"/>
              </a:rPr>
              <a:t>Hey maybe we can use this for operational budgeting, too?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dirty="0"/>
              <a:t>Most thought we’d be lucky to get it successfully implemented for capital projects.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0FB74D-610E-760A-3A18-6278A4AD67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96" r="5496"/>
          <a:stretch/>
        </p:blipFill>
        <p:spPr bwMode="auto">
          <a:xfrm>
            <a:off x="14288" y="0"/>
            <a:ext cx="6081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1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8CB69-8CB4-257F-A22E-01538A31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EF71980-E585-AE5C-BA05-C39EEC15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Implementation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3596A5F-B52E-730D-6118-BEB204E49F6A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D4ACBC-6180-70CE-442F-CD653DF88D14}"/>
              </a:ext>
            </a:extLst>
          </p:cNvPr>
          <p:cNvSpPr txBox="1"/>
          <p:nvPr/>
        </p:nvSpPr>
        <p:spPr>
          <a:xfrm>
            <a:off x="838200" y="3263441"/>
            <a:ext cx="2476500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Determine all data that needs to be tracked on a capital planning form</a:t>
            </a:r>
          </a:p>
        </p:txBody>
      </p:sp>
    </p:spTree>
    <p:extLst>
      <p:ext uri="{BB962C8B-B14F-4D97-AF65-F5344CB8AC3E}">
        <p14:creationId xmlns:p14="http://schemas.microsoft.com/office/powerpoint/2010/main" val="856921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BB8ED-9C62-8E9B-3214-D6AFBF617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29E38C7-8B73-D065-B1F2-8461F696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Implementation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664925C-E6D9-5BE9-D8D0-18512A35D113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F22FF-FF8A-F71D-AF1C-641DD1A0173D}"/>
              </a:ext>
            </a:extLst>
          </p:cNvPr>
          <p:cNvSpPr txBox="1"/>
          <p:nvPr/>
        </p:nvSpPr>
        <p:spPr>
          <a:xfrm>
            <a:off x="838200" y="3263441"/>
            <a:ext cx="2476500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Determine all data that needs to be tracked on a capital planning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86ADC-304B-1291-40AE-6D2726BB3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56" y="1691273"/>
            <a:ext cx="3921444" cy="5166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95D712-560A-45C1-3B5C-1E9E2F3D145E}"/>
              </a:ext>
            </a:extLst>
          </p:cNvPr>
          <p:cNvSpPr txBox="1"/>
          <p:nvPr/>
        </p:nvSpPr>
        <p:spPr>
          <a:xfrm>
            <a:off x="3487994" y="3263441"/>
            <a:ext cx="4210664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Spreadsheet was used to capture all relevant fields from the stakeholders.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Fields were mapped to record view, or a custom tab.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We ended up needing a second custom tab called Details because the record view couldn’t handle the large fields that were required.</a:t>
            </a:r>
          </a:p>
        </p:txBody>
      </p:sp>
    </p:spTree>
    <p:extLst>
      <p:ext uri="{BB962C8B-B14F-4D97-AF65-F5344CB8AC3E}">
        <p14:creationId xmlns:p14="http://schemas.microsoft.com/office/powerpoint/2010/main" val="149171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497D4-7407-F642-B2DB-BBCB39EA0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1544ED7-B774-71D5-8DC9-4FCD2B2F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Implementation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05A69E43-A46C-AE79-C462-921A22275601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CF07BE-DDC1-2B5D-843C-1B6C995E73CB}"/>
              </a:ext>
            </a:extLst>
          </p:cNvPr>
          <p:cNvSpPr txBox="1"/>
          <p:nvPr/>
        </p:nvSpPr>
        <p:spPr>
          <a:xfrm>
            <a:off x="838200" y="3263441"/>
            <a:ext cx="2476500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Determine the workflow/approval process.</a:t>
            </a:r>
          </a:p>
        </p:txBody>
      </p:sp>
    </p:spTree>
    <p:extLst>
      <p:ext uri="{BB962C8B-B14F-4D97-AF65-F5344CB8AC3E}">
        <p14:creationId xmlns:p14="http://schemas.microsoft.com/office/powerpoint/2010/main" val="1276170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408D1-A88B-FB5C-BC41-73A655953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4039D2E-74D8-327A-AB01-79FF0E3E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Implementation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7CCFD0D-B5FA-4FEB-8077-C4F0BE29027F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84433-E385-412C-BCBB-C9EB00AD4EB9}"/>
              </a:ext>
            </a:extLst>
          </p:cNvPr>
          <p:cNvSpPr txBox="1"/>
          <p:nvPr/>
        </p:nvSpPr>
        <p:spPr>
          <a:xfrm>
            <a:off x="838200" y="3263441"/>
            <a:ext cx="2476500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Determine the workflow/approval process.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7B929-8B6D-C7C2-DDFD-A08431B14F14}"/>
              </a:ext>
            </a:extLst>
          </p:cNvPr>
          <p:cNvSpPr txBox="1"/>
          <p:nvPr/>
        </p:nvSpPr>
        <p:spPr>
          <a:xfrm>
            <a:off x="3487994" y="3263441"/>
            <a:ext cx="2234380" cy="1800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Working with the major stakeholders, we determined the different statuses required and approval steps.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D6204-F5A9-F029-009C-7766E791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68" y="1985099"/>
            <a:ext cx="6167917" cy="36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28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F61C3-07A4-B97B-031B-08885936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7623482-48AA-91F8-4B6C-2F4DE5D5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Implementation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343C7B7-A5F1-5709-E46A-A3792406124A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Pro Tip 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2F27A-D2BC-7665-54D5-CB8C216E56F1}"/>
              </a:ext>
            </a:extLst>
          </p:cNvPr>
          <p:cNvSpPr txBox="1"/>
          <p:nvPr/>
        </p:nvSpPr>
        <p:spPr>
          <a:xfrm>
            <a:off x="838200" y="3263441"/>
            <a:ext cx="2476500" cy="130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Issues/requests/bugs/ concerns from different people needed to be managed and tracked.</a:t>
            </a:r>
          </a:p>
        </p:txBody>
      </p:sp>
    </p:spTree>
    <p:extLst>
      <p:ext uri="{BB962C8B-B14F-4D97-AF65-F5344CB8AC3E}">
        <p14:creationId xmlns:p14="http://schemas.microsoft.com/office/powerpoint/2010/main" val="1654894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A3EE-62FF-9F41-7A25-E5D208FF2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05BDF4E-AD2A-53E7-808C-B4D67CDF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Implementation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B4999077-A2E4-DF78-EC80-802D31510CB5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Pro Tip 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987207-6C1E-A6D5-0465-8235D3EF7099}"/>
              </a:ext>
            </a:extLst>
          </p:cNvPr>
          <p:cNvSpPr txBox="1"/>
          <p:nvPr/>
        </p:nvSpPr>
        <p:spPr>
          <a:xfrm>
            <a:off x="838200" y="3263441"/>
            <a:ext cx="2476500" cy="130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Issues/requests/bugs/ concerns from different people needed to be managed.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964B60-0FED-B9B7-17EE-53C1A1CDA2C4}"/>
              </a:ext>
            </a:extLst>
          </p:cNvPr>
          <p:cNvSpPr txBox="1"/>
          <p:nvPr/>
        </p:nvSpPr>
        <p:spPr>
          <a:xfrm>
            <a:off x="3487994" y="3263441"/>
            <a:ext cx="223438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An issues list was managed in Excel and reviewed monthly during implementation.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F9D76-1DD0-8AA1-FA7E-D47A18CAD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68" y="1773395"/>
            <a:ext cx="6174658" cy="35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7CFAC-DA8E-0AF4-D0EE-54DB493C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E02805CE-30F1-2042-B448-B436F057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Implementation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D08FD09-0C03-1DF7-3F0A-879B46251286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Pro Tip #2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9921D-291D-0C34-8C67-2760D9526B5B}"/>
              </a:ext>
            </a:extLst>
          </p:cNvPr>
          <p:cNvSpPr txBox="1"/>
          <p:nvPr/>
        </p:nvSpPr>
        <p:spPr>
          <a:xfrm>
            <a:off x="838200" y="3263441"/>
            <a:ext cx="2476500" cy="130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We ended having 150 status authorizations.  We used the upload utility to maintain these.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DFF36-B102-4416-EC2C-465D77C6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69" y="2299010"/>
            <a:ext cx="7987990" cy="26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7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4F31B-195E-2379-DDBC-18C36202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B2EDFA-5397-318D-DA50-27FD78C5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B4A464-DAC8-2F72-B92E-1DF06947E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4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D008-EE91-4451-B27E-A1BAD7388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7EF77C7-FEFB-6E1A-FADB-1131598C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9BBF50-019E-94CD-444C-866A6C1B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5F260FB-8F25-5958-3C48-5C36E8FCE243}"/>
              </a:ext>
            </a:extLst>
          </p:cNvPr>
          <p:cNvSpPr/>
          <p:nvPr/>
        </p:nvSpPr>
        <p:spPr>
          <a:xfrm>
            <a:off x="521110" y="2379406"/>
            <a:ext cx="481780" cy="471949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AEFEB9-A252-B489-0178-4FAFFC0CEBFB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932335" y="2782240"/>
            <a:ext cx="2666271" cy="2999127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C38308-D041-1120-EE1E-DC302C220FCD}"/>
              </a:ext>
            </a:extLst>
          </p:cNvPr>
          <p:cNvSpPr txBox="1"/>
          <p:nvPr/>
        </p:nvSpPr>
        <p:spPr>
          <a:xfrm>
            <a:off x="3598606" y="5572550"/>
            <a:ext cx="611566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Three-digit concept request forms were in-flight requests imported from legacy </a:t>
            </a:r>
            <a:r>
              <a:rPr lang="en-US" dirty="0" err="1">
                <a:latin typeface="Arial Nova" panose="020B0504020202020204" pitchFamily="34" charset="0"/>
              </a:rPr>
              <a:t>sharepoint</a:t>
            </a:r>
            <a:r>
              <a:rPr lang="en-US" dirty="0">
                <a:latin typeface="Arial Nova" panose="020B0504020202020204" pitchFamily="34" charset="0"/>
              </a:rPr>
              <a:t> lists and </a:t>
            </a:r>
            <a:r>
              <a:rPr lang="en-US" dirty="0" err="1">
                <a:latin typeface="Arial Nova" panose="020B0504020202020204" pitchFamily="34" charset="0"/>
              </a:rPr>
              <a:t>sidesheets</a:t>
            </a:r>
            <a:r>
              <a:rPr lang="en-US" dirty="0">
                <a:latin typeface="Arial Nova" panose="020B0504020202020204" pitchFamily="34" charset="0"/>
              </a:rPr>
              <a:t>.</a:t>
            </a:r>
          </a:p>
          <a:p>
            <a:r>
              <a:rPr lang="en-US" dirty="0">
                <a:latin typeface="Arial Nova" panose="020B0504020202020204" pitchFamily="34" charset="0"/>
              </a:rPr>
              <a:t>(Oracle SQL script was used)</a:t>
            </a:r>
          </a:p>
        </p:txBody>
      </p:sp>
    </p:spTree>
    <p:extLst>
      <p:ext uri="{BB962C8B-B14F-4D97-AF65-F5344CB8AC3E}">
        <p14:creationId xmlns:p14="http://schemas.microsoft.com/office/powerpoint/2010/main" val="324622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67FB5-FD14-5CF9-0763-6EB6FCE9D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D081090-95F0-C89A-C87E-C3C54C38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3" y="371112"/>
            <a:ext cx="9383486" cy="1325563"/>
          </a:xfrm>
        </p:spPr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Outline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4AC47C-256F-3665-D3CC-3135024910F7}"/>
              </a:ext>
            </a:extLst>
          </p:cNvPr>
          <p:cNvSpPr txBox="1"/>
          <p:nvPr/>
        </p:nvSpPr>
        <p:spPr>
          <a:xfrm>
            <a:off x="2594919" y="2008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34ECEE-C199-1A35-80D2-4C870614B68A}"/>
              </a:ext>
            </a:extLst>
          </p:cNvPr>
          <p:cNvSpPr txBox="1"/>
          <p:nvPr/>
        </p:nvSpPr>
        <p:spPr>
          <a:xfrm>
            <a:off x="982019" y="2008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01A21D-8F58-1830-D9DE-C7646B83E4EC}"/>
              </a:ext>
            </a:extLst>
          </p:cNvPr>
          <p:cNvSpPr txBox="1"/>
          <p:nvPr/>
        </p:nvSpPr>
        <p:spPr>
          <a:xfrm>
            <a:off x="2594918" y="2718992"/>
            <a:ext cx="4924467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  <a:cs typeface="Arial Nova Cond" panose="020F0502020204030204" pitchFamily="34" charset="0"/>
              </a:rPr>
              <a:t>What is the Central Arizona Project?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5B9F12-43D5-FFC8-2261-30AD7476E715}"/>
              </a:ext>
            </a:extLst>
          </p:cNvPr>
          <p:cNvSpPr txBox="1"/>
          <p:nvPr/>
        </p:nvSpPr>
        <p:spPr>
          <a:xfrm>
            <a:off x="982019" y="271899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446DD4-4000-8C4E-AE04-72CDD582582C}"/>
              </a:ext>
            </a:extLst>
          </p:cNvPr>
          <p:cNvSpPr txBox="1"/>
          <p:nvPr/>
        </p:nvSpPr>
        <p:spPr>
          <a:xfrm>
            <a:off x="2594919" y="3429001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Capital Planning:  The Old Way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0FE29-05AD-93F6-418B-D42AFF951412}"/>
              </a:ext>
            </a:extLst>
          </p:cNvPr>
          <p:cNvSpPr txBox="1"/>
          <p:nvPr/>
        </p:nvSpPr>
        <p:spPr>
          <a:xfrm>
            <a:off x="982019" y="3429000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FEECA2-88B1-DBB7-0966-BD74299C4C37}"/>
              </a:ext>
            </a:extLst>
          </p:cNvPr>
          <p:cNvSpPr txBox="1"/>
          <p:nvPr/>
        </p:nvSpPr>
        <p:spPr>
          <a:xfrm>
            <a:off x="2594918" y="4139008"/>
            <a:ext cx="5798081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EAM, Capital Planning Requests - Implementation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803A20-E9F4-AEBF-F827-063657FC7703}"/>
              </a:ext>
            </a:extLst>
          </p:cNvPr>
          <p:cNvSpPr txBox="1"/>
          <p:nvPr/>
        </p:nvSpPr>
        <p:spPr>
          <a:xfrm>
            <a:off x="982019" y="4139008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F5D54E-0123-2134-FBA8-E0B6B00C8CD9}"/>
              </a:ext>
            </a:extLst>
          </p:cNvPr>
          <p:cNvSpPr txBox="1"/>
          <p:nvPr/>
        </p:nvSpPr>
        <p:spPr>
          <a:xfrm>
            <a:off x="2594919" y="4843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Capital Planning:  The New Way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D22C7B-F1EC-F9AE-9562-436A42D120F2}"/>
              </a:ext>
            </a:extLst>
          </p:cNvPr>
          <p:cNvSpPr txBox="1"/>
          <p:nvPr/>
        </p:nvSpPr>
        <p:spPr>
          <a:xfrm>
            <a:off x="982019" y="4843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7F5672-9928-CECB-4EF6-659D1F8947B4}"/>
              </a:ext>
            </a:extLst>
          </p:cNvPr>
          <p:cNvCxnSpPr>
            <a:cxnSpLocks/>
          </p:cNvCxnSpPr>
          <p:nvPr/>
        </p:nvCxnSpPr>
        <p:spPr>
          <a:xfrm flipV="1">
            <a:off x="1123520" y="2624534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FB4B22-0525-5D86-93B1-D61768A10E7B}"/>
              </a:ext>
            </a:extLst>
          </p:cNvPr>
          <p:cNvCxnSpPr>
            <a:cxnSpLocks/>
          </p:cNvCxnSpPr>
          <p:nvPr/>
        </p:nvCxnSpPr>
        <p:spPr>
          <a:xfrm>
            <a:off x="1123520" y="3334543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99F17E-1C2B-EA71-E061-D8B4A0757334}"/>
              </a:ext>
            </a:extLst>
          </p:cNvPr>
          <p:cNvCxnSpPr>
            <a:cxnSpLocks/>
          </p:cNvCxnSpPr>
          <p:nvPr/>
        </p:nvCxnSpPr>
        <p:spPr>
          <a:xfrm>
            <a:off x="1123520" y="4044552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22A33D-1E06-F0C0-4105-A3D4D0739D67}"/>
              </a:ext>
            </a:extLst>
          </p:cNvPr>
          <p:cNvCxnSpPr>
            <a:cxnSpLocks/>
          </p:cNvCxnSpPr>
          <p:nvPr/>
        </p:nvCxnSpPr>
        <p:spPr>
          <a:xfrm>
            <a:off x="1123520" y="4754560"/>
            <a:ext cx="72706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53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C71C-6CB6-EE19-6C34-D44811A24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4F3F901-7A9D-04C8-8095-D43D129A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5DA8C8-BC40-0E50-31ED-AEA4FBA6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13D1AB8-6FE2-64C6-9A31-558C1B482C38}"/>
              </a:ext>
            </a:extLst>
          </p:cNvPr>
          <p:cNvSpPr/>
          <p:nvPr/>
        </p:nvSpPr>
        <p:spPr>
          <a:xfrm>
            <a:off x="2773779" y="2609385"/>
            <a:ext cx="1753616" cy="613317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117EF8-452A-386F-9405-03446C55CED5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270584" y="3132884"/>
            <a:ext cx="111845" cy="1936801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789D6C-EF6A-52A1-912D-6FC18796868C}"/>
              </a:ext>
            </a:extLst>
          </p:cNvPr>
          <p:cNvSpPr txBox="1"/>
          <p:nvPr/>
        </p:nvSpPr>
        <p:spPr>
          <a:xfrm>
            <a:off x="3650587" y="5069685"/>
            <a:ext cx="6850087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Phases are a high-level grouping of status codes.  Phases are updated via post-insert/post-update Flex Business Rules.</a:t>
            </a:r>
          </a:p>
          <a:p>
            <a:r>
              <a:rPr lang="en-US" dirty="0">
                <a:latin typeface="Arial Nova" panose="020B0504020202020204" pitchFamily="34" charset="0"/>
              </a:rPr>
              <a:t>Statuses are configured via System Codes / Status Authorizations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483B03-9C73-A1D5-303F-B111F8E0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402" y="2042183"/>
            <a:ext cx="5958740" cy="27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4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C9E9A-4A73-8B72-1E3D-BF94C370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BAB5120-55AD-B3F0-C8D5-CB746CD3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1EBE7F-A1E0-5AAB-2D97-4309D380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F6048A7-AE6C-5CED-0FA6-6736E2E883C9}"/>
              </a:ext>
            </a:extLst>
          </p:cNvPr>
          <p:cNvSpPr/>
          <p:nvPr/>
        </p:nvSpPr>
        <p:spPr>
          <a:xfrm>
            <a:off x="2653990" y="3166946"/>
            <a:ext cx="1605776" cy="368043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A543CD-E80D-CB41-E270-AD273B4097BE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024606" y="3481090"/>
            <a:ext cx="837325" cy="167525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C7887A-7449-02A0-2569-B4FEF5CE892A}"/>
              </a:ext>
            </a:extLst>
          </p:cNvPr>
          <p:cNvSpPr txBox="1"/>
          <p:nvPr/>
        </p:nvSpPr>
        <p:spPr>
          <a:xfrm>
            <a:off x="3598606" y="5572550"/>
            <a:ext cx="611566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SAM Teams are Strategic Asset Management Teams, consisting of a cross functional team that reviews/approves most asset modifications.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83D81-FCE1-20A0-C077-17520851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20" y="1736992"/>
            <a:ext cx="2950516" cy="30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9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67A06-D92B-C733-6CD4-804F306E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CCF97B3-F493-65E8-C7D5-07880238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D7B129-64C2-492F-EE0C-F54874B6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2783564-8A91-8B32-845E-49B138B56B9A}"/>
              </a:ext>
            </a:extLst>
          </p:cNvPr>
          <p:cNvSpPr/>
          <p:nvPr/>
        </p:nvSpPr>
        <p:spPr>
          <a:xfrm>
            <a:off x="2687444" y="3303881"/>
            <a:ext cx="1605776" cy="471949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17917D-CA4F-444D-0942-61CFD9882BA3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058060" y="3706715"/>
            <a:ext cx="837325" cy="1690475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FDF1C1-F1D9-AC3E-B36A-22649B0CBE8C}"/>
              </a:ext>
            </a:extLst>
          </p:cNvPr>
          <p:cNvSpPr txBox="1"/>
          <p:nvPr/>
        </p:nvSpPr>
        <p:spPr>
          <a:xfrm>
            <a:off x="3598606" y="5572550"/>
            <a:ext cx="611566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Eight different concept types driving forms to different approval processes/inboxes.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D4583B-DF66-C4CF-3ABA-2BC321E26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590" y="1368920"/>
            <a:ext cx="2608785" cy="40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7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3E8CD-8258-69DA-1753-2F3669681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AD3C8DD-EE31-B92E-F43B-A2341189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11996-F728-FFDB-9981-52A206E56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D26DF6D-D4C9-C93F-F74A-69BF766EF3D0}"/>
              </a:ext>
            </a:extLst>
          </p:cNvPr>
          <p:cNvSpPr/>
          <p:nvPr/>
        </p:nvSpPr>
        <p:spPr>
          <a:xfrm>
            <a:off x="2653990" y="3862428"/>
            <a:ext cx="1806497" cy="646331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4F8125-0714-7851-ABFE-23233ADEAFE5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195932" y="4414106"/>
            <a:ext cx="621395" cy="983084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5C4373-CDC2-74CA-FB33-C029B547ABB0}"/>
              </a:ext>
            </a:extLst>
          </p:cNvPr>
          <p:cNvSpPr txBox="1"/>
          <p:nvPr/>
        </p:nvSpPr>
        <p:spPr>
          <a:xfrm>
            <a:off x="3587455" y="5591353"/>
            <a:ext cx="611566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Labor Hours / Total Costs are aggregated from the Budget tab.  Flex Business Rule updates this.</a:t>
            </a:r>
          </a:p>
        </p:txBody>
      </p:sp>
    </p:spTree>
    <p:extLst>
      <p:ext uri="{BB962C8B-B14F-4D97-AF65-F5344CB8AC3E}">
        <p14:creationId xmlns:p14="http://schemas.microsoft.com/office/powerpoint/2010/main" val="1655053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AA1E7-5AB3-9AD3-8955-D0AC61C11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A92D362-7A1E-0B9B-4C34-B06B7CE7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847F8-FDE5-2E0E-0551-B5491113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793501C-C04A-13ED-DC3D-63330318A66F}"/>
              </a:ext>
            </a:extLst>
          </p:cNvPr>
          <p:cNvSpPr/>
          <p:nvPr/>
        </p:nvSpPr>
        <p:spPr>
          <a:xfrm>
            <a:off x="5163016" y="3133494"/>
            <a:ext cx="2865862" cy="1059366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E8C1A7-39F6-6D4F-870F-629E4B2BB501}"/>
              </a:ext>
            </a:extLst>
          </p:cNvPr>
          <p:cNvCxnSpPr>
            <a:cxnSpLocks/>
            <a:endCxn id="2" idx="5"/>
          </p:cNvCxnSpPr>
          <p:nvPr/>
        </p:nvCxnSpPr>
        <p:spPr>
          <a:xfrm flipV="1">
            <a:off x="6757639" y="4037719"/>
            <a:ext cx="851543" cy="1370622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4CDE14-94F5-9F47-0DD8-7DBB4660B32C}"/>
              </a:ext>
            </a:extLst>
          </p:cNvPr>
          <p:cNvSpPr txBox="1"/>
          <p:nvPr/>
        </p:nvSpPr>
        <p:spPr>
          <a:xfrm>
            <a:off x="3598606" y="5572550"/>
            <a:ext cx="611566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Risk Scoring includes </a:t>
            </a:r>
            <a:r>
              <a:rPr lang="en-US" b="1" u="sng" dirty="0">
                <a:latin typeface="Arial Nova" panose="020B0504020202020204" pitchFamily="34" charset="0"/>
              </a:rPr>
              <a:t>Consequence and Probability of Failure,</a:t>
            </a:r>
            <a:r>
              <a:rPr lang="en-US" dirty="0">
                <a:latin typeface="Arial Nova" panose="020B0504020202020204" pitchFamily="34" charset="0"/>
              </a:rPr>
              <a:t> Equipment Condition, Obsolescence Risk.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9F060A-9DFD-22B5-3E59-16E730817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03" y="1890686"/>
            <a:ext cx="2488747" cy="33962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3F2C9-B85D-C926-AE41-0BA434B50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682" y="1890686"/>
            <a:ext cx="2488746" cy="33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4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46FC9-CBF3-CC0C-4178-923EBE45D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71A25F9-0498-8B68-BD63-DCCF5950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5FA7B8-8E63-F90D-2526-8332C01E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221E2B-7D40-7D77-8583-3A049C728972}"/>
              </a:ext>
            </a:extLst>
          </p:cNvPr>
          <p:cNvSpPr/>
          <p:nvPr/>
        </p:nvSpPr>
        <p:spPr>
          <a:xfrm>
            <a:off x="5163016" y="3133494"/>
            <a:ext cx="2865862" cy="1059366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349BD8-BF26-5D4C-2C46-0566794CC498}"/>
              </a:ext>
            </a:extLst>
          </p:cNvPr>
          <p:cNvCxnSpPr>
            <a:cxnSpLocks/>
            <a:endCxn id="2" idx="5"/>
          </p:cNvCxnSpPr>
          <p:nvPr/>
        </p:nvCxnSpPr>
        <p:spPr>
          <a:xfrm flipV="1">
            <a:off x="6757639" y="4037719"/>
            <a:ext cx="851543" cy="1370622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4D0015-4440-916C-6292-884F9C058F42}"/>
              </a:ext>
            </a:extLst>
          </p:cNvPr>
          <p:cNvSpPr txBox="1"/>
          <p:nvPr/>
        </p:nvSpPr>
        <p:spPr>
          <a:xfrm>
            <a:off x="3598606" y="5572550"/>
            <a:ext cx="611566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Risk Scoring includes Consequence and Probability of Failure, </a:t>
            </a:r>
            <a:r>
              <a:rPr lang="en-US" b="1" u="sng" dirty="0">
                <a:latin typeface="Arial Nova" panose="020B0504020202020204" pitchFamily="34" charset="0"/>
              </a:rPr>
              <a:t>Equipment Condition, Obsolescence Risk.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C4D4F8-B3D0-6B96-917D-F6B8E1D6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31" y="1890686"/>
            <a:ext cx="2756082" cy="31394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F169F7-53FD-4877-1906-DE1D00852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965" y="1890686"/>
            <a:ext cx="2756082" cy="29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37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470DE-B208-4721-57FE-90A33F830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3CBD071-A4C5-3207-5049-2CB8F5B8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FBC9DF-EE32-A118-A405-1FFB10BE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CC2DC4-01C5-F394-65E4-21F874849B97}"/>
              </a:ext>
            </a:extLst>
          </p:cNvPr>
          <p:cNvSpPr/>
          <p:nvPr/>
        </p:nvSpPr>
        <p:spPr>
          <a:xfrm>
            <a:off x="5430646" y="4583153"/>
            <a:ext cx="2865862" cy="1059366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ECE8C3-ACFA-8290-5485-4ADF7DB70002}"/>
              </a:ext>
            </a:extLst>
          </p:cNvPr>
          <p:cNvCxnSpPr>
            <a:cxnSpLocks/>
          </p:cNvCxnSpPr>
          <p:nvPr/>
        </p:nvCxnSpPr>
        <p:spPr>
          <a:xfrm flipH="1">
            <a:off x="7672039" y="2687444"/>
            <a:ext cx="959005" cy="1996068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242863-6306-22EA-58F4-D3816BE534CD}"/>
              </a:ext>
            </a:extLst>
          </p:cNvPr>
          <p:cNvSpPr txBox="1"/>
          <p:nvPr/>
        </p:nvSpPr>
        <p:spPr>
          <a:xfrm>
            <a:off x="5163016" y="1926104"/>
            <a:ext cx="6115665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Risk Scores are summarized as RPN / PPN</a:t>
            </a:r>
          </a:p>
          <a:p>
            <a:r>
              <a:rPr lang="en-US" dirty="0">
                <a:latin typeface="Arial Nova" panose="020B0504020202020204" pitchFamily="34" charset="0"/>
              </a:rPr>
              <a:t>Updated via Flex Business Rule</a:t>
            </a:r>
          </a:p>
          <a:p>
            <a:r>
              <a:rPr lang="en-US" dirty="0">
                <a:latin typeface="Arial Nova" panose="020B0504020202020204" pitchFamily="34" charset="0"/>
              </a:rPr>
              <a:t>RPN – Risk Priority Number (likelihood/consequence)</a:t>
            </a:r>
          </a:p>
          <a:p>
            <a:r>
              <a:rPr lang="en-US" dirty="0">
                <a:latin typeface="Arial Nova" panose="020B0504020202020204" pitchFamily="34" charset="0"/>
              </a:rPr>
              <a:t>PPM – Project Priority Number</a:t>
            </a:r>
          </a:p>
        </p:txBody>
      </p:sp>
    </p:spTree>
    <p:extLst>
      <p:ext uri="{BB962C8B-B14F-4D97-AF65-F5344CB8AC3E}">
        <p14:creationId xmlns:p14="http://schemas.microsoft.com/office/powerpoint/2010/main" val="1064335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E685-0D82-BC32-37D9-92EE96056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A7C134F-8287-C562-57EB-99437191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Record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EF48F2-7A21-1411-0E0E-5CA17FA8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5" y="1285450"/>
            <a:ext cx="10826187" cy="45674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726D41E-2D7C-4051-1402-3197A97ADFCF}"/>
              </a:ext>
            </a:extLst>
          </p:cNvPr>
          <p:cNvSpPr/>
          <p:nvPr/>
        </p:nvSpPr>
        <p:spPr>
          <a:xfrm>
            <a:off x="10709969" y="4014440"/>
            <a:ext cx="1148577" cy="880945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2AFA12-38CC-5D2E-CC03-F44DCA13C440}"/>
              </a:ext>
            </a:extLst>
          </p:cNvPr>
          <p:cNvCxnSpPr>
            <a:cxnSpLocks/>
          </p:cNvCxnSpPr>
          <p:nvPr/>
        </p:nvCxnSpPr>
        <p:spPr>
          <a:xfrm flipV="1">
            <a:off x="9121698" y="4454912"/>
            <a:ext cx="1588271" cy="906476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6E0F98-986A-05B2-DFE7-AE4B927096E9}"/>
              </a:ext>
            </a:extLst>
          </p:cNvPr>
          <p:cNvSpPr txBox="1"/>
          <p:nvPr/>
        </p:nvSpPr>
        <p:spPr>
          <a:xfrm>
            <a:off x="4614206" y="5468037"/>
            <a:ext cx="611566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Planners can create a parent work order connected to the concept request form.</a:t>
            </a:r>
          </a:p>
        </p:txBody>
      </p:sp>
    </p:spTree>
    <p:extLst>
      <p:ext uri="{BB962C8B-B14F-4D97-AF65-F5344CB8AC3E}">
        <p14:creationId xmlns:p14="http://schemas.microsoft.com/office/powerpoint/2010/main" val="1427111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FE160-01B4-4FED-602D-24C103FF0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9A55F4-AD26-D9CC-ED4E-7A6F499D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59" y="1138087"/>
            <a:ext cx="9805886" cy="49086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C34DF77-D5C5-9C62-C834-C347E3EF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Documents Tab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61EC20-FB1B-B064-7142-D93A0D6E5BA6}"/>
              </a:ext>
            </a:extLst>
          </p:cNvPr>
          <p:cNvSpPr/>
          <p:nvPr/>
        </p:nvSpPr>
        <p:spPr>
          <a:xfrm>
            <a:off x="4628534" y="4092717"/>
            <a:ext cx="6210451" cy="1059146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409B84-D2C9-C874-1758-BF897100B00F}"/>
              </a:ext>
            </a:extLst>
          </p:cNvPr>
          <p:cNvCxnSpPr>
            <a:cxnSpLocks/>
          </p:cNvCxnSpPr>
          <p:nvPr/>
        </p:nvCxnSpPr>
        <p:spPr>
          <a:xfrm flipV="1">
            <a:off x="6713034" y="5146049"/>
            <a:ext cx="635620" cy="514302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6B2ABD-8437-AE9A-BE23-3EE6B8BCAEAD}"/>
              </a:ext>
            </a:extLst>
          </p:cNvPr>
          <p:cNvSpPr txBox="1"/>
          <p:nvPr/>
        </p:nvSpPr>
        <p:spPr>
          <a:xfrm>
            <a:off x="4757977" y="5723544"/>
            <a:ext cx="621045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Instructions Document auto-attached to each new concept request form by way of post-insert Flex Business Rule.  Other relevant supporting documentation can also be attached.</a:t>
            </a:r>
          </a:p>
        </p:txBody>
      </p:sp>
    </p:spTree>
    <p:extLst>
      <p:ext uri="{BB962C8B-B14F-4D97-AF65-F5344CB8AC3E}">
        <p14:creationId xmlns:p14="http://schemas.microsoft.com/office/powerpoint/2010/main" val="3202957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567B1-BE77-9A08-1B2F-CDF1785EE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6D4E62C-DECF-1480-9530-9CC842EB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Details Tab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5E1647-4569-5CE6-42F1-958728CA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02" y="1232344"/>
            <a:ext cx="6790008" cy="53725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CB115C3-56B1-547F-9296-06E482EDDDCE}"/>
              </a:ext>
            </a:extLst>
          </p:cNvPr>
          <p:cNvSpPr/>
          <p:nvPr/>
        </p:nvSpPr>
        <p:spPr>
          <a:xfrm>
            <a:off x="392122" y="4299958"/>
            <a:ext cx="7738168" cy="2651395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D7E64-CB8F-D023-1F08-0BE3261E9701}"/>
              </a:ext>
            </a:extLst>
          </p:cNvPr>
          <p:cNvSpPr txBox="1"/>
          <p:nvPr/>
        </p:nvSpPr>
        <p:spPr>
          <a:xfrm>
            <a:off x="5739285" y="3106510"/>
            <a:ext cx="6210452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Details fields such as problem definition, impact, proposed action, </a:t>
            </a:r>
            <a:r>
              <a:rPr lang="en-US" sz="1600" dirty="0" err="1">
                <a:latin typeface="Arial Nova" panose="020B0504020202020204" pitchFamily="34" charset="0"/>
              </a:rPr>
              <a:t>etc</a:t>
            </a:r>
            <a:r>
              <a:rPr lang="en-US" sz="1600" dirty="0">
                <a:latin typeface="Arial Nova" panose="020B0504020202020204" pitchFamily="34" charset="0"/>
              </a:rPr>
              <a:t>, needed to be “free format text” fields.  Not enough were available on record view.  Flex Business Rule prevents more than one detail record from existing for each concept request form.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805E04-7424-6015-ACED-2B75DF89A41F}"/>
              </a:ext>
            </a:extLst>
          </p:cNvPr>
          <p:cNvCxnSpPr>
            <a:cxnSpLocks/>
          </p:cNvCxnSpPr>
          <p:nvPr/>
        </p:nvCxnSpPr>
        <p:spPr>
          <a:xfrm flipH="1">
            <a:off x="7461217" y="4299958"/>
            <a:ext cx="713678" cy="526805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4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7212D-9228-6AAD-9488-2B23FD306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BF51543-80ED-BD70-333A-EF8ED7EF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7330FC73-19AD-178A-1AF2-A4C38AE7A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336-mile aqueduct that runs from Lake Havasu to Tucson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b="1" dirty="0">
                <a:solidFill>
                  <a:srgbClr val="3BA40F"/>
                </a:solidFill>
                <a:latin typeface="Arial Nova" panose="020B0504020202020204" pitchFamily="34" charset="0"/>
              </a:rPr>
              <a:t>There are 14 pumping plants that lift water nearly 3,000 feet.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61BDC76D-D43A-400C-1911-E821F32A26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86" r="25086"/>
          <a:stretch>
            <a:fillRect/>
          </a:stretch>
        </p:blipFill>
        <p:spPr>
          <a:xfrm>
            <a:off x="14288" y="0"/>
            <a:ext cx="6081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3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38092-E8A2-1E98-EBD8-E284697F6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DA431-5158-7789-CA36-1369A577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2" y="1116113"/>
            <a:ext cx="7344094" cy="50221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A7EBE65-2195-77AF-6010-5B23979C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</a:t>
            </a:r>
            <a:r>
              <a:rPr lang="en-US" sz="4800" dirty="0">
                <a:cs typeface="Arial" panose="020B0604020202020204" pitchFamily="34" charset="0"/>
              </a:rPr>
              <a:t>Budget 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Tab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0BD65B-C0C5-2CB7-21D3-67AC052AC61E}"/>
              </a:ext>
            </a:extLst>
          </p:cNvPr>
          <p:cNvSpPr/>
          <p:nvPr/>
        </p:nvSpPr>
        <p:spPr>
          <a:xfrm>
            <a:off x="0" y="3289425"/>
            <a:ext cx="3769112" cy="3293753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4A10D-E0EA-1B0A-54DA-C3E5842B6E69}"/>
              </a:ext>
            </a:extLst>
          </p:cNvPr>
          <p:cNvSpPr txBox="1"/>
          <p:nvPr/>
        </p:nvSpPr>
        <p:spPr>
          <a:xfrm>
            <a:off x="5675448" y="3508444"/>
            <a:ext cx="5905652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Budget dimensions such as year, quarter, cost center, account, funding source, maintenance area, labor hours, labor MRC, etc., can all be entered here.  </a:t>
            </a:r>
            <a:br>
              <a:rPr lang="en-US" sz="1600" dirty="0">
                <a:latin typeface="Arial Nova" panose="020B0504020202020204" pitchFamily="34" charset="0"/>
              </a:rPr>
            </a:br>
            <a:br>
              <a:rPr lang="en-US" sz="1600" dirty="0">
                <a:latin typeface="Arial Nova" panose="020B0504020202020204" pitchFamily="34" charset="0"/>
              </a:rPr>
            </a:br>
            <a:r>
              <a:rPr lang="en-US" sz="1600" dirty="0">
                <a:latin typeface="Arial Nova" panose="020B0504020202020204" pitchFamily="34" charset="0"/>
              </a:rPr>
              <a:t>Multiple budget lines can be entered.  </a:t>
            </a:r>
            <a:br>
              <a:rPr lang="en-US" sz="1600" dirty="0">
                <a:latin typeface="Arial Nova" panose="020B0504020202020204" pitchFamily="34" charset="0"/>
              </a:rPr>
            </a:br>
            <a:r>
              <a:rPr lang="en-US" sz="1600" dirty="0">
                <a:latin typeface="Arial Nova" panose="020B0504020202020204" pitchFamily="34" charset="0"/>
              </a:rPr>
              <a:t>Total Dollar / Total Labor Hours are summarized on record view.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717CF0-458E-6859-828A-7D7139854C9C}"/>
              </a:ext>
            </a:extLst>
          </p:cNvPr>
          <p:cNvCxnSpPr>
            <a:cxnSpLocks/>
          </p:cNvCxnSpPr>
          <p:nvPr/>
        </p:nvCxnSpPr>
        <p:spPr>
          <a:xfrm flipH="1">
            <a:off x="3804395" y="4181707"/>
            <a:ext cx="1835770" cy="435694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10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567C2-79BF-3A93-0057-F851BFDE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07EAE1-3A0A-DF8B-494F-1102BBD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64" y="1282243"/>
            <a:ext cx="9332670" cy="47423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8061E32-2566-7C1E-4DAD-2A75B4E1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</a:t>
            </a:r>
            <a:r>
              <a:rPr lang="en-US" sz="4800" dirty="0">
                <a:cs typeface="Arial" panose="020B0604020202020204" pitchFamily="34" charset="0"/>
              </a:rPr>
              <a:t>Status Codes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AE6ED-9848-2A71-56C5-FCE4FF5316CE}"/>
              </a:ext>
            </a:extLst>
          </p:cNvPr>
          <p:cNvSpPr txBox="1"/>
          <p:nvPr/>
        </p:nvSpPr>
        <p:spPr>
          <a:xfrm>
            <a:off x="7758897" y="4090969"/>
            <a:ext cx="2823611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Our workflow status codes were mapped to the system status codes available for the capital planning request form.</a:t>
            </a:r>
          </a:p>
        </p:txBody>
      </p:sp>
    </p:spTree>
    <p:extLst>
      <p:ext uri="{BB962C8B-B14F-4D97-AF65-F5344CB8AC3E}">
        <p14:creationId xmlns:p14="http://schemas.microsoft.com/office/powerpoint/2010/main" val="2405537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0CF0C-83CD-916B-7C3C-3912C25A0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60F7F83-063C-007D-343A-98EFC2D5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</a:t>
            </a:r>
            <a:r>
              <a:rPr lang="en-US" sz="4000" dirty="0">
                <a:cs typeface="Arial" panose="020B0604020202020204" pitchFamily="34" charset="0"/>
              </a:rPr>
              <a:t>Status Authorizations</a:t>
            </a:r>
            <a:endParaRPr lang="en-US" sz="40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E1ECA-8108-40A2-8DAD-BC8BCE9A91A6}"/>
              </a:ext>
            </a:extLst>
          </p:cNvPr>
          <p:cNvSpPr txBox="1"/>
          <p:nvPr/>
        </p:nvSpPr>
        <p:spPr>
          <a:xfrm>
            <a:off x="3535680" y="5310169"/>
            <a:ext cx="4864607" cy="707886"/>
          </a:xfrm>
          <a:prstGeom prst="rect">
            <a:avLst/>
          </a:prstGeom>
          <a:noFill/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Status authorizations authorize valid status changes (from/to) by user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C19B9-FC58-6D38-A694-BADA9F92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1" y="1452942"/>
            <a:ext cx="11712955" cy="32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29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0204B-385E-7E05-33E1-5BCA28E48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7531CA9-324B-A0CA-D740-383CE026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</a:t>
            </a:r>
            <a:r>
              <a:rPr lang="en-US" sz="4800" dirty="0">
                <a:cs typeface="Arial" panose="020B0604020202020204" pitchFamily="34" charset="0"/>
              </a:rPr>
              <a:t>Print Icon!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025387-387F-C3E5-8170-D533E81E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6" y="1431754"/>
            <a:ext cx="10826187" cy="45674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EF9336E-8C3F-6C46-34C8-1440347636BB}"/>
              </a:ext>
            </a:extLst>
          </p:cNvPr>
          <p:cNvSpPr/>
          <p:nvPr/>
        </p:nvSpPr>
        <p:spPr>
          <a:xfrm>
            <a:off x="2272919" y="1913105"/>
            <a:ext cx="836041" cy="793519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1D5BC2-127C-EDEC-1D21-07FBD59C9AE9}"/>
              </a:ext>
            </a:extLst>
          </p:cNvPr>
          <p:cNvCxnSpPr>
            <a:cxnSpLocks/>
          </p:cNvCxnSpPr>
          <p:nvPr/>
        </p:nvCxnSpPr>
        <p:spPr>
          <a:xfrm flipH="1" flipV="1">
            <a:off x="3108960" y="2706624"/>
            <a:ext cx="1590013" cy="2535936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462C708-0A53-8ABF-3DB5-8E74A96A88C0}"/>
              </a:ext>
            </a:extLst>
          </p:cNvPr>
          <p:cNvSpPr txBox="1"/>
          <p:nvPr/>
        </p:nvSpPr>
        <p:spPr>
          <a:xfrm>
            <a:off x="4029161" y="5398999"/>
            <a:ext cx="3371383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Print Icon was implemented with Extensible Framework with extensive help from our friends at Stratum Consulting!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7EADB2-937C-7C51-F8BA-1679F05D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368" y="872834"/>
            <a:ext cx="5110018" cy="443781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A2E86F-2C2B-9446-E81B-2F82D06DB6A0}"/>
              </a:ext>
            </a:extLst>
          </p:cNvPr>
          <p:cNvCxnSpPr>
            <a:cxnSpLocks/>
          </p:cNvCxnSpPr>
          <p:nvPr/>
        </p:nvCxnSpPr>
        <p:spPr>
          <a:xfrm flipV="1">
            <a:off x="4851423" y="2465408"/>
            <a:ext cx="1792445" cy="2777152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58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F24D-66BB-551F-B18A-F5C01CF11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A2031D-864E-5EFE-C773-4B267C10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</a:t>
            </a:r>
            <a:r>
              <a:rPr lang="en-US" sz="4800" dirty="0">
                <a:cs typeface="Arial" panose="020B0604020202020204" pitchFamily="34" charset="0"/>
              </a:rPr>
              <a:t>Print Icon!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D960B-0E65-1CC1-733E-5D3B507D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6" y="1431754"/>
            <a:ext cx="10826187" cy="45674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CA5E40-D3C2-60D0-85D5-9E265C9BE863}"/>
              </a:ext>
            </a:extLst>
          </p:cNvPr>
          <p:cNvSpPr/>
          <p:nvPr/>
        </p:nvSpPr>
        <p:spPr>
          <a:xfrm>
            <a:off x="2272919" y="1913105"/>
            <a:ext cx="836041" cy="793519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BFFCAD0-BD52-87CD-AC35-C11456521E72}"/>
              </a:ext>
            </a:extLst>
          </p:cNvPr>
          <p:cNvCxnSpPr>
            <a:cxnSpLocks/>
          </p:cNvCxnSpPr>
          <p:nvPr/>
        </p:nvCxnSpPr>
        <p:spPr>
          <a:xfrm flipH="1" flipV="1">
            <a:off x="3108960" y="2706624"/>
            <a:ext cx="1590013" cy="2535936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5CC9C6-D67F-0290-FC66-2D66A8871E51}"/>
              </a:ext>
            </a:extLst>
          </p:cNvPr>
          <p:cNvSpPr txBox="1"/>
          <p:nvPr/>
        </p:nvSpPr>
        <p:spPr>
          <a:xfrm>
            <a:off x="4029161" y="5398999"/>
            <a:ext cx="3371383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Print Icon was implemented with Extensible Framework with extensive help from our friends at Stratum Consulting!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6BC2A4-3882-D667-0C62-EAE76509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368" y="872834"/>
            <a:ext cx="5110018" cy="443781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89DAAE-4E1F-06F5-0002-47FA79FD8759}"/>
              </a:ext>
            </a:extLst>
          </p:cNvPr>
          <p:cNvCxnSpPr>
            <a:cxnSpLocks/>
          </p:cNvCxnSpPr>
          <p:nvPr/>
        </p:nvCxnSpPr>
        <p:spPr>
          <a:xfrm flipV="1">
            <a:off x="4851423" y="2465408"/>
            <a:ext cx="1792445" cy="2777152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78B889C-9EB2-E31F-145C-BE4D0898F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83" y="2833673"/>
            <a:ext cx="7421980" cy="240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880F91-69E7-8FFF-9552-3CE38A521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825" y="4602299"/>
            <a:ext cx="4535802" cy="5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12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2958D-1BAB-BA9D-61A7-EBA0F8A07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FB3359-5362-DC39-B3A2-5BECB609E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78" y="1162971"/>
            <a:ext cx="8867244" cy="52130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06F9CC9-B57D-6C99-1B84-4CAC895D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</a:t>
            </a:r>
            <a:r>
              <a:rPr lang="en-US" sz="4000" dirty="0">
                <a:cs typeface="Arial" panose="020B0604020202020204" pitchFamily="34" charset="0"/>
              </a:rPr>
              <a:t>Power BI Report</a:t>
            </a:r>
            <a:endParaRPr lang="en-US" sz="40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04A8E-C3E5-9B29-2C85-B9DB323177B2}"/>
              </a:ext>
            </a:extLst>
          </p:cNvPr>
          <p:cNvSpPr txBox="1"/>
          <p:nvPr/>
        </p:nvSpPr>
        <p:spPr>
          <a:xfrm>
            <a:off x="923225" y="5360364"/>
            <a:ext cx="4864607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Power BI Report summarizes concept request forms, shows 10 year lookahead and allows sort by RPN/PPN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8647A2-643D-3921-187A-C58008E03084}"/>
              </a:ext>
            </a:extLst>
          </p:cNvPr>
          <p:cNvCxnSpPr>
            <a:cxnSpLocks/>
          </p:cNvCxnSpPr>
          <p:nvPr/>
        </p:nvCxnSpPr>
        <p:spPr>
          <a:xfrm flipV="1">
            <a:off x="2230244" y="2265768"/>
            <a:ext cx="2513768" cy="3007461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55D9B35-B915-6DC7-DF40-EAE0D4BF7108}"/>
              </a:ext>
            </a:extLst>
          </p:cNvPr>
          <p:cNvSpPr/>
          <p:nvPr/>
        </p:nvSpPr>
        <p:spPr>
          <a:xfrm>
            <a:off x="4744012" y="1675385"/>
            <a:ext cx="548062" cy="427295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30009-E820-CADE-4450-3EC9D23DA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CBDBE0-E93F-156E-047A-63E2BED0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26" y="1314085"/>
            <a:ext cx="8867244" cy="52130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B1A0FF-205A-DA4B-45F2-E270B422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</a:t>
            </a:r>
            <a:r>
              <a:rPr lang="en-US" sz="4000" dirty="0">
                <a:cs typeface="Arial" panose="020B0604020202020204" pitchFamily="34" charset="0"/>
              </a:rPr>
              <a:t>Power BI Report</a:t>
            </a:r>
            <a:endParaRPr lang="en-US" sz="40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A93B52-36B6-0CE3-80BC-88385CEE345B}"/>
              </a:ext>
            </a:extLst>
          </p:cNvPr>
          <p:cNvCxnSpPr>
            <a:cxnSpLocks/>
          </p:cNvCxnSpPr>
          <p:nvPr/>
        </p:nvCxnSpPr>
        <p:spPr>
          <a:xfrm flipV="1">
            <a:off x="2651243" y="1906724"/>
            <a:ext cx="907876" cy="342355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45CED2F-CDA8-91E1-0676-08EC81B30A7E}"/>
              </a:ext>
            </a:extLst>
          </p:cNvPr>
          <p:cNvSpPr/>
          <p:nvPr/>
        </p:nvSpPr>
        <p:spPr>
          <a:xfrm>
            <a:off x="3358469" y="1158203"/>
            <a:ext cx="836041" cy="793519"/>
          </a:xfrm>
          <a:prstGeom prst="ellipse">
            <a:avLst/>
          </a:prstGeom>
          <a:solidFill>
            <a:srgbClr val="3BA40F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8B18D-0E42-BACB-6384-C9F7031C74B2}"/>
              </a:ext>
            </a:extLst>
          </p:cNvPr>
          <p:cNvSpPr txBox="1"/>
          <p:nvPr/>
        </p:nvSpPr>
        <p:spPr>
          <a:xfrm>
            <a:off x="1128680" y="5501736"/>
            <a:ext cx="6131659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Engineering Manager calls this the “easy button” because it filters forms to engineering projects only.</a:t>
            </a:r>
          </a:p>
        </p:txBody>
      </p:sp>
    </p:spTree>
    <p:extLst>
      <p:ext uri="{BB962C8B-B14F-4D97-AF65-F5344CB8AC3E}">
        <p14:creationId xmlns:p14="http://schemas.microsoft.com/office/powerpoint/2010/main" val="2841501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7D387-D9B0-3C95-367E-341103E89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5373E1-30D8-89FE-918A-7A8A6BE0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</a:t>
            </a:r>
            <a:r>
              <a:rPr lang="en-US" sz="4000" dirty="0">
                <a:cs typeface="Arial" panose="020B0604020202020204" pitchFamily="34" charset="0"/>
              </a:rPr>
              <a:t>Flex Business Rules</a:t>
            </a:r>
            <a:endParaRPr lang="en-US" sz="40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EE687-5576-D130-62BC-DE19F35A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13" y="1126273"/>
            <a:ext cx="8277371" cy="5129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145F6B-AB45-7045-9E9E-766667A83ED2}"/>
              </a:ext>
            </a:extLst>
          </p:cNvPr>
          <p:cNvSpPr txBox="1"/>
          <p:nvPr/>
        </p:nvSpPr>
        <p:spPr>
          <a:xfrm>
            <a:off x="309908" y="4958920"/>
            <a:ext cx="6280463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Several Flex Business Rules were implemented to support the process.  These must be tested after each patch/upgrade!</a:t>
            </a:r>
          </a:p>
        </p:txBody>
      </p:sp>
    </p:spTree>
    <p:extLst>
      <p:ext uri="{BB962C8B-B14F-4D97-AF65-F5344CB8AC3E}">
        <p14:creationId xmlns:p14="http://schemas.microsoft.com/office/powerpoint/2010/main" val="11695935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8A4C5-BD90-FC28-CA9D-1B9A2BA35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2DA61-178A-B380-325F-AB510CBFE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53" y="1248955"/>
            <a:ext cx="9948691" cy="472562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74A4249-543E-E93B-33CB-3E800198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</a:t>
            </a:r>
            <a:r>
              <a:rPr lang="en-US" sz="4000" dirty="0">
                <a:cs typeface="Arial" panose="020B0604020202020204" pitchFamily="34" charset="0"/>
              </a:rPr>
              <a:t>Flex Business Rules</a:t>
            </a:r>
            <a:endParaRPr lang="en-US" sz="40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9CD52-0089-ACEB-049F-312C6D39A783}"/>
              </a:ext>
            </a:extLst>
          </p:cNvPr>
          <p:cNvSpPr txBox="1"/>
          <p:nvPr/>
        </p:nvSpPr>
        <p:spPr>
          <a:xfrm>
            <a:off x="1321844" y="5997956"/>
            <a:ext cx="6280463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Flex Business Rules can be placed on the tables created by the custom tabs, too!</a:t>
            </a:r>
          </a:p>
        </p:txBody>
      </p:sp>
    </p:spTree>
    <p:extLst>
      <p:ext uri="{BB962C8B-B14F-4D97-AF65-F5344CB8AC3E}">
        <p14:creationId xmlns:p14="http://schemas.microsoft.com/office/powerpoint/2010/main" val="7504321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A877C-A4B1-BC70-4566-931133DE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9B068BDE-5512-5E88-7462-E0E48A06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3" y="371112"/>
            <a:ext cx="9383486" cy="1325563"/>
          </a:xfrm>
        </p:spPr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Outline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08C841-409F-3C38-B732-6CDA4D3849CB}"/>
              </a:ext>
            </a:extLst>
          </p:cNvPr>
          <p:cNvSpPr txBox="1"/>
          <p:nvPr/>
        </p:nvSpPr>
        <p:spPr>
          <a:xfrm>
            <a:off x="2594919" y="2008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5A0682-7C5F-EF62-5962-857F15031D3C}"/>
              </a:ext>
            </a:extLst>
          </p:cNvPr>
          <p:cNvSpPr txBox="1"/>
          <p:nvPr/>
        </p:nvSpPr>
        <p:spPr>
          <a:xfrm>
            <a:off x="982019" y="2008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F1DDCF-249D-7637-906F-90734662531F}"/>
              </a:ext>
            </a:extLst>
          </p:cNvPr>
          <p:cNvSpPr txBox="1"/>
          <p:nvPr/>
        </p:nvSpPr>
        <p:spPr>
          <a:xfrm>
            <a:off x="2594918" y="2718992"/>
            <a:ext cx="4924467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What is the Central Arizona Project?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9BB363-E2DC-7AB3-76F8-8123DE5E22CA}"/>
              </a:ext>
            </a:extLst>
          </p:cNvPr>
          <p:cNvSpPr txBox="1"/>
          <p:nvPr/>
        </p:nvSpPr>
        <p:spPr>
          <a:xfrm>
            <a:off x="982019" y="271899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402E34-FA06-D7E5-819C-9C0C87333216}"/>
              </a:ext>
            </a:extLst>
          </p:cNvPr>
          <p:cNvSpPr txBox="1"/>
          <p:nvPr/>
        </p:nvSpPr>
        <p:spPr>
          <a:xfrm>
            <a:off x="2594919" y="3429001"/>
            <a:ext cx="4419198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Capital Planning:  The Old Way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543709-607D-A000-2EF0-15D2C5F538EB}"/>
              </a:ext>
            </a:extLst>
          </p:cNvPr>
          <p:cNvSpPr txBox="1"/>
          <p:nvPr/>
        </p:nvSpPr>
        <p:spPr>
          <a:xfrm>
            <a:off x="982019" y="3429000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DCF3ED-6EDD-CEF5-54FD-4930A9202965}"/>
              </a:ext>
            </a:extLst>
          </p:cNvPr>
          <p:cNvSpPr txBox="1"/>
          <p:nvPr/>
        </p:nvSpPr>
        <p:spPr>
          <a:xfrm>
            <a:off x="2594918" y="4139008"/>
            <a:ext cx="6486938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EAM, Capital Planning Requests - Implementation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4C11D5-9976-6E17-98FB-AA66C210513C}"/>
              </a:ext>
            </a:extLst>
          </p:cNvPr>
          <p:cNvSpPr txBox="1"/>
          <p:nvPr/>
        </p:nvSpPr>
        <p:spPr>
          <a:xfrm>
            <a:off x="982019" y="4139008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7B12D0-B1FA-8D8F-B28F-F4E0859179AA}"/>
              </a:ext>
            </a:extLst>
          </p:cNvPr>
          <p:cNvSpPr txBox="1"/>
          <p:nvPr/>
        </p:nvSpPr>
        <p:spPr>
          <a:xfrm>
            <a:off x="2594918" y="4843982"/>
            <a:ext cx="4826813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  <a:cs typeface="Arial Nova Cond" panose="020F0502020204030204" pitchFamily="34" charset="0"/>
              </a:rPr>
              <a:t>Capital Planning:  The New Way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5CF099-474E-1EFF-C6C1-6B75395CDB32}"/>
              </a:ext>
            </a:extLst>
          </p:cNvPr>
          <p:cNvSpPr txBox="1"/>
          <p:nvPr/>
        </p:nvSpPr>
        <p:spPr>
          <a:xfrm>
            <a:off x="982019" y="4843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E0F8974-3D6C-557A-CA5C-6A12805223D9}"/>
              </a:ext>
            </a:extLst>
          </p:cNvPr>
          <p:cNvCxnSpPr>
            <a:cxnSpLocks/>
          </p:cNvCxnSpPr>
          <p:nvPr/>
        </p:nvCxnSpPr>
        <p:spPr>
          <a:xfrm flipV="1">
            <a:off x="1123520" y="2624534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B8DB3AC-B34C-0A48-2F83-4BBBF74B5391}"/>
              </a:ext>
            </a:extLst>
          </p:cNvPr>
          <p:cNvCxnSpPr>
            <a:cxnSpLocks/>
          </p:cNvCxnSpPr>
          <p:nvPr/>
        </p:nvCxnSpPr>
        <p:spPr>
          <a:xfrm>
            <a:off x="1123520" y="3334543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C4EA31-EE97-E5B6-CC50-E8694B67E2FD}"/>
              </a:ext>
            </a:extLst>
          </p:cNvPr>
          <p:cNvCxnSpPr>
            <a:cxnSpLocks/>
          </p:cNvCxnSpPr>
          <p:nvPr/>
        </p:nvCxnSpPr>
        <p:spPr>
          <a:xfrm>
            <a:off x="1123520" y="4044552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53ED77-D495-5776-A926-CE78CB1F34A6}"/>
              </a:ext>
            </a:extLst>
          </p:cNvPr>
          <p:cNvCxnSpPr>
            <a:cxnSpLocks/>
          </p:cNvCxnSpPr>
          <p:nvPr/>
        </p:nvCxnSpPr>
        <p:spPr>
          <a:xfrm>
            <a:off x="1123520" y="4754560"/>
            <a:ext cx="72706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19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B575C-95A1-6F36-8CA9-23A547052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CBA01BA-E30A-D0C0-BB56-B3369C2B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09CA4D2C-0AB9-22F8-6F09-3DE8FD318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336-mile aqueduct that runs from Lake Havasu to Tucson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There are 14 pumping plants that lift water nearly 3,000 feet.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b="1" dirty="0">
                <a:solidFill>
                  <a:srgbClr val="3BA40F"/>
                </a:solidFill>
                <a:latin typeface="Arial Nova" panose="020B0504020202020204" pitchFamily="34" charset="0"/>
              </a:rPr>
              <a:t>The system contains 10 siphons and 4 tunnels.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B37BA80-3A3D-4FC3-A5B8-03CF81A892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" b="8"/>
          <a:stretch/>
        </p:blipFill>
        <p:spPr>
          <a:xfrm>
            <a:off x="14288" y="0"/>
            <a:ext cx="6081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941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8D0F-0AA3-99D0-3EFD-A944D16F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6D9DF80B-E110-3B50-986D-B8E22715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555946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800" dirty="0">
                <a:cs typeface="Arial" panose="020B0604020202020204" pitchFamily="34" charset="0"/>
              </a:rPr>
              <a:t>Were we rescued?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9C15C638-CDAB-273A-64D6-48C4EDA76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500" y="2231309"/>
            <a:ext cx="46609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We implemented Capital Planning in late 2020.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It’s 2025.  How are we doing?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A67481-A7BC-1229-2F64-A3B6B9AF82F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548" r="3548"/>
          <a:stretch/>
        </p:blipFill>
        <p:spPr bwMode="auto">
          <a:xfrm>
            <a:off x="6110288" y="0"/>
            <a:ext cx="6081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78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EE7E7-95F2-44B1-DD0C-5671C1A73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0C61300-E290-154F-8F2E-A62563EA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How was the r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escue</a:t>
            </a:r>
            <a:r>
              <a:rPr lang="en-US" dirty="0">
                <a:cs typeface="Arial" panose="020B0604020202020204" pitchFamily="34" charset="0"/>
              </a:rPr>
              <a:t>?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C9486244-C07A-AFC9-85BE-C0EC974AAA91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77437-7A16-DBE9-555E-CE9693B8F6DA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853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049A-752D-ABCF-5CCB-A3E45FC37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9020A20-5CF0-BD66-6C94-2B19DEF6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How was the r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escue</a:t>
            </a:r>
            <a:r>
              <a:rPr lang="en-US" dirty="0">
                <a:cs typeface="Arial" panose="020B0604020202020204" pitchFamily="34" charset="0"/>
              </a:rPr>
              <a:t>?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1978FDC-003A-756A-4DC3-3113EEA79A83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5CB56-6DA0-EA4C-4A36-A5CA1BBF0742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3A2E7-3416-F735-14B6-6B4520F1B840}"/>
              </a:ext>
            </a:extLst>
          </p:cNvPr>
          <p:cNvSpPr txBox="1"/>
          <p:nvPr/>
        </p:nvSpPr>
        <p:spPr>
          <a:xfrm>
            <a:off x="3505199" y="3263441"/>
            <a:ext cx="7272291" cy="130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Success!</a:t>
            </a:r>
          </a:p>
          <a:p>
            <a:endParaRPr lang="en-US" sz="1600" b="1" dirty="0">
              <a:latin typeface="Arial Nova" panose="020B0504020202020204" pitchFamily="34" charset="0"/>
              <a:cs typeface="Arial Nova Cond" panose="020F0502020204030204" pitchFamily="34" charset="0"/>
            </a:endParaRPr>
          </a:p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All capital projects for the 2026-27 biennial budget are now in EAM as a Concept Request Form (renamed from Capital Planning Request)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89E37-74D9-86CE-A99A-76F94FAD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10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021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19E10-5341-B053-FE8A-DA6F7D28E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D35A67D-73CB-99B6-6ADE-7E2201FC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How was the r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escue</a:t>
            </a:r>
            <a:r>
              <a:rPr lang="en-US" dirty="0">
                <a:cs typeface="Arial" panose="020B0604020202020204" pitchFamily="34" charset="0"/>
              </a:rPr>
              <a:t>?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6E6F16F-1E88-C437-5F49-BC5E4E3C4E48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41259-FF67-35BA-5EA2-567FF9E04F19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89AF78C2-725F-6A73-009F-40E8364455FE}"/>
              </a:ext>
            </a:extLst>
          </p:cNvPr>
          <p:cNvSpPr txBox="1">
            <a:spLocks/>
          </p:cNvSpPr>
          <p:nvPr/>
        </p:nvSpPr>
        <p:spPr>
          <a:xfrm>
            <a:off x="3505200" y="2458953"/>
            <a:ext cx="2476500" cy="640822"/>
          </a:xfrm>
          <a:prstGeom prst="rect">
            <a:avLst/>
          </a:prstGeom>
          <a:solidFill>
            <a:srgbClr val="3BA40F">
              <a:alpha val="40126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A4DE0-B8F2-0710-8EC5-611CF210110B}"/>
              </a:ext>
            </a:extLst>
          </p:cNvPr>
          <p:cNvSpPr txBox="1"/>
          <p:nvPr/>
        </p:nvSpPr>
        <p:spPr>
          <a:xfrm>
            <a:off x="3505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Create a transparent, risk-based priority model to determine which projects are funded.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A2D50-C5B7-6A4F-04F3-5D9F42A9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10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95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9F759-7700-5411-2CBD-9D4EAE6A7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ECEE77E-8AB0-FFDB-A9BB-CFE2B7BB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How was the r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escue</a:t>
            </a:r>
            <a:r>
              <a:rPr lang="en-US" dirty="0">
                <a:cs typeface="Arial" panose="020B0604020202020204" pitchFamily="34" charset="0"/>
              </a:rPr>
              <a:t>?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361D25BD-B222-F0F7-8312-A840C7B0FB5A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6D0D0-B579-9DAF-345E-C9B0AF622A5B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AF01E28-5A33-2E79-C201-CDCDF7C857FF}"/>
              </a:ext>
            </a:extLst>
          </p:cNvPr>
          <p:cNvSpPr txBox="1">
            <a:spLocks/>
          </p:cNvSpPr>
          <p:nvPr/>
        </p:nvSpPr>
        <p:spPr>
          <a:xfrm>
            <a:off x="3505200" y="2458953"/>
            <a:ext cx="2476500" cy="640822"/>
          </a:xfrm>
          <a:prstGeom prst="rect">
            <a:avLst/>
          </a:prstGeom>
          <a:solidFill>
            <a:srgbClr val="3BA40F">
              <a:alpha val="40126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8A4A2-394B-DF56-534E-63B2787B7CFD}"/>
              </a:ext>
            </a:extLst>
          </p:cNvPr>
          <p:cNvSpPr txBox="1"/>
          <p:nvPr/>
        </p:nvSpPr>
        <p:spPr>
          <a:xfrm>
            <a:off x="3505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Create a transparent, risk-based priority model to determine which projects are funded.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79EAD-2F7A-6B8C-1755-09DF13ED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10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3CA9AF-9C1B-33DE-204B-49FDABE82F1B}"/>
              </a:ext>
            </a:extLst>
          </p:cNvPr>
          <p:cNvSpPr txBox="1"/>
          <p:nvPr/>
        </p:nvSpPr>
        <p:spPr>
          <a:xfrm>
            <a:off x="6213665" y="2458953"/>
            <a:ext cx="4768013" cy="3524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Success!</a:t>
            </a:r>
          </a:p>
          <a:p>
            <a:endParaRPr lang="en-US" sz="1600" b="1" dirty="0">
              <a:latin typeface="Arial Nova" panose="020B0504020202020204" pitchFamily="34" charset="0"/>
              <a:cs typeface="Arial Nova Cond" panose="020F0502020204030204" pitchFamily="34" charset="0"/>
            </a:endParaRPr>
          </a:p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No more outspoken engineers, managers, planners, IT people.</a:t>
            </a:r>
          </a:p>
          <a:p>
            <a:endParaRPr lang="en-US" sz="1600" b="1" dirty="0">
              <a:latin typeface="Arial Nova" panose="020B0504020202020204" pitchFamily="34" charset="0"/>
              <a:cs typeface="Arial Nova Cond" panose="020F0502020204030204" pitchFamily="34" charset="0"/>
            </a:endParaRPr>
          </a:p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Capital Projects are formally reviewed quarterly by the managers.</a:t>
            </a:r>
          </a:p>
          <a:p>
            <a:endParaRPr lang="en-US" sz="1600" b="1" dirty="0">
              <a:latin typeface="Arial Nova" panose="020B0504020202020204" pitchFamily="34" charset="0"/>
              <a:cs typeface="Arial Nova Cond" panose="020F0502020204030204" pitchFamily="34" charset="0"/>
            </a:endParaRPr>
          </a:p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Capital Projects that are rated high-risk / high-impact are scrutinized by management.</a:t>
            </a:r>
          </a:p>
          <a:p>
            <a:endParaRPr lang="en-US" sz="1600" b="1" dirty="0">
              <a:latin typeface="Arial Nova" panose="020B0504020202020204" pitchFamily="34" charset="0"/>
              <a:cs typeface="Arial Nova Cond" panose="020F0502020204030204" pitchFamily="34" charset="0"/>
            </a:endParaRPr>
          </a:p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If you rate it high impact, you’d better be ready to defend your rating.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265E1-C4E4-A73A-5277-396508D7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78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70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D0F0C-864B-1A8C-3ECB-48BA0352D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6AB375F-1837-B84A-5794-6A4E50E1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How was the r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escue</a:t>
            </a:r>
            <a:r>
              <a:rPr lang="en-US" dirty="0">
                <a:cs typeface="Arial" panose="020B0604020202020204" pitchFamily="34" charset="0"/>
              </a:rPr>
              <a:t>?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318AA440-327C-C4F8-2D74-53781FB624FD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9639B5-325D-BF53-D24F-E4C9A4B8E28A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C33F9B59-E698-B8E6-8885-487645318111}"/>
              </a:ext>
            </a:extLst>
          </p:cNvPr>
          <p:cNvSpPr txBox="1">
            <a:spLocks/>
          </p:cNvSpPr>
          <p:nvPr/>
        </p:nvSpPr>
        <p:spPr>
          <a:xfrm>
            <a:off x="3505200" y="2458953"/>
            <a:ext cx="2476500" cy="640822"/>
          </a:xfrm>
          <a:prstGeom prst="rect">
            <a:avLst/>
          </a:prstGeom>
          <a:solidFill>
            <a:srgbClr val="3BA40F">
              <a:alpha val="40126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CB8E88-1821-E57B-2BE2-174C9DA9351C}"/>
              </a:ext>
            </a:extLst>
          </p:cNvPr>
          <p:cNvSpPr txBox="1"/>
          <p:nvPr/>
        </p:nvSpPr>
        <p:spPr>
          <a:xfrm>
            <a:off x="3505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Create a transparent, risk-based priority model to determine which projects are funded.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37DD94C-9439-7AD1-32D7-FFE9719A5291}"/>
              </a:ext>
            </a:extLst>
          </p:cNvPr>
          <p:cNvSpPr txBox="1">
            <a:spLocks/>
          </p:cNvSpPr>
          <p:nvPr/>
        </p:nvSpPr>
        <p:spPr>
          <a:xfrm>
            <a:off x="6172200" y="2458953"/>
            <a:ext cx="2476500" cy="640822"/>
          </a:xfrm>
          <a:prstGeom prst="rect">
            <a:avLst/>
          </a:prstGeom>
          <a:solidFill>
            <a:srgbClr val="3BA40F">
              <a:alpha val="60230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6589A-B58C-F26F-2D64-C17DB46C5112}"/>
              </a:ext>
            </a:extLst>
          </p:cNvPr>
          <p:cNvSpPr txBox="1"/>
          <p:nvPr/>
        </p:nvSpPr>
        <p:spPr>
          <a:xfrm>
            <a:off x="6172200" y="3263441"/>
            <a:ext cx="2476500" cy="2292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Empower anyone in the company to enter “concepts” to have them go through the budget review process.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Standardize the budget review process.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4D20C-1B2D-7CF2-D79F-8AD15EB0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10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724A03-3B60-A0CB-E9FE-213546B4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78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29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D7DFF-1925-F9C2-81B3-41F5B3F66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831FB24-7EEF-1DB1-5C3B-B17E3A76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How was the r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escue</a:t>
            </a:r>
            <a:r>
              <a:rPr lang="en-US" dirty="0">
                <a:cs typeface="Arial" panose="020B0604020202020204" pitchFamily="34" charset="0"/>
              </a:rPr>
              <a:t>?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7B06868-EEBA-B039-E1A2-B9D26E968464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F0CD5-8109-1755-A73C-98F7A1D8EB5F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FF3BE007-56F3-EFB4-76CF-399DEA407432}"/>
              </a:ext>
            </a:extLst>
          </p:cNvPr>
          <p:cNvSpPr txBox="1">
            <a:spLocks/>
          </p:cNvSpPr>
          <p:nvPr/>
        </p:nvSpPr>
        <p:spPr>
          <a:xfrm>
            <a:off x="3505200" y="2458953"/>
            <a:ext cx="2476500" cy="640822"/>
          </a:xfrm>
          <a:prstGeom prst="rect">
            <a:avLst/>
          </a:prstGeom>
          <a:solidFill>
            <a:srgbClr val="3BA40F">
              <a:alpha val="40126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EC1AB-1818-ED45-FAE4-AAF4A369E54E}"/>
              </a:ext>
            </a:extLst>
          </p:cNvPr>
          <p:cNvSpPr txBox="1"/>
          <p:nvPr/>
        </p:nvSpPr>
        <p:spPr>
          <a:xfrm>
            <a:off x="3505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Create a transparent, risk-based priority model to determine which projects are funded.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CB036B6F-4DFF-D80F-0DE5-CDE86CE5056B}"/>
              </a:ext>
            </a:extLst>
          </p:cNvPr>
          <p:cNvSpPr txBox="1">
            <a:spLocks/>
          </p:cNvSpPr>
          <p:nvPr/>
        </p:nvSpPr>
        <p:spPr>
          <a:xfrm>
            <a:off x="6172200" y="2458953"/>
            <a:ext cx="2476500" cy="640822"/>
          </a:xfrm>
          <a:prstGeom prst="rect">
            <a:avLst/>
          </a:prstGeom>
          <a:solidFill>
            <a:srgbClr val="3BA40F">
              <a:alpha val="60230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9EE16-FC95-1D10-9D84-7F4E1DD10253}"/>
              </a:ext>
            </a:extLst>
          </p:cNvPr>
          <p:cNvSpPr txBox="1"/>
          <p:nvPr/>
        </p:nvSpPr>
        <p:spPr>
          <a:xfrm>
            <a:off x="6172200" y="3263441"/>
            <a:ext cx="2476500" cy="2292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Empower anyone in the company to enter “concepts” to have them go through the budget review process.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Standardize the budget review process.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B8ED2B-AF3E-3604-30B7-32D181B4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10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C02ACF-E189-4D18-912C-FA14FFE2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78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67EB70-0A39-CA8C-F5DC-7C154AA1D2A8}"/>
              </a:ext>
            </a:extLst>
          </p:cNvPr>
          <p:cNvSpPr txBox="1"/>
          <p:nvPr/>
        </p:nvSpPr>
        <p:spPr>
          <a:xfrm>
            <a:off x="8877301" y="2458953"/>
            <a:ext cx="2476499" cy="3031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Success!</a:t>
            </a:r>
          </a:p>
          <a:p>
            <a:endParaRPr lang="en-US" sz="1600" b="1" dirty="0">
              <a:latin typeface="Arial Nova" panose="020B0504020202020204" pitchFamily="34" charset="0"/>
              <a:cs typeface="Arial Nova Cond" panose="020F0502020204030204" pitchFamily="34" charset="0"/>
            </a:endParaRPr>
          </a:p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Reliability Engineers, Maintenance Technicians, Maintenance Planners, Vehicle Fleet and Engineering Services are all using the process and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7F9E0-D62F-4B41-186F-922557B3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78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3606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99FB8-F936-7511-9D34-728A50CFB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D55EDCE-B760-68EA-9973-8777C01D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How was the r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escue</a:t>
            </a:r>
            <a:r>
              <a:rPr lang="en-US" dirty="0">
                <a:cs typeface="Arial" panose="020B0604020202020204" pitchFamily="34" charset="0"/>
              </a:rPr>
              <a:t>?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47A54FC-7399-008C-53C3-C0A6545658ED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81305C-F8E1-C2D4-8A9B-A0E8F1B8E1ED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34FB9AA3-4609-5591-4F1E-63C5A15B95D4}"/>
              </a:ext>
            </a:extLst>
          </p:cNvPr>
          <p:cNvSpPr txBox="1">
            <a:spLocks/>
          </p:cNvSpPr>
          <p:nvPr/>
        </p:nvSpPr>
        <p:spPr>
          <a:xfrm>
            <a:off x="3505200" y="2458953"/>
            <a:ext cx="2476500" cy="640822"/>
          </a:xfrm>
          <a:prstGeom prst="rect">
            <a:avLst/>
          </a:prstGeom>
          <a:solidFill>
            <a:srgbClr val="3BA40F">
              <a:alpha val="40126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89F94-31F3-472A-D998-04BE71D3CC97}"/>
              </a:ext>
            </a:extLst>
          </p:cNvPr>
          <p:cNvSpPr txBox="1"/>
          <p:nvPr/>
        </p:nvSpPr>
        <p:spPr>
          <a:xfrm>
            <a:off x="3505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Create a transparent, risk-based priority model to determine which projects are funded.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D27A054D-F20B-2F71-6A82-8A17B6757376}"/>
              </a:ext>
            </a:extLst>
          </p:cNvPr>
          <p:cNvSpPr txBox="1">
            <a:spLocks/>
          </p:cNvSpPr>
          <p:nvPr/>
        </p:nvSpPr>
        <p:spPr>
          <a:xfrm>
            <a:off x="6172200" y="2458953"/>
            <a:ext cx="2476500" cy="640822"/>
          </a:xfrm>
          <a:prstGeom prst="rect">
            <a:avLst/>
          </a:prstGeom>
          <a:solidFill>
            <a:srgbClr val="3BA40F">
              <a:alpha val="60230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6671E6-824D-C0AA-0E38-216C4086061C}"/>
              </a:ext>
            </a:extLst>
          </p:cNvPr>
          <p:cNvSpPr txBox="1"/>
          <p:nvPr/>
        </p:nvSpPr>
        <p:spPr>
          <a:xfrm>
            <a:off x="6172200" y="3263441"/>
            <a:ext cx="2476500" cy="2292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Empower anyone in the company to enter “concepts” to have them go through the budget review process.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Standardize the budget review process.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854B97F0-B557-37A7-F713-D6CC634EEA7D}"/>
              </a:ext>
            </a:extLst>
          </p:cNvPr>
          <p:cNvSpPr txBox="1">
            <a:spLocks/>
          </p:cNvSpPr>
          <p:nvPr/>
        </p:nvSpPr>
        <p:spPr>
          <a:xfrm>
            <a:off x="8839200" y="2458953"/>
            <a:ext cx="2476500" cy="640822"/>
          </a:xfrm>
          <a:prstGeom prst="rect">
            <a:avLst/>
          </a:prstGeom>
          <a:solidFill>
            <a:srgbClr val="3BA40F">
              <a:alpha val="80404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C841DF-6A48-0218-04CA-B4BCFD8578D5}"/>
              </a:ext>
            </a:extLst>
          </p:cNvPr>
          <p:cNvSpPr txBox="1"/>
          <p:nvPr/>
        </p:nvSpPr>
        <p:spPr>
          <a:xfrm>
            <a:off x="8839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Have a single report that shows all approved capital projects over the 10-year long-term financial horizon.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51CAA-9402-E592-4D68-333923A0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10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4D645-2406-2B54-7F0C-A2AFD0584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78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30FC0-7F75-FBBC-DCAE-A7B48A80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78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089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EBD1-8262-E4CA-752C-9C0C840CD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E1BD109-5614-D7F6-90C5-C58A6EE4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How was the r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escue</a:t>
            </a:r>
            <a:r>
              <a:rPr lang="en-US" dirty="0">
                <a:cs typeface="Arial" panose="020B0604020202020204" pitchFamily="34" charset="0"/>
              </a:rPr>
              <a:t>?</a:t>
            </a:r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  Goals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13F0E29-B9C2-D402-1B06-0EF9DD444209}"/>
              </a:ext>
            </a:extLst>
          </p:cNvPr>
          <p:cNvSpPr txBox="1">
            <a:spLocks/>
          </p:cNvSpPr>
          <p:nvPr/>
        </p:nvSpPr>
        <p:spPr>
          <a:xfrm>
            <a:off x="838200" y="2458953"/>
            <a:ext cx="2476500" cy="640822"/>
          </a:xfrm>
          <a:prstGeom prst="rect">
            <a:avLst/>
          </a:prstGeom>
          <a:solidFill>
            <a:srgbClr val="3BA40F">
              <a:alpha val="20252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27AC-9402-C060-F227-800BDA7ADC33}"/>
              </a:ext>
            </a:extLst>
          </p:cNvPr>
          <p:cNvSpPr txBox="1"/>
          <p:nvPr/>
        </p:nvSpPr>
        <p:spPr>
          <a:xfrm>
            <a:off x="838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Centralize all capital planning in EAM.  </a:t>
            </a:r>
          </a:p>
          <a:p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Eliminate the rogue lists and </a:t>
            </a:r>
            <a:r>
              <a:rPr lang="en-US" sz="1600" dirty="0" err="1">
                <a:latin typeface="Arial Nova Light" panose="020B0304020202020204" pitchFamily="34" charset="0"/>
                <a:cs typeface="Arial" panose="020B0604020202020204" pitchFamily="34" charset="0"/>
              </a:rPr>
              <a:t>sidesheets</a:t>
            </a:r>
            <a:r>
              <a:rPr lang="en-US" sz="1600" dirty="0"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BFD043D-166D-A7CE-AC2B-5E53FA2D93EE}"/>
              </a:ext>
            </a:extLst>
          </p:cNvPr>
          <p:cNvSpPr txBox="1">
            <a:spLocks/>
          </p:cNvSpPr>
          <p:nvPr/>
        </p:nvSpPr>
        <p:spPr>
          <a:xfrm>
            <a:off x="3505200" y="2458953"/>
            <a:ext cx="2476500" cy="640822"/>
          </a:xfrm>
          <a:prstGeom prst="rect">
            <a:avLst/>
          </a:prstGeom>
          <a:solidFill>
            <a:srgbClr val="3BA40F">
              <a:alpha val="40126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F3371B-5607-9EE5-E954-25590A0E886B}"/>
              </a:ext>
            </a:extLst>
          </p:cNvPr>
          <p:cNvSpPr txBox="1"/>
          <p:nvPr/>
        </p:nvSpPr>
        <p:spPr>
          <a:xfrm>
            <a:off x="3505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Create a transparent, risk-based priority model to determine which projects are funded.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0F0E340D-297E-4317-7ED4-2A79F71B0F97}"/>
              </a:ext>
            </a:extLst>
          </p:cNvPr>
          <p:cNvSpPr txBox="1">
            <a:spLocks/>
          </p:cNvSpPr>
          <p:nvPr/>
        </p:nvSpPr>
        <p:spPr>
          <a:xfrm>
            <a:off x="6172200" y="2458953"/>
            <a:ext cx="2476500" cy="640822"/>
          </a:xfrm>
          <a:prstGeom prst="rect">
            <a:avLst/>
          </a:prstGeom>
          <a:solidFill>
            <a:srgbClr val="3BA40F">
              <a:alpha val="60230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142FA7-B61F-A083-A148-1E2DC73FE97B}"/>
              </a:ext>
            </a:extLst>
          </p:cNvPr>
          <p:cNvSpPr txBox="1"/>
          <p:nvPr/>
        </p:nvSpPr>
        <p:spPr>
          <a:xfrm>
            <a:off x="6172200" y="3263441"/>
            <a:ext cx="2476500" cy="2292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Empower anyone in the company to enter “concepts” to have them go through the budget review process.</a:t>
            </a:r>
          </a:p>
          <a:p>
            <a:endParaRPr lang="en-US" sz="1600" dirty="0">
              <a:latin typeface="Arial Nova Light" panose="020B0304020202020204" pitchFamily="34" charset="0"/>
              <a:cs typeface="Arial Nova Cond" panose="020F0502020204030204" pitchFamily="34" charset="0"/>
            </a:endParaRPr>
          </a:p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Standardize the budget review process.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6667846-B009-7E01-8C63-07A83D94DC6F}"/>
              </a:ext>
            </a:extLst>
          </p:cNvPr>
          <p:cNvSpPr txBox="1">
            <a:spLocks/>
          </p:cNvSpPr>
          <p:nvPr/>
        </p:nvSpPr>
        <p:spPr>
          <a:xfrm>
            <a:off x="8839200" y="2458953"/>
            <a:ext cx="2476500" cy="640822"/>
          </a:xfrm>
          <a:prstGeom prst="rect">
            <a:avLst/>
          </a:prstGeom>
          <a:solidFill>
            <a:srgbClr val="3BA40F">
              <a:alpha val="80404"/>
            </a:srgbClr>
          </a:solidFill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latin typeface="Arial Nova" panose="020B0504020202020204" pitchFamily="34" charset="0"/>
                <a:cs typeface="Arial" panose="020B0604020202020204" pitchFamily="34" charset="0"/>
              </a:rPr>
              <a:t>Goal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175B10-11AC-FDAE-9D9D-DBF6983F32D1}"/>
              </a:ext>
            </a:extLst>
          </p:cNvPr>
          <p:cNvSpPr txBox="1"/>
          <p:nvPr/>
        </p:nvSpPr>
        <p:spPr>
          <a:xfrm>
            <a:off x="8839200" y="3263441"/>
            <a:ext cx="2476500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Have a single report that shows all approved capital projects over the 10-year long-term financial horizon.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D71DD1-FBC7-737A-1E5E-ADF133D64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10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A4558E-0F04-1041-50AF-EAAAD3F7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78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5600E0-C158-BE2C-320C-C61B1474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78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5BD0B-F421-093D-9B3F-AF2133AD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978" y="2458953"/>
            <a:ext cx="640822" cy="6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5D17A9-4909-454C-7F08-43C2D9220050}"/>
              </a:ext>
            </a:extLst>
          </p:cNvPr>
          <p:cNvSpPr txBox="1"/>
          <p:nvPr/>
        </p:nvSpPr>
        <p:spPr>
          <a:xfrm>
            <a:off x="8839200" y="4963462"/>
            <a:ext cx="2476499" cy="1800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137160" rIns="182880" bIns="182880" rtlCol="0">
            <a:spAutoFit/>
          </a:bodyPr>
          <a:lstStyle/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Success!</a:t>
            </a:r>
          </a:p>
          <a:p>
            <a:endParaRPr lang="en-US" sz="1600" b="1" dirty="0">
              <a:latin typeface="Arial Nova" panose="020B0504020202020204" pitchFamily="34" charset="0"/>
              <a:cs typeface="Arial Nova Cond" panose="020F0502020204030204" pitchFamily="34" charset="0"/>
            </a:endParaRPr>
          </a:p>
          <a:p>
            <a:r>
              <a:rPr lang="en-US" sz="1600" b="1" dirty="0">
                <a:latin typeface="Arial Nova" panose="020B0504020202020204" pitchFamily="34" charset="0"/>
                <a:cs typeface="Arial Nova Cond" panose="020F0502020204030204" pitchFamily="34" charset="0"/>
              </a:rPr>
              <a:t>Power BI provides 10-year lookahead by way of the “Easy Button”</a:t>
            </a:r>
          </a:p>
        </p:txBody>
      </p:sp>
    </p:spTree>
    <p:extLst>
      <p:ext uri="{BB962C8B-B14F-4D97-AF65-F5344CB8AC3E}">
        <p14:creationId xmlns:p14="http://schemas.microsoft.com/office/powerpoint/2010/main" val="34157448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2225A-0EDA-C062-00FA-B324F6E5E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47FF6FE-B475-0433-A4D2-2FA5B988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EAM to the Rescue: Goals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057D5A5-8A01-A8BE-73CA-153B1050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525682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(Chris’s Goal)</a:t>
            </a:r>
            <a:br>
              <a:rPr lang="en-US" sz="1800" dirty="0">
                <a:latin typeface="Arial Nova Light" panose="020B0304020202020204" pitchFamily="34" charset="0"/>
              </a:rPr>
            </a:br>
            <a:br>
              <a:rPr lang="en-US" sz="1800" dirty="0">
                <a:latin typeface="Arial Nova Light" panose="020B0304020202020204" pitchFamily="34" charset="0"/>
              </a:rPr>
            </a:br>
            <a:r>
              <a:rPr lang="en-US" sz="1800" dirty="0">
                <a:latin typeface="Arial Nova Light" panose="020B0304020202020204" pitchFamily="34" charset="0"/>
              </a:rPr>
              <a:t>Hey maybe we can use this for operational budgeting, too?</a:t>
            </a:r>
          </a:p>
          <a:p>
            <a:pPr marL="45720"/>
            <a:endParaRPr lang="en-US" sz="1800" dirty="0"/>
          </a:p>
          <a:p>
            <a:pPr marL="45720"/>
            <a:endParaRPr lang="en-US" sz="1800" dirty="0">
              <a:latin typeface="Arial Nova Light" panose="020B0304020202020204" pitchFamily="34" charset="0"/>
            </a:endParaRPr>
          </a:p>
          <a:p>
            <a:pPr marL="45720"/>
            <a:r>
              <a:rPr lang="en-US" sz="2800" b="1" dirty="0">
                <a:solidFill>
                  <a:srgbClr val="3BA40F"/>
                </a:solidFill>
                <a:latin typeface="Arial Nova" panose="020B0504020202020204" pitchFamily="34" charset="0"/>
              </a:rPr>
              <a:t>What about Chris’s Goal?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C9E119-25FA-C273-F116-B08E6995EF4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96" r="5496"/>
          <a:stretch/>
        </p:blipFill>
        <p:spPr bwMode="auto">
          <a:xfrm>
            <a:off x="14288" y="0"/>
            <a:ext cx="6081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7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6332-D256-7283-69B8-405EC9BA4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8BDDE378-089B-88D2-481A-2F510445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B0BEC5E-87CD-F16C-358B-A6A518E64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 lnSpcReduction="10000"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336-mile aqueduct that runs from Lake Havasu to Tucson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There are 14 pumping plants that lift water nearly 3,000 feet.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dirty="0"/>
              <a:t>The system contains 10 siphons and 4 tunnels.</a:t>
            </a:r>
          </a:p>
          <a:p>
            <a:pPr marL="45720"/>
            <a:endParaRPr lang="en-US" sz="1800" dirty="0"/>
          </a:p>
          <a:p>
            <a:pPr marL="45720"/>
            <a:r>
              <a:rPr lang="en-US" sz="1800" b="1" dirty="0">
                <a:solidFill>
                  <a:srgbClr val="3BA40F"/>
                </a:solidFill>
                <a:latin typeface="Arial Nova" panose="020B0504020202020204" pitchFamily="34" charset="0"/>
              </a:rPr>
              <a:t>Lake Pleasant storage reservoir, which includes the New Waddell Dam and Waddell Pump-Generating Plant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6DF4533-0129-F597-9417-90C01CEDDB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75" r="25075"/>
          <a:stretch/>
        </p:blipFill>
        <p:spPr>
          <a:xfrm>
            <a:off x="14288" y="0"/>
            <a:ext cx="6081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955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D7003-E842-3B7D-84E8-E5BB25BA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731AF769-2F3A-DB49-A692-B8BCBF20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EAM to the Rescue: Goals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210478BA-47EC-7F39-D08B-A9CFC7C4E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(Chris’s Goal)</a:t>
            </a:r>
            <a:br>
              <a:rPr lang="en-US" sz="1800" dirty="0">
                <a:latin typeface="Arial Nova Light" panose="020B0304020202020204" pitchFamily="34" charset="0"/>
              </a:rPr>
            </a:br>
            <a:br>
              <a:rPr lang="en-US" sz="1800" dirty="0">
                <a:latin typeface="Arial Nova Light" panose="020B0304020202020204" pitchFamily="34" charset="0"/>
              </a:rPr>
            </a:br>
            <a:r>
              <a:rPr lang="en-US" sz="1800" dirty="0">
                <a:latin typeface="Arial Nova Light" panose="020B0304020202020204" pitchFamily="34" charset="0"/>
              </a:rPr>
              <a:t>Hey maybe we can use this for operational budgeting, too?</a:t>
            </a:r>
          </a:p>
          <a:p>
            <a:pPr marL="45720"/>
            <a:r>
              <a:rPr lang="en-US" sz="1800" dirty="0">
                <a:solidFill>
                  <a:srgbClr val="3BA40F"/>
                </a:solidFill>
                <a:latin typeface="Arial Nova" panose="020B0504020202020204" pitchFamily="34" charset="0"/>
              </a:rPr>
              <a:t>All Maintenance Departments are entering their budgets as </a:t>
            </a:r>
            <a:br>
              <a:rPr lang="en-US" sz="1800" dirty="0">
                <a:solidFill>
                  <a:srgbClr val="3BA40F"/>
                </a:solidFill>
                <a:latin typeface="Arial Nova" panose="020B0504020202020204" pitchFamily="34" charset="0"/>
              </a:rPr>
            </a:br>
            <a:r>
              <a:rPr lang="en-US" sz="1800" dirty="0">
                <a:solidFill>
                  <a:srgbClr val="3BA40F"/>
                </a:solidFill>
                <a:latin typeface="Arial Nova" panose="020B0504020202020204" pitchFamily="34" charset="0"/>
              </a:rPr>
              <a:t>type=“Budget Request”.  </a:t>
            </a:r>
          </a:p>
          <a:p>
            <a:pPr marL="45720"/>
            <a:r>
              <a:rPr lang="en-US" sz="1800" dirty="0">
                <a:solidFill>
                  <a:srgbClr val="3BA40F"/>
                </a:solidFill>
                <a:latin typeface="Arial Nova" panose="020B0504020202020204" pitchFamily="34" charset="0"/>
              </a:rPr>
              <a:t>Operational budgets in Maintenance are entered through EAM and summarized in Power BI for the 2026-27 budget.</a:t>
            </a:r>
            <a:endParaRPr lang="en-US" sz="2000" dirty="0">
              <a:solidFill>
                <a:srgbClr val="3BA40F"/>
              </a:solidFill>
              <a:latin typeface="Arial Nova" panose="020B05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CBC218-404B-852E-592C-659AE701BF4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96" r="5496"/>
          <a:stretch/>
        </p:blipFill>
        <p:spPr bwMode="auto">
          <a:xfrm>
            <a:off x="14288" y="0"/>
            <a:ext cx="6081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3FA3A-129F-7749-AE8E-9CE2F5F7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08" y="0"/>
            <a:ext cx="2138992" cy="2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762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606C8-E71F-FBFD-1F90-1B0F0449E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AD405D-EEA8-0287-6754-4D18D070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EAM to the Rescue!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537CA-D107-415E-3F07-02730F857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“Maintenance and Engineering are the model of the organization for capital planning and budgeting.  They went from the worst to the best over two budget cycles.”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	--- Doug Dunlap, Accounting Manager</a:t>
            </a:r>
          </a:p>
        </p:txBody>
      </p:sp>
    </p:spTree>
    <p:extLst>
      <p:ext uri="{BB962C8B-B14F-4D97-AF65-F5344CB8AC3E}">
        <p14:creationId xmlns:p14="http://schemas.microsoft.com/office/powerpoint/2010/main" val="40484248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02E1E-BF61-CF80-EC00-62AD5CAE5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D56159C6-68DD-FB82-6292-6D3B942F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555946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The Only Way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A103411-B575-D5CD-4BFD-FDA236020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0288" y="0"/>
            <a:ext cx="6081712" cy="6858000"/>
          </a:xfrm>
          <a:solidFill>
            <a:srgbClr val="92D050">
              <a:alpha val="10242"/>
            </a:srgbClr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2A3F26BE-167E-03E0-BEA4-FF4B6E826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500" y="2231309"/>
            <a:ext cx="4660900" cy="3553252"/>
          </a:xfrm>
        </p:spPr>
        <p:txBody>
          <a:bodyPr>
            <a:normAutofit/>
          </a:bodyPr>
          <a:lstStyle/>
          <a:p>
            <a:pPr marL="45720"/>
            <a:endParaRPr lang="en-US" sz="3200" dirty="0"/>
          </a:p>
          <a:p>
            <a:pPr marL="45720"/>
            <a:r>
              <a:rPr lang="en-US" sz="3200" dirty="0">
                <a:latin typeface="Arial Nova Light" panose="020B0304020202020204" pitchFamily="34" charset="0"/>
              </a:rPr>
              <a:t>Wait!</a:t>
            </a:r>
          </a:p>
          <a:p>
            <a:pPr marL="45720"/>
            <a:endParaRPr lang="en-US" sz="3200" dirty="0"/>
          </a:p>
          <a:p>
            <a:pPr marL="45720"/>
            <a:r>
              <a:rPr lang="en-US" sz="3200" dirty="0">
                <a:latin typeface="Arial Nova Light" panose="020B0304020202020204" pitchFamily="34" charset="0"/>
              </a:rPr>
              <a:t>We forgot someone</a:t>
            </a:r>
            <a:r>
              <a:rPr lang="en-US" sz="3200" dirty="0"/>
              <a:t>!</a:t>
            </a:r>
            <a:endParaRPr lang="en-US" sz="3200" dirty="0">
              <a:latin typeface="Arial Nova Light" panose="020B03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D24B0-84DC-51B9-A030-DD831FF57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12" y="0"/>
            <a:ext cx="6104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145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9674B-6B11-0967-1AF1-E3B45F04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DE9830A9-EDEC-C779-51F6-CC59F0DA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555946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Arial Nova" panose="020B0504020202020204" pitchFamily="34" charset="0"/>
                <a:cs typeface="Arial" panose="020B0604020202020204" pitchFamily="34" charset="0"/>
              </a:rPr>
              <a:t>Capital Planning:  The Only Way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0ECC8D5-211D-99A8-348C-1F0EE6435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0288" y="0"/>
            <a:ext cx="6081712" cy="6858000"/>
          </a:xfrm>
          <a:solidFill>
            <a:srgbClr val="92D050">
              <a:alpha val="10242"/>
            </a:srgbClr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C94B9827-8903-0039-9E30-E0AB55CAD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500" y="2231309"/>
            <a:ext cx="4660900" cy="3553252"/>
          </a:xfrm>
        </p:spPr>
        <p:txBody>
          <a:bodyPr>
            <a:normAutofit/>
          </a:bodyPr>
          <a:lstStyle/>
          <a:p>
            <a:pPr marL="45720"/>
            <a:endParaRPr lang="en-US" sz="1800" dirty="0"/>
          </a:p>
          <a:p>
            <a:pPr marL="45720"/>
            <a:r>
              <a:rPr lang="en-US" sz="3200" b="1" dirty="0"/>
              <a:t>Uncle Gary Retired!</a:t>
            </a:r>
          </a:p>
          <a:p>
            <a:pPr marL="45720"/>
            <a:endParaRPr lang="en-US" sz="3200" b="1" dirty="0"/>
          </a:p>
          <a:p>
            <a:pPr marL="45720"/>
            <a:r>
              <a:rPr lang="en-US" sz="3200" b="1" dirty="0"/>
              <a:t>So, now he’s happy and successful, too!</a:t>
            </a:r>
          </a:p>
        </p:txBody>
      </p:sp>
      <p:pic>
        <p:nvPicPr>
          <p:cNvPr id="5" name="Picture 2" descr="Uncle Gary - YouTube">
            <a:extLst>
              <a:ext uri="{FF2B5EF4-FFF2-40B4-BE49-F238E27FC236}">
                <a16:creationId xmlns:a16="http://schemas.microsoft.com/office/drawing/2014/main" id="{4F50D59F-1F2A-001F-CE6C-1D7E5F39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48" y="0"/>
            <a:ext cx="6778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652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03036-C836-D6E1-E3FB-BBF221E1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0F209-76C3-77BA-A0CD-4B69A646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Projects – CAP Maintenance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2A390E-003D-BF61-B188-D3B88BD64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/>
              <a:t>EAM Reservations </a:t>
            </a:r>
            <a:r>
              <a:rPr lang="en-US" sz="2800" dirty="0"/>
              <a:t>– To manage pump outage requests</a:t>
            </a:r>
          </a:p>
          <a:p>
            <a:r>
              <a:rPr lang="en-US" sz="2800" b="1" dirty="0"/>
              <a:t>HxGN EAM Mobile</a:t>
            </a:r>
            <a:r>
              <a:rPr lang="en-US" sz="2800" dirty="0"/>
              <a:t> – Digital Work app on cell phones (on-premise)</a:t>
            </a:r>
          </a:p>
          <a:p>
            <a:r>
              <a:rPr lang="en-US" sz="2800" b="1" dirty="0"/>
              <a:t>EAM Custom Screens/Forms </a:t>
            </a:r>
            <a:r>
              <a:rPr lang="en-US" sz="2800" dirty="0"/>
              <a:t>– </a:t>
            </a:r>
            <a:endParaRPr lang="en-US" sz="2800" b="1" dirty="0"/>
          </a:p>
          <a:p>
            <a:pPr lvl="1"/>
            <a:r>
              <a:rPr lang="en-US" sz="2400" dirty="0"/>
              <a:t>Protective Device Settings Change Form</a:t>
            </a:r>
          </a:p>
          <a:p>
            <a:pPr lvl="1"/>
            <a:r>
              <a:rPr lang="en-US" sz="2400" dirty="0"/>
              <a:t>ICS/Industrial Control System Change Form</a:t>
            </a:r>
          </a:p>
          <a:p>
            <a:r>
              <a:rPr lang="en-US" sz="2800" b="1" dirty="0"/>
              <a:t>Scan Automation</a:t>
            </a:r>
            <a:r>
              <a:rPr lang="en-US" sz="2800" dirty="0"/>
              <a:t> – automated attach of scanned documents from multi-function copier/scanner machines to work order in EAM</a:t>
            </a:r>
            <a:br>
              <a:rPr lang="en-US" sz="2800" dirty="0"/>
            </a:br>
            <a:r>
              <a:rPr lang="en-US" sz="2800" dirty="0"/>
              <a:t>(uses Azure Computer Vision and PowerShell scripts)</a:t>
            </a:r>
          </a:p>
          <a:p>
            <a:r>
              <a:rPr lang="en-US" sz="2800" b="1" dirty="0"/>
              <a:t>BAIM</a:t>
            </a:r>
            <a:r>
              <a:rPr lang="en-US" sz="2800" dirty="0"/>
              <a:t>, a legacy on-premise integration de-supported in 2006 between EAM and Oracle EBS for procure-to-pay, project costing and payroll</a:t>
            </a:r>
          </a:p>
          <a:p>
            <a:r>
              <a:rPr lang="en-US" sz="2800" b="1" dirty="0"/>
              <a:t>Activity Scheduling</a:t>
            </a:r>
            <a:r>
              <a:rPr lang="en-US" sz="2800" dirty="0"/>
              <a:t> – automatic daily scheduling from activity start/end dates</a:t>
            </a:r>
          </a:p>
          <a:p>
            <a:r>
              <a:rPr lang="en-US" sz="2800" b="1" dirty="0"/>
              <a:t>MMD, Maintenance Management Dashboard</a:t>
            </a:r>
            <a:r>
              <a:rPr lang="en-US" sz="2800" dirty="0"/>
              <a:t> – almost real-time operational dashboard on a budget (razor pages / SQL Server / IIS / SCADA data)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92218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E9ED-B1A8-5A92-1846-1A456E103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7A79B9-041D-935F-D5CB-2E87A99CD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 L. Santo</a:t>
            </a:r>
            <a:br>
              <a:rPr lang="en-US" dirty="0"/>
            </a:br>
            <a:r>
              <a:rPr lang="en-US" dirty="0"/>
              <a:t>Sr. Applications Architect</a:t>
            </a:r>
            <a:br>
              <a:rPr lang="en-US" dirty="0"/>
            </a:br>
            <a:r>
              <a:rPr lang="en-US" dirty="0"/>
              <a:t>Central Arizona Project</a:t>
            </a:r>
            <a:br>
              <a:rPr lang="en-US" dirty="0"/>
            </a:br>
            <a:r>
              <a:rPr lang="en-US" dirty="0"/>
              <a:t>csanto@cap-az.com</a:t>
            </a:r>
          </a:p>
        </p:txBody>
      </p:sp>
      <p:pic>
        <p:nvPicPr>
          <p:cNvPr id="3" name="Picture 2" descr="QR Code Image">
            <a:extLst>
              <a:ext uri="{FF2B5EF4-FFF2-40B4-BE49-F238E27FC236}">
                <a16:creationId xmlns:a16="http://schemas.microsoft.com/office/drawing/2014/main" id="{144AAC62-315F-5A3E-40F9-485E70FE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80" y="192956"/>
            <a:ext cx="2688425" cy="26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0E651-C50E-4A45-8775-22B7ECBFD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889" y="192955"/>
            <a:ext cx="1036091" cy="10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8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77B29-7178-1B08-22A4-D932586FA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62985B9-C4D5-45AC-7E57-63B484EC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555946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D988A3A6-8B34-C13C-E823-C93ABC984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500" y="2231309"/>
            <a:ext cx="46609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b="1" dirty="0">
                <a:solidFill>
                  <a:srgbClr val="3BA40F"/>
                </a:solidFill>
                <a:latin typeface="Arial Nova" panose="020B0504020202020204" pitchFamily="34" charset="0"/>
              </a:rPr>
              <a:t>There are 109 pumping units across the 15 plants.</a:t>
            </a:r>
          </a:p>
          <a:p>
            <a:pPr marL="45720"/>
            <a:endParaRPr lang="en-US" sz="1800" dirty="0"/>
          </a:p>
          <a:p>
            <a:pPr marL="45720"/>
            <a:endParaRPr lang="en-US" sz="1800" dirty="0">
              <a:latin typeface="Arial Nova Light" panose="020B0304020202020204" pitchFamily="34" charset="0"/>
            </a:endParaRPr>
          </a:p>
          <a:p>
            <a:pPr marL="45720"/>
            <a:endParaRPr lang="en-US" sz="1800" dirty="0"/>
          </a:p>
          <a:p>
            <a:pPr marL="45720"/>
            <a:r>
              <a:rPr lang="en-US" sz="1800" dirty="0">
                <a:latin typeface="Arial Nova Light" panose="020B0304020202020204" pitchFamily="34" charset="0"/>
              </a:rPr>
              <a:t>MMD – Maintenance Management Dashboard shown, custom development showing almost real-time operations (updated every 5 minutes)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23185BB6-BB53-DC19-DE65-417C16A623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58" r="9758"/>
          <a:stretch>
            <a:fillRect/>
          </a:stretch>
        </p:blipFill>
        <p:spPr>
          <a:xfrm>
            <a:off x="6110288" y="0"/>
            <a:ext cx="6081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7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9BD68-C188-E9EB-9C75-6328020EA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22C050D-8B33-D1ED-848C-F5038C2D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0" y="545910"/>
            <a:ext cx="4394200" cy="1466669"/>
          </a:xfrm>
        </p:spPr>
        <p:txBody>
          <a:bodyPr anchor="b">
            <a:noAutofit/>
          </a:bodyPr>
          <a:lstStyle/>
          <a:p>
            <a:r>
              <a:rPr lang="en-US" sz="4400" b="1" dirty="0">
                <a:latin typeface="Arial Nova" panose="020B0504020202020204" pitchFamily="34" charset="0"/>
                <a:cs typeface="Arial" panose="020B0604020202020204" pitchFamily="34" charset="0"/>
              </a:rPr>
              <a:t>Central Arizona Project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0A8E609-4B5B-5818-9EC8-2CB796078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000" y="2221273"/>
            <a:ext cx="4394200" cy="3553252"/>
          </a:xfrm>
        </p:spPr>
        <p:txBody>
          <a:bodyPr>
            <a:normAutofit/>
          </a:bodyPr>
          <a:lstStyle/>
          <a:p>
            <a:pPr marL="45720"/>
            <a:r>
              <a:rPr lang="en-US" sz="1800" b="1" dirty="0">
                <a:solidFill>
                  <a:srgbClr val="3BA40F"/>
                </a:solidFill>
                <a:latin typeface="Arial Nova" panose="020B0504020202020204" pitchFamily="34" charset="0"/>
              </a:rPr>
              <a:t>Mark Wilmer Pumping Plant is the first and largest plant in the system.</a:t>
            </a:r>
          </a:p>
          <a:p>
            <a:pPr marL="45720"/>
            <a:endParaRPr lang="en-US" sz="1800" b="1" dirty="0">
              <a:solidFill>
                <a:srgbClr val="3BA40F"/>
              </a:solidFill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EB05F2B-D8AF-4724-B1FA-EB12D443BD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809" r="27809"/>
          <a:stretch/>
        </p:blipFill>
        <p:spPr>
          <a:xfrm>
            <a:off x="14288" y="0"/>
            <a:ext cx="6081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5426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AP 202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22D66"/>
      </a:accent1>
      <a:accent2>
        <a:srgbClr val="16A0DB"/>
      </a:accent2>
      <a:accent3>
        <a:srgbClr val="FAA41A"/>
      </a:accent3>
      <a:accent4>
        <a:srgbClr val="799B3E"/>
      </a:accent4>
      <a:accent5>
        <a:srgbClr val="97233F"/>
      </a:accent5>
      <a:accent6>
        <a:srgbClr val="593160"/>
      </a:accent6>
      <a:hlink>
        <a:srgbClr val="16A0DB"/>
      </a:hlink>
      <a:folHlink>
        <a:srgbClr val="A02B9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P-Generic-Template-Sept2024.potx" id="{1950DAD4-E672-4475-950A-20231ED4EFBF}" vid="{9633C8E9-BBC1-4252-B3DA-F7CB7F3383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3033</Words>
  <Application>Microsoft Office PowerPoint</Application>
  <PresentationFormat>Widescreen</PresentationFormat>
  <Paragraphs>435</Paragraphs>
  <Slides>75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Arial Black</vt:lpstr>
      <vt:lpstr>Arial Nova</vt:lpstr>
      <vt:lpstr>Arial Nova Light</vt:lpstr>
      <vt:lpstr>Calibri</vt:lpstr>
      <vt:lpstr>Streamline 2024</vt:lpstr>
      <vt:lpstr>Office Theme</vt:lpstr>
      <vt:lpstr>EAM Capital Planning: From Request to Requisition!</vt:lpstr>
      <vt:lpstr>Outline</vt:lpstr>
      <vt:lpstr>Introduction</vt:lpstr>
      <vt:lpstr>Outline</vt:lpstr>
      <vt:lpstr>Central Arizona Project</vt:lpstr>
      <vt:lpstr>Central Arizona Project</vt:lpstr>
      <vt:lpstr>Central Arizona Project</vt:lpstr>
      <vt:lpstr>Central Arizona Project</vt:lpstr>
      <vt:lpstr>Central Arizona Project</vt:lpstr>
      <vt:lpstr>Central Arizona Project</vt:lpstr>
      <vt:lpstr>Central Arizona Project</vt:lpstr>
      <vt:lpstr>Central Arizona Project Biennial Budgeting Process</vt:lpstr>
      <vt:lpstr>Central Arizona Project Biennial Budgeting Process</vt:lpstr>
      <vt:lpstr>Central Arizona Project Biennial Budgeting Process</vt:lpstr>
      <vt:lpstr>Central Arizona Project Biennial Budgeting Process</vt:lpstr>
      <vt:lpstr>Central Arizona Project Water Rates</vt:lpstr>
      <vt:lpstr>Outline</vt:lpstr>
      <vt:lpstr>Capital Planning:  The Old Way</vt:lpstr>
      <vt:lpstr>Capital Planning:  The Old Way</vt:lpstr>
      <vt:lpstr>Capital Planning:  The Old Way</vt:lpstr>
      <vt:lpstr>Capital Planning:  The Old Way</vt:lpstr>
      <vt:lpstr>Capital Planning:  The Old Way</vt:lpstr>
      <vt:lpstr>Capital Planning:  The Old Way</vt:lpstr>
      <vt:lpstr>Outline</vt:lpstr>
      <vt:lpstr>EAM to the Rescue!</vt:lpstr>
      <vt:lpstr>EAM to the Rescue:  Goals</vt:lpstr>
      <vt:lpstr>EAM to the Rescue:  Goals</vt:lpstr>
      <vt:lpstr>EAM to the Rescue:  Goals</vt:lpstr>
      <vt:lpstr>EAM to the Rescue:  Goals</vt:lpstr>
      <vt:lpstr>EAM to the Rescue: Goals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Capital Planning:  Record View</vt:lpstr>
      <vt:lpstr>Capital Planning:  Record View</vt:lpstr>
      <vt:lpstr>Capital Planning:  Record View</vt:lpstr>
      <vt:lpstr>Capital Planning:  Record View</vt:lpstr>
      <vt:lpstr>Capital Planning:  Record View</vt:lpstr>
      <vt:lpstr>Capital Planning:  Record View</vt:lpstr>
      <vt:lpstr>Capital Planning:  Record View</vt:lpstr>
      <vt:lpstr>Capital Planning:  Record View</vt:lpstr>
      <vt:lpstr>Capital Planning:  Record View</vt:lpstr>
      <vt:lpstr>Capital Planning:  Record View</vt:lpstr>
      <vt:lpstr>Capital Planning:  Documents Tab</vt:lpstr>
      <vt:lpstr>Capital Planning:  Details Tab</vt:lpstr>
      <vt:lpstr>Capital Planning:  Budget Tab</vt:lpstr>
      <vt:lpstr>Capital Planning:  Status Codes</vt:lpstr>
      <vt:lpstr>Capital Planning:  Status Authorizations</vt:lpstr>
      <vt:lpstr>Capital Planning:  Print Icon!</vt:lpstr>
      <vt:lpstr>Capital Planning:  Print Icon!</vt:lpstr>
      <vt:lpstr>Capital Planning:  Power BI Report</vt:lpstr>
      <vt:lpstr>Capital Planning:  Power BI Report</vt:lpstr>
      <vt:lpstr>Capital Planning:  Flex Business Rules</vt:lpstr>
      <vt:lpstr>Capital Planning:  Flex Business Rules</vt:lpstr>
      <vt:lpstr>Outline</vt:lpstr>
      <vt:lpstr>Were we rescued?</vt:lpstr>
      <vt:lpstr>How was the rescue?  Goals</vt:lpstr>
      <vt:lpstr>How was the rescue?  Goals</vt:lpstr>
      <vt:lpstr>How was the rescue?  Goals</vt:lpstr>
      <vt:lpstr>How was the rescue?  Goals</vt:lpstr>
      <vt:lpstr>How was the rescue?  Goals</vt:lpstr>
      <vt:lpstr>How was the rescue?  Goals</vt:lpstr>
      <vt:lpstr>How was the rescue?  Goals</vt:lpstr>
      <vt:lpstr>How was the rescue?  Goals</vt:lpstr>
      <vt:lpstr>EAM to the Rescue: Goals</vt:lpstr>
      <vt:lpstr>EAM to the Rescue: Goals</vt:lpstr>
      <vt:lpstr>EAM to the Rescue!</vt:lpstr>
      <vt:lpstr>Capital Planning:  The Only Way</vt:lpstr>
      <vt:lpstr>Capital Planning:  The Only Way</vt:lpstr>
      <vt:lpstr>Other Projects – CAP Maintenance Information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Ashlynn Fowler</dc:creator>
  <cp:lastModifiedBy>Chris Santo</cp:lastModifiedBy>
  <cp:revision>14</cp:revision>
  <dcterms:created xsi:type="dcterms:W3CDTF">2023-03-14T15:41:55Z</dcterms:created>
  <dcterms:modified xsi:type="dcterms:W3CDTF">2025-02-19T22:53:03Z</dcterms:modified>
</cp:coreProperties>
</file>