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handoutMasterIdLst>
    <p:handoutMasterId r:id="rId29"/>
  </p:handoutMasterIdLst>
  <p:sldIdLst>
    <p:sldId id="271" r:id="rId2"/>
    <p:sldId id="275" r:id="rId3"/>
    <p:sldId id="277" r:id="rId4"/>
    <p:sldId id="278" r:id="rId5"/>
    <p:sldId id="279" r:id="rId6"/>
    <p:sldId id="280" r:id="rId7"/>
    <p:sldId id="281" r:id="rId8"/>
    <p:sldId id="265" r:id="rId9"/>
    <p:sldId id="282" r:id="rId10"/>
    <p:sldId id="260" r:id="rId11"/>
    <p:sldId id="283" r:id="rId12"/>
    <p:sldId id="284" r:id="rId13"/>
    <p:sldId id="274" r:id="rId14"/>
    <p:sldId id="286" r:id="rId15"/>
    <p:sldId id="285" r:id="rId16"/>
    <p:sldId id="287" r:id="rId17"/>
    <p:sldId id="289" r:id="rId18"/>
    <p:sldId id="290" r:id="rId19"/>
    <p:sldId id="291" r:id="rId20"/>
    <p:sldId id="292" r:id="rId21"/>
    <p:sldId id="293" r:id="rId22"/>
    <p:sldId id="294" r:id="rId23"/>
    <p:sldId id="295" r:id="rId24"/>
    <p:sldId id="297" r:id="rId25"/>
    <p:sldId id="288" r:id="rId26"/>
    <p:sldId id="27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40F"/>
    <a:srgbClr val="FFD5D5"/>
    <a:srgbClr val="ECF8EC"/>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23" autoAdjust="0"/>
    <p:restoredTop sz="90844" autoAdjust="0"/>
  </p:normalViewPr>
  <p:slideViewPr>
    <p:cSldViewPr snapToGrid="0">
      <p:cViewPr varScale="1">
        <p:scale>
          <a:sx n="79" d="100"/>
          <a:sy n="79" d="100"/>
        </p:scale>
        <p:origin x="252" y="72"/>
      </p:cViewPr>
      <p:guideLst/>
    </p:cSldViewPr>
  </p:slideViewPr>
  <p:notesTextViewPr>
    <p:cViewPr>
      <p:scale>
        <a:sx n="1" d="1"/>
        <a:sy n="1" d="1"/>
      </p:scale>
      <p:origin x="0" y="0"/>
    </p:cViewPr>
  </p:notesTextViewPr>
  <p:notesViewPr>
    <p:cSldViewPr snapToGrid="0">
      <p:cViewPr varScale="1">
        <p:scale>
          <a:sx n="96" d="100"/>
          <a:sy n="96" d="100"/>
        </p:scale>
        <p:origin x="17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35D435-2E25-499A-B5A7-4316BFB3986F}" type="doc">
      <dgm:prSet loTypeId="urn:microsoft.com/office/officeart/2005/8/layout/pyramid1" loCatId="pyramid" qsTypeId="urn:microsoft.com/office/officeart/2005/8/quickstyle/simple1" qsCatId="simple" csTypeId="urn:microsoft.com/office/officeart/2005/8/colors/accent1_2" csCatId="accent1" phldr="1"/>
      <dgm:spPr/>
    </dgm:pt>
    <dgm:pt modelId="{1DFFD9E8-4658-441E-80DA-51B91DFB9B72}">
      <dgm:prSet phldrT="[Text]"/>
      <dgm:spPr>
        <a:solidFill>
          <a:srgbClr val="3BA40F">
            <a:alpha val="20000"/>
          </a:srgbClr>
        </a:solidFill>
      </dgm:spPr>
      <dgm:t>
        <a:bodyPr/>
        <a:lstStyle/>
        <a:p>
          <a:r>
            <a:rPr lang="en-US" dirty="0"/>
            <a:t> </a:t>
          </a:r>
        </a:p>
      </dgm:t>
    </dgm:pt>
    <dgm:pt modelId="{4D38751D-D4DF-43CF-8A14-4E686F377981}" type="parTrans" cxnId="{8B1E99F0-2445-4F1A-A5D1-936CBF3708CB}">
      <dgm:prSet/>
      <dgm:spPr/>
      <dgm:t>
        <a:bodyPr/>
        <a:lstStyle/>
        <a:p>
          <a:endParaRPr lang="en-US"/>
        </a:p>
      </dgm:t>
    </dgm:pt>
    <dgm:pt modelId="{39150996-1A6A-40FF-817F-32018ABB477D}" type="sibTrans" cxnId="{8B1E99F0-2445-4F1A-A5D1-936CBF3708CB}">
      <dgm:prSet/>
      <dgm:spPr/>
      <dgm:t>
        <a:bodyPr/>
        <a:lstStyle/>
        <a:p>
          <a:endParaRPr lang="en-US"/>
        </a:p>
      </dgm:t>
    </dgm:pt>
    <dgm:pt modelId="{41C1286C-2E1E-4311-8FF4-DC2D05233EAD}">
      <dgm:prSet phldrT="[Text]"/>
      <dgm:spPr>
        <a:solidFill>
          <a:srgbClr val="3BA40F">
            <a:alpha val="40000"/>
          </a:srgbClr>
        </a:solidFill>
      </dgm:spPr>
      <dgm:t>
        <a:bodyPr/>
        <a:lstStyle/>
        <a:p>
          <a:r>
            <a:rPr lang="en-US" dirty="0"/>
            <a:t> </a:t>
          </a:r>
        </a:p>
      </dgm:t>
    </dgm:pt>
    <dgm:pt modelId="{15317BA3-E924-472D-B473-C26820917ADE}" type="parTrans" cxnId="{01289731-D33B-4DF4-A470-F67CF1F240B6}">
      <dgm:prSet/>
      <dgm:spPr/>
      <dgm:t>
        <a:bodyPr/>
        <a:lstStyle/>
        <a:p>
          <a:endParaRPr lang="en-US"/>
        </a:p>
      </dgm:t>
    </dgm:pt>
    <dgm:pt modelId="{09B245EB-4DB3-4373-91F9-75822EE8FADD}" type="sibTrans" cxnId="{01289731-D33B-4DF4-A470-F67CF1F240B6}">
      <dgm:prSet/>
      <dgm:spPr/>
      <dgm:t>
        <a:bodyPr/>
        <a:lstStyle/>
        <a:p>
          <a:endParaRPr lang="en-US"/>
        </a:p>
      </dgm:t>
    </dgm:pt>
    <dgm:pt modelId="{3728FF32-37A4-42E4-B9DB-70F61DC0EC38}">
      <dgm:prSet phldrT="[Text]"/>
      <dgm:spPr>
        <a:solidFill>
          <a:srgbClr val="3BA40F">
            <a:alpha val="60000"/>
          </a:srgbClr>
        </a:solidFill>
      </dgm:spPr>
      <dgm:t>
        <a:bodyPr/>
        <a:lstStyle/>
        <a:p>
          <a:r>
            <a:rPr lang="en-US" dirty="0"/>
            <a:t> </a:t>
          </a:r>
        </a:p>
      </dgm:t>
    </dgm:pt>
    <dgm:pt modelId="{3EF1AA97-72BE-42F5-9405-D7C54D2DCA52}" type="parTrans" cxnId="{5968BF50-E4F4-4294-88EB-D10AE6BADDE8}">
      <dgm:prSet/>
      <dgm:spPr/>
      <dgm:t>
        <a:bodyPr/>
        <a:lstStyle/>
        <a:p>
          <a:endParaRPr lang="en-US"/>
        </a:p>
      </dgm:t>
    </dgm:pt>
    <dgm:pt modelId="{F50D7C90-FB21-47AF-B5C8-FF450A8F9872}" type="sibTrans" cxnId="{5968BF50-E4F4-4294-88EB-D10AE6BADDE8}">
      <dgm:prSet/>
      <dgm:spPr/>
      <dgm:t>
        <a:bodyPr/>
        <a:lstStyle/>
        <a:p>
          <a:endParaRPr lang="en-US"/>
        </a:p>
      </dgm:t>
    </dgm:pt>
    <dgm:pt modelId="{FA63BEB7-2F42-495E-84F5-012E112DA052}">
      <dgm:prSet phldrT="[Text]"/>
      <dgm:spPr>
        <a:solidFill>
          <a:srgbClr val="3BA40F">
            <a:alpha val="80000"/>
          </a:srgbClr>
        </a:solidFill>
      </dgm:spPr>
      <dgm:t>
        <a:bodyPr/>
        <a:lstStyle/>
        <a:p>
          <a:r>
            <a:rPr lang="en-US" dirty="0"/>
            <a:t> </a:t>
          </a:r>
        </a:p>
      </dgm:t>
    </dgm:pt>
    <dgm:pt modelId="{7A994CE8-B9EB-449C-8D02-77010DA9C3B6}" type="parTrans" cxnId="{14ECCB2D-1863-43F2-B511-3C76DD730D9A}">
      <dgm:prSet/>
      <dgm:spPr/>
      <dgm:t>
        <a:bodyPr/>
        <a:lstStyle/>
        <a:p>
          <a:endParaRPr lang="en-US"/>
        </a:p>
      </dgm:t>
    </dgm:pt>
    <dgm:pt modelId="{69882CB1-7B81-4300-91C1-11861D92A70F}" type="sibTrans" cxnId="{14ECCB2D-1863-43F2-B511-3C76DD730D9A}">
      <dgm:prSet/>
      <dgm:spPr/>
      <dgm:t>
        <a:bodyPr/>
        <a:lstStyle/>
        <a:p>
          <a:endParaRPr lang="en-US"/>
        </a:p>
      </dgm:t>
    </dgm:pt>
    <dgm:pt modelId="{8124AB54-9CCC-4859-ABE8-E016EB986DEE}" type="pres">
      <dgm:prSet presAssocID="{3D35D435-2E25-499A-B5A7-4316BFB3986F}" presName="Name0" presStyleCnt="0">
        <dgm:presLayoutVars>
          <dgm:dir/>
          <dgm:animLvl val="lvl"/>
          <dgm:resizeHandles val="exact"/>
        </dgm:presLayoutVars>
      </dgm:prSet>
      <dgm:spPr/>
    </dgm:pt>
    <dgm:pt modelId="{F479AECB-9A80-4D03-BCB4-C87B1B595B34}" type="pres">
      <dgm:prSet presAssocID="{1DFFD9E8-4658-441E-80DA-51B91DFB9B72}" presName="Name8" presStyleCnt="0"/>
      <dgm:spPr/>
    </dgm:pt>
    <dgm:pt modelId="{585FB7C1-DB27-42B8-ACBF-87AD601E9521}" type="pres">
      <dgm:prSet presAssocID="{1DFFD9E8-4658-441E-80DA-51B91DFB9B72}" presName="level" presStyleLbl="node1" presStyleIdx="0" presStyleCnt="4">
        <dgm:presLayoutVars>
          <dgm:chMax val="1"/>
          <dgm:bulletEnabled val="1"/>
        </dgm:presLayoutVars>
      </dgm:prSet>
      <dgm:spPr/>
    </dgm:pt>
    <dgm:pt modelId="{AA942604-D65A-4350-95C3-ADE3195BE5AF}" type="pres">
      <dgm:prSet presAssocID="{1DFFD9E8-4658-441E-80DA-51B91DFB9B72}" presName="levelTx" presStyleLbl="revTx" presStyleIdx="0" presStyleCnt="0">
        <dgm:presLayoutVars>
          <dgm:chMax val="1"/>
          <dgm:bulletEnabled val="1"/>
        </dgm:presLayoutVars>
      </dgm:prSet>
      <dgm:spPr/>
    </dgm:pt>
    <dgm:pt modelId="{F2A6BA10-029C-4EC9-B7A6-37077C61CF25}" type="pres">
      <dgm:prSet presAssocID="{41C1286C-2E1E-4311-8FF4-DC2D05233EAD}" presName="Name8" presStyleCnt="0"/>
      <dgm:spPr/>
    </dgm:pt>
    <dgm:pt modelId="{29AEB548-2980-4A0E-ABD3-064BC2BFA566}" type="pres">
      <dgm:prSet presAssocID="{41C1286C-2E1E-4311-8FF4-DC2D05233EAD}" presName="level" presStyleLbl="node1" presStyleIdx="1" presStyleCnt="4">
        <dgm:presLayoutVars>
          <dgm:chMax val="1"/>
          <dgm:bulletEnabled val="1"/>
        </dgm:presLayoutVars>
      </dgm:prSet>
      <dgm:spPr/>
    </dgm:pt>
    <dgm:pt modelId="{594F1AD7-15B6-41EC-BD40-89EE846E18F1}" type="pres">
      <dgm:prSet presAssocID="{41C1286C-2E1E-4311-8FF4-DC2D05233EAD}" presName="levelTx" presStyleLbl="revTx" presStyleIdx="0" presStyleCnt="0">
        <dgm:presLayoutVars>
          <dgm:chMax val="1"/>
          <dgm:bulletEnabled val="1"/>
        </dgm:presLayoutVars>
      </dgm:prSet>
      <dgm:spPr/>
    </dgm:pt>
    <dgm:pt modelId="{3A49ABC4-FED6-4335-9121-C28D4A44AD90}" type="pres">
      <dgm:prSet presAssocID="{3728FF32-37A4-42E4-B9DB-70F61DC0EC38}" presName="Name8" presStyleCnt="0"/>
      <dgm:spPr/>
    </dgm:pt>
    <dgm:pt modelId="{72C3E0D8-5B86-4D58-B993-446A29857FFA}" type="pres">
      <dgm:prSet presAssocID="{3728FF32-37A4-42E4-B9DB-70F61DC0EC38}" presName="level" presStyleLbl="node1" presStyleIdx="2" presStyleCnt="4">
        <dgm:presLayoutVars>
          <dgm:chMax val="1"/>
          <dgm:bulletEnabled val="1"/>
        </dgm:presLayoutVars>
      </dgm:prSet>
      <dgm:spPr/>
    </dgm:pt>
    <dgm:pt modelId="{A6975A47-FEB0-42E9-B48A-CB29E7B3F0DF}" type="pres">
      <dgm:prSet presAssocID="{3728FF32-37A4-42E4-B9DB-70F61DC0EC38}" presName="levelTx" presStyleLbl="revTx" presStyleIdx="0" presStyleCnt="0">
        <dgm:presLayoutVars>
          <dgm:chMax val="1"/>
          <dgm:bulletEnabled val="1"/>
        </dgm:presLayoutVars>
      </dgm:prSet>
      <dgm:spPr/>
    </dgm:pt>
    <dgm:pt modelId="{2ADFDA39-80C2-44AA-B922-F8AF7827519B}" type="pres">
      <dgm:prSet presAssocID="{FA63BEB7-2F42-495E-84F5-012E112DA052}" presName="Name8" presStyleCnt="0"/>
      <dgm:spPr/>
    </dgm:pt>
    <dgm:pt modelId="{1279452A-4090-4913-9844-92ECA1FB0B60}" type="pres">
      <dgm:prSet presAssocID="{FA63BEB7-2F42-495E-84F5-012E112DA052}" presName="level" presStyleLbl="node1" presStyleIdx="3" presStyleCnt="4">
        <dgm:presLayoutVars>
          <dgm:chMax val="1"/>
          <dgm:bulletEnabled val="1"/>
        </dgm:presLayoutVars>
      </dgm:prSet>
      <dgm:spPr/>
    </dgm:pt>
    <dgm:pt modelId="{72F5C123-C5DB-441D-8735-D95BFACD6478}" type="pres">
      <dgm:prSet presAssocID="{FA63BEB7-2F42-495E-84F5-012E112DA052}" presName="levelTx" presStyleLbl="revTx" presStyleIdx="0" presStyleCnt="0">
        <dgm:presLayoutVars>
          <dgm:chMax val="1"/>
          <dgm:bulletEnabled val="1"/>
        </dgm:presLayoutVars>
      </dgm:prSet>
      <dgm:spPr/>
    </dgm:pt>
  </dgm:ptLst>
  <dgm:cxnLst>
    <dgm:cxn modelId="{3F3E9B0F-E426-414B-8447-230150A22305}" type="presOf" srcId="{1DFFD9E8-4658-441E-80DA-51B91DFB9B72}" destId="{585FB7C1-DB27-42B8-ACBF-87AD601E9521}" srcOrd="0" destOrd="0" presId="urn:microsoft.com/office/officeart/2005/8/layout/pyramid1"/>
    <dgm:cxn modelId="{14ECCB2D-1863-43F2-B511-3C76DD730D9A}" srcId="{3D35D435-2E25-499A-B5A7-4316BFB3986F}" destId="{FA63BEB7-2F42-495E-84F5-012E112DA052}" srcOrd="3" destOrd="0" parTransId="{7A994CE8-B9EB-449C-8D02-77010DA9C3B6}" sibTransId="{69882CB1-7B81-4300-91C1-11861D92A70F}"/>
    <dgm:cxn modelId="{01289731-D33B-4DF4-A470-F67CF1F240B6}" srcId="{3D35D435-2E25-499A-B5A7-4316BFB3986F}" destId="{41C1286C-2E1E-4311-8FF4-DC2D05233EAD}" srcOrd="1" destOrd="0" parTransId="{15317BA3-E924-472D-B473-C26820917ADE}" sibTransId="{09B245EB-4DB3-4373-91F9-75822EE8FADD}"/>
    <dgm:cxn modelId="{7EBDD260-F109-415C-8A67-528E307D17F1}" type="presOf" srcId="{1DFFD9E8-4658-441E-80DA-51B91DFB9B72}" destId="{AA942604-D65A-4350-95C3-ADE3195BE5AF}" srcOrd="1" destOrd="0" presId="urn:microsoft.com/office/officeart/2005/8/layout/pyramid1"/>
    <dgm:cxn modelId="{FFBE4543-3747-4FEF-8D8D-264B03AAA10B}" type="presOf" srcId="{FA63BEB7-2F42-495E-84F5-012E112DA052}" destId="{1279452A-4090-4913-9844-92ECA1FB0B60}" srcOrd="0" destOrd="0" presId="urn:microsoft.com/office/officeart/2005/8/layout/pyramid1"/>
    <dgm:cxn modelId="{64F2B845-5F6E-43B9-ADFA-8507F187BD9C}" type="presOf" srcId="{3728FF32-37A4-42E4-B9DB-70F61DC0EC38}" destId="{72C3E0D8-5B86-4D58-B993-446A29857FFA}" srcOrd="0" destOrd="0" presId="urn:microsoft.com/office/officeart/2005/8/layout/pyramid1"/>
    <dgm:cxn modelId="{5968BF50-E4F4-4294-88EB-D10AE6BADDE8}" srcId="{3D35D435-2E25-499A-B5A7-4316BFB3986F}" destId="{3728FF32-37A4-42E4-B9DB-70F61DC0EC38}" srcOrd="2" destOrd="0" parTransId="{3EF1AA97-72BE-42F5-9405-D7C54D2DCA52}" sibTransId="{F50D7C90-FB21-47AF-B5C8-FF450A8F9872}"/>
    <dgm:cxn modelId="{D4666FB4-A8C5-4914-8D0A-83D38FCD9936}" type="presOf" srcId="{FA63BEB7-2F42-495E-84F5-012E112DA052}" destId="{72F5C123-C5DB-441D-8735-D95BFACD6478}" srcOrd="1" destOrd="0" presId="urn:microsoft.com/office/officeart/2005/8/layout/pyramid1"/>
    <dgm:cxn modelId="{CF4028CC-D359-4CEA-B804-8C51251C8525}" type="presOf" srcId="{41C1286C-2E1E-4311-8FF4-DC2D05233EAD}" destId="{29AEB548-2980-4A0E-ABD3-064BC2BFA566}" srcOrd="0" destOrd="0" presId="urn:microsoft.com/office/officeart/2005/8/layout/pyramid1"/>
    <dgm:cxn modelId="{480CBFD6-A683-4366-B919-7F8F6413E93C}" type="presOf" srcId="{3728FF32-37A4-42E4-B9DB-70F61DC0EC38}" destId="{A6975A47-FEB0-42E9-B48A-CB29E7B3F0DF}" srcOrd="1" destOrd="0" presId="urn:microsoft.com/office/officeart/2005/8/layout/pyramid1"/>
    <dgm:cxn modelId="{8B1E99F0-2445-4F1A-A5D1-936CBF3708CB}" srcId="{3D35D435-2E25-499A-B5A7-4316BFB3986F}" destId="{1DFFD9E8-4658-441E-80DA-51B91DFB9B72}" srcOrd="0" destOrd="0" parTransId="{4D38751D-D4DF-43CF-8A14-4E686F377981}" sibTransId="{39150996-1A6A-40FF-817F-32018ABB477D}"/>
    <dgm:cxn modelId="{850336F4-F34C-40C3-8221-3E49B9ABD8DB}" type="presOf" srcId="{3D35D435-2E25-499A-B5A7-4316BFB3986F}" destId="{8124AB54-9CCC-4859-ABE8-E016EB986DEE}" srcOrd="0" destOrd="0" presId="urn:microsoft.com/office/officeart/2005/8/layout/pyramid1"/>
    <dgm:cxn modelId="{0FE74BF6-891B-4154-B44D-5435D5AC67BA}" type="presOf" srcId="{41C1286C-2E1E-4311-8FF4-DC2D05233EAD}" destId="{594F1AD7-15B6-41EC-BD40-89EE846E18F1}" srcOrd="1" destOrd="0" presId="urn:microsoft.com/office/officeart/2005/8/layout/pyramid1"/>
    <dgm:cxn modelId="{AEE6FF7C-5718-4C19-9982-7A985EB4B97F}" type="presParOf" srcId="{8124AB54-9CCC-4859-ABE8-E016EB986DEE}" destId="{F479AECB-9A80-4D03-BCB4-C87B1B595B34}" srcOrd="0" destOrd="0" presId="urn:microsoft.com/office/officeart/2005/8/layout/pyramid1"/>
    <dgm:cxn modelId="{22E7EEBD-3DE3-4A87-914A-9C48D91A9D20}" type="presParOf" srcId="{F479AECB-9A80-4D03-BCB4-C87B1B595B34}" destId="{585FB7C1-DB27-42B8-ACBF-87AD601E9521}" srcOrd="0" destOrd="0" presId="urn:microsoft.com/office/officeart/2005/8/layout/pyramid1"/>
    <dgm:cxn modelId="{E932E291-50D9-415A-B923-F6C4927B9D2A}" type="presParOf" srcId="{F479AECB-9A80-4D03-BCB4-C87B1B595B34}" destId="{AA942604-D65A-4350-95C3-ADE3195BE5AF}" srcOrd="1" destOrd="0" presId="urn:microsoft.com/office/officeart/2005/8/layout/pyramid1"/>
    <dgm:cxn modelId="{268ECAB2-969E-464F-99EB-EE2DFA5E74C5}" type="presParOf" srcId="{8124AB54-9CCC-4859-ABE8-E016EB986DEE}" destId="{F2A6BA10-029C-4EC9-B7A6-37077C61CF25}" srcOrd="1" destOrd="0" presId="urn:microsoft.com/office/officeart/2005/8/layout/pyramid1"/>
    <dgm:cxn modelId="{158A913F-A0D4-4607-B909-BA6F69963FC8}" type="presParOf" srcId="{F2A6BA10-029C-4EC9-B7A6-37077C61CF25}" destId="{29AEB548-2980-4A0E-ABD3-064BC2BFA566}" srcOrd="0" destOrd="0" presId="urn:microsoft.com/office/officeart/2005/8/layout/pyramid1"/>
    <dgm:cxn modelId="{0B02CD18-197D-4246-8293-C0025F517A79}" type="presParOf" srcId="{F2A6BA10-029C-4EC9-B7A6-37077C61CF25}" destId="{594F1AD7-15B6-41EC-BD40-89EE846E18F1}" srcOrd="1" destOrd="0" presId="urn:microsoft.com/office/officeart/2005/8/layout/pyramid1"/>
    <dgm:cxn modelId="{C5F4040E-8ECF-428C-802D-8E1D3DDD9261}" type="presParOf" srcId="{8124AB54-9CCC-4859-ABE8-E016EB986DEE}" destId="{3A49ABC4-FED6-4335-9121-C28D4A44AD90}" srcOrd="2" destOrd="0" presId="urn:microsoft.com/office/officeart/2005/8/layout/pyramid1"/>
    <dgm:cxn modelId="{11C16C8D-693C-4A44-A6E3-C32074555837}" type="presParOf" srcId="{3A49ABC4-FED6-4335-9121-C28D4A44AD90}" destId="{72C3E0D8-5B86-4D58-B993-446A29857FFA}" srcOrd="0" destOrd="0" presId="urn:microsoft.com/office/officeart/2005/8/layout/pyramid1"/>
    <dgm:cxn modelId="{D553EF97-D5CC-4E74-8671-961DE41A31BB}" type="presParOf" srcId="{3A49ABC4-FED6-4335-9121-C28D4A44AD90}" destId="{A6975A47-FEB0-42E9-B48A-CB29E7B3F0DF}" srcOrd="1" destOrd="0" presId="urn:microsoft.com/office/officeart/2005/8/layout/pyramid1"/>
    <dgm:cxn modelId="{1414FD8B-91F5-4BD9-BB9B-A5027E974844}" type="presParOf" srcId="{8124AB54-9CCC-4859-ABE8-E016EB986DEE}" destId="{2ADFDA39-80C2-44AA-B922-F8AF7827519B}" srcOrd="3" destOrd="0" presId="urn:microsoft.com/office/officeart/2005/8/layout/pyramid1"/>
    <dgm:cxn modelId="{9A0E7E10-A1BE-4BB0-94A2-851009D978D5}" type="presParOf" srcId="{2ADFDA39-80C2-44AA-B922-F8AF7827519B}" destId="{1279452A-4090-4913-9844-92ECA1FB0B60}" srcOrd="0" destOrd="0" presId="urn:microsoft.com/office/officeart/2005/8/layout/pyramid1"/>
    <dgm:cxn modelId="{011BA926-D9F7-4702-88F0-4CE69511BFE6}" type="presParOf" srcId="{2ADFDA39-80C2-44AA-B922-F8AF7827519B}" destId="{72F5C123-C5DB-441D-8735-D95BFACD64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35D435-2E25-499A-B5A7-4316BFB3986F}" type="doc">
      <dgm:prSet loTypeId="urn:microsoft.com/office/officeart/2005/8/layout/pyramid1" loCatId="pyramid" qsTypeId="urn:microsoft.com/office/officeart/2005/8/quickstyle/simple1" qsCatId="simple" csTypeId="urn:microsoft.com/office/officeart/2005/8/colors/accent1_2" csCatId="accent1" phldr="1"/>
      <dgm:spPr/>
    </dgm:pt>
    <dgm:pt modelId="{1DFFD9E8-4658-441E-80DA-51B91DFB9B72}">
      <dgm:prSet phldrT="[Text]"/>
      <dgm:spPr>
        <a:solidFill>
          <a:srgbClr val="3BA40F">
            <a:alpha val="20000"/>
          </a:srgbClr>
        </a:solidFill>
      </dgm:spPr>
      <dgm:t>
        <a:bodyPr/>
        <a:lstStyle/>
        <a:p>
          <a:r>
            <a:rPr lang="en-US" dirty="0"/>
            <a:t> </a:t>
          </a:r>
        </a:p>
      </dgm:t>
    </dgm:pt>
    <dgm:pt modelId="{4D38751D-D4DF-43CF-8A14-4E686F377981}" type="parTrans" cxnId="{8B1E99F0-2445-4F1A-A5D1-936CBF3708CB}">
      <dgm:prSet/>
      <dgm:spPr/>
      <dgm:t>
        <a:bodyPr/>
        <a:lstStyle/>
        <a:p>
          <a:endParaRPr lang="en-US"/>
        </a:p>
      </dgm:t>
    </dgm:pt>
    <dgm:pt modelId="{39150996-1A6A-40FF-817F-32018ABB477D}" type="sibTrans" cxnId="{8B1E99F0-2445-4F1A-A5D1-936CBF3708CB}">
      <dgm:prSet/>
      <dgm:spPr/>
      <dgm:t>
        <a:bodyPr/>
        <a:lstStyle/>
        <a:p>
          <a:endParaRPr lang="en-US"/>
        </a:p>
      </dgm:t>
    </dgm:pt>
    <dgm:pt modelId="{41C1286C-2E1E-4311-8FF4-DC2D05233EAD}">
      <dgm:prSet phldrT="[Text]"/>
      <dgm:spPr>
        <a:solidFill>
          <a:srgbClr val="3BA40F">
            <a:alpha val="40000"/>
          </a:srgbClr>
        </a:solidFill>
      </dgm:spPr>
      <dgm:t>
        <a:bodyPr/>
        <a:lstStyle/>
        <a:p>
          <a:r>
            <a:rPr lang="en-US" dirty="0"/>
            <a:t> </a:t>
          </a:r>
        </a:p>
      </dgm:t>
    </dgm:pt>
    <dgm:pt modelId="{15317BA3-E924-472D-B473-C26820917ADE}" type="parTrans" cxnId="{01289731-D33B-4DF4-A470-F67CF1F240B6}">
      <dgm:prSet/>
      <dgm:spPr/>
      <dgm:t>
        <a:bodyPr/>
        <a:lstStyle/>
        <a:p>
          <a:endParaRPr lang="en-US"/>
        </a:p>
      </dgm:t>
    </dgm:pt>
    <dgm:pt modelId="{09B245EB-4DB3-4373-91F9-75822EE8FADD}" type="sibTrans" cxnId="{01289731-D33B-4DF4-A470-F67CF1F240B6}">
      <dgm:prSet/>
      <dgm:spPr/>
      <dgm:t>
        <a:bodyPr/>
        <a:lstStyle/>
        <a:p>
          <a:endParaRPr lang="en-US"/>
        </a:p>
      </dgm:t>
    </dgm:pt>
    <dgm:pt modelId="{3728FF32-37A4-42E4-B9DB-70F61DC0EC38}">
      <dgm:prSet phldrT="[Text]"/>
      <dgm:spPr>
        <a:solidFill>
          <a:srgbClr val="3BA40F">
            <a:alpha val="60000"/>
          </a:srgbClr>
        </a:solidFill>
      </dgm:spPr>
      <dgm:t>
        <a:bodyPr/>
        <a:lstStyle/>
        <a:p>
          <a:r>
            <a:rPr lang="en-US" dirty="0"/>
            <a:t> </a:t>
          </a:r>
        </a:p>
      </dgm:t>
    </dgm:pt>
    <dgm:pt modelId="{3EF1AA97-72BE-42F5-9405-D7C54D2DCA52}" type="parTrans" cxnId="{5968BF50-E4F4-4294-88EB-D10AE6BADDE8}">
      <dgm:prSet/>
      <dgm:spPr/>
      <dgm:t>
        <a:bodyPr/>
        <a:lstStyle/>
        <a:p>
          <a:endParaRPr lang="en-US"/>
        </a:p>
      </dgm:t>
    </dgm:pt>
    <dgm:pt modelId="{F50D7C90-FB21-47AF-B5C8-FF450A8F9872}" type="sibTrans" cxnId="{5968BF50-E4F4-4294-88EB-D10AE6BADDE8}">
      <dgm:prSet/>
      <dgm:spPr/>
      <dgm:t>
        <a:bodyPr/>
        <a:lstStyle/>
        <a:p>
          <a:endParaRPr lang="en-US"/>
        </a:p>
      </dgm:t>
    </dgm:pt>
    <dgm:pt modelId="{FA63BEB7-2F42-495E-84F5-012E112DA052}">
      <dgm:prSet phldrT="[Text]"/>
      <dgm:spPr>
        <a:solidFill>
          <a:srgbClr val="3BA40F">
            <a:alpha val="80000"/>
          </a:srgbClr>
        </a:solidFill>
      </dgm:spPr>
      <dgm:t>
        <a:bodyPr/>
        <a:lstStyle/>
        <a:p>
          <a:r>
            <a:rPr lang="en-US" dirty="0"/>
            <a:t> </a:t>
          </a:r>
        </a:p>
      </dgm:t>
    </dgm:pt>
    <dgm:pt modelId="{7A994CE8-B9EB-449C-8D02-77010DA9C3B6}" type="parTrans" cxnId="{14ECCB2D-1863-43F2-B511-3C76DD730D9A}">
      <dgm:prSet/>
      <dgm:spPr/>
      <dgm:t>
        <a:bodyPr/>
        <a:lstStyle/>
        <a:p>
          <a:endParaRPr lang="en-US"/>
        </a:p>
      </dgm:t>
    </dgm:pt>
    <dgm:pt modelId="{69882CB1-7B81-4300-91C1-11861D92A70F}" type="sibTrans" cxnId="{14ECCB2D-1863-43F2-B511-3C76DD730D9A}">
      <dgm:prSet/>
      <dgm:spPr/>
      <dgm:t>
        <a:bodyPr/>
        <a:lstStyle/>
        <a:p>
          <a:endParaRPr lang="en-US"/>
        </a:p>
      </dgm:t>
    </dgm:pt>
    <dgm:pt modelId="{8124AB54-9CCC-4859-ABE8-E016EB986DEE}" type="pres">
      <dgm:prSet presAssocID="{3D35D435-2E25-499A-B5A7-4316BFB3986F}" presName="Name0" presStyleCnt="0">
        <dgm:presLayoutVars>
          <dgm:dir/>
          <dgm:animLvl val="lvl"/>
          <dgm:resizeHandles val="exact"/>
        </dgm:presLayoutVars>
      </dgm:prSet>
      <dgm:spPr/>
    </dgm:pt>
    <dgm:pt modelId="{F479AECB-9A80-4D03-BCB4-C87B1B595B34}" type="pres">
      <dgm:prSet presAssocID="{1DFFD9E8-4658-441E-80DA-51B91DFB9B72}" presName="Name8" presStyleCnt="0"/>
      <dgm:spPr/>
    </dgm:pt>
    <dgm:pt modelId="{585FB7C1-DB27-42B8-ACBF-87AD601E9521}" type="pres">
      <dgm:prSet presAssocID="{1DFFD9E8-4658-441E-80DA-51B91DFB9B72}" presName="level" presStyleLbl="node1" presStyleIdx="0" presStyleCnt="4">
        <dgm:presLayoutVars>
          <dgm:chMax val="1"/>
          <dgm:bulletEnabled val="1"/>
        </dgm:presLayoutVars>
      </dgm:prSet>
      <dgm:spPr/>
    </dgm:pt>
    <dgm:pt modelId="{AA942604-D65A-4350-95C3-ADE3195BE5AF}" type="pres">
      <dgm:prSet presAssocID="{1DFFD9E8-4658-441E-80DA-51B91DFB9B72}" presName="levelTx" presStyleLbl="revTx" presStyleIdx="0" presStyleCnt="0">
        <dgm:presLayoutVars>
          <dgm:chMax val="1"/>
          <dgm:bulletEnabled val="1"/>
        </dgm:presLayoutVars>
      </dgm:prSet>
      <dgm:spPr/>
    </dgm:pt>
    <dgm:pt modelId="{F2A6BA10-029C-4EC9-B7A6-37077C61CF25}" type="pres">
      <dgm:prSet presAssocID="{41C1286C-2E1E-4311-8FF4-DC2D05233EAD}" presName="Name8" presStyleCnt="0"/>
      <dgm:spPr/>
    </dgm:pt>
    <dgm:pt modelId="{29AEB548-2980-4A0E-ABD3-064BC2BFA566}" type="pres">
      <dgm:prSet presAssocID="{41C1286C-2E1E-4311-8FF4-DC2D05233EAD}" presName="level" presStyleLbl="node1" presStyleIdx="1" presStyleCnt="4">
        <dgm:presLayoutVars>
          <dgm:chMax val="1"/>
          <dgm:bulletEnabled val="1"/>
        </dgm:presLayoutVars>
      </dgm:prSet>
      <dgm:spPr/>
    </dgm:pt>
    <dgm:pt modelId="{594F1AD7-15B6-41EC-BD40-89EE846E18F1}" type="pres">
      <dgm:prSet presAssocID="{41C1286C-2E1E-4311-8FF4-DC2D05233EAD}" presName="levelTx" presStyleLbl="revTx" presStyleIdx="0" presStyleCnt="0">
        <dgm:presLayoutVars>
          <dgm:chMax val="1"/>
          <dgm:bulletEnabled val="1"/>
        </dgm:presLayoutVars>
      </dgm:prSet>
      <dgm:spPr/>
    </dgm:pt>
    <dgm:pt modelId="{3A49ABC4-FED6-4335-9121-C28D4A44AD90}" type="pres">
      <dgm:prSet presAssocID="{3728FF32-37A4-42E4-B9DB-70F61DC0EC38}" presName="Name8" presStyleCnt="0"/>
      <dgm:spPr/>
    </dgm:pt>
    <dgm:pt modelId="{72C3E0D8-5B86-4D58-B993-446A29857FFA}" type="pres">
      <dgm:prSet presAssocID="{3728FF32-37A4-42E4-B9DB-70F61DC0EC38}" presName="level" presStyleLbl="node1" presStyleIdx="2" presStyleCnt="4">
        <dgm:presLayoutVars>
          <dgm:chMax val="1"/>
          <dgm:bulletEnabled val="1"/>
        </dgm:presLayoutVars>
      </dgm:prSet>
      <dgm:spPr/>
    </dgm:pt>
    <dgm:pt modelId="{A6975A47-FEB0-42E9-B48A-CB29E7B3F0DF}" type="pres">
      <dgm:prSet presAssocID="{3728FF32-37A4-42E4-B9DB-70F61DC0EC38}" presName="levelTx" presStyleLbl="revTx" presStyleIdx="0" presStyleCnt="0">
        <dgm:presLayoutVars>
          <dgm:chMax val="1"/>
          <dgm:bulletEnabled val="1"/>
        </dgm:presLayoutVars>
      </dgm:prSet>
      <dgm:spPr/>
    </dgm:pt>
    <dgm:pt modelId="{2ADFDA39-80C2-44AA-B922-F8AF7827519B}" type="pres">
      <dgm:prSet presAssocID="{FA63BEB7-2F42-495E-84F5-012E112DA052}" presName="Name8" presStyleCnt="0"/>
      <dgm:spPr/>
    </dgm:pt>
    <dgm:pt modelId="{1279452A-4090-4913-9844-92ECA1FB0B60}" type="pres">
      <dgm:prSet presAssocID="{FA63BEB7-2F42-495E-84F5-012E112DA052}" presName="level" presStyleLbl="node1" presStyleIdx="3" presStyleCnt="4">
        <dgm:presLayoutVars>
          <dgm:chMax val="1"/>
          <dgm:bulletEnabled val="1"/>
        </dgm:presLayoutVars>
      </dgm:prSet>
      <dgm:spPr/>
    </dgm:pt>
    <dgm:pt modelId="{72F5C123-C5DB-441D-8735-D95BFACD6478}" type="pres">
      <dgm:prSet presAssocID="{FA63BEB7-2F42-495E-84F5-012E112DA052}" presName="levelTx" presStyleLbl="revTx" presStyleIdx="0" presStyleCnt="0">
        <dgm:presLayoutVars>
          <dgm:chMax val="1"/>
          <dgm:bulletEnabled val="1"/>
        </dgm:presLayoutVars>
      </dgm:prSet>
      <dgm:spPr/>
    </dgm:pt>
  </dgm:ptLst>
  <dgm:cxnLst>
    <dgm:cxn modelId="{3F3E9B0F-E426-414B-8447-230150A22305}" type="presOf" srcId="{1DFFD9E8-4658-441E-80DA-51B91DFB9B72}" destId="{585FB7C1-DB27-42B8-ACBF-87AD601E9521}" srcOrd="0" destOrd="0" presId="urn:microsoft.com/office/officeart/2005/8/layout/pyramid1"/>
    <dgm:cxn modelId="{14ECCB2D-1863-43F2-B511-3C76DD730D9A}" srcId="{3D35D435-2E25-499A-B5A7-4316BFB3986F}" destId="{FA63BEB7-2F42-495E-84F5-012E112DA052}" srcOrd="3" destOrd="0" parTransId="{7A994CE8-B9EB-449C-8D02-77010DA9C3B6}" sibTransId="{69882CB1-7B81-4300-91C1-11861D92A70F}"/>
    <dgm:cxn modelId="{01289731-D33B-4DF4-A470-F67CF1F240B6}" srcId="{3D35D435-2E25-499A-B5A7-4316BFB3986F}" destId="{41C1286C-2E1E-4311-8FF4-DC2D05233EAD}" srcOrd="1" destOrd="0" parTransId="{15317BA3-E924-472D-B473-C26820917ADE}" sibTransId="{09B245EB-4DB3-4373-91F9-75822EE8FADD}"/>
    <dgm:cxn modelId="{7EBDD260-F109-415C-8A67-528E307D17F1}" type="presOf" srcId="{1DFFD9E8-4658-441E-80DA-51B91DFB9B72}" destId="{AA942604-D65A-4350-95C3-ADE3195BE5AF}" srcOrd="1" destOrd="0" presId="urn:microsoft.com/office/officeart/2005/8/layout/pyramid1"/>
    <dgm:cxn modelId="{FFBE4543-3747-4FEF-8D8D-264B03AAA10B}" type="presOf" srcId="{FA63BEB7-2F42-495E-84F5-012E112DA052}" destId="{1279452A-4090-4913-9844-92ECA1FB0B60}" srcOrd="0" destOrd="0" presId="urn:microsoft.com/office/officeart/2005/8/layout/pyramid1"/>
    <dgm:cxn modelId="{64F2B845-5F6E-43B9-ADFA-8507F187BD9C}" type="presOf" srcId="{3728FF32-37A4-42E4-B9DB-70F61DC0EC38}" destId="{72C3E0D8-5B86-4D58-B993-446A29857FFA}" srcOrd="0" destOrd="0" presId="urn:microsoft.com/office/officeart/2005/8/layout/pyramid1"/>
    <dgm:cxn modelId="{5968BF50-E4F4-4294-88EB-D10AE6BADDE8}" srcId="{3D35D435-2E25-499A-B5A7-4316BFB3986F}" destId="{3728FF32-37A4-42E4-B9DB-70F61DC0EC38}" srcOrd="2" destOrd="0" parTransId="{3EF1AA97-72BE-42F5-9405-D7C54D2DCA52}" sibTransId="{F50D7C90-FB21-47AF-B5C8-FF450A8F9872}"/>
    <dgm:cxn modelId="{D4666FB4-A8C5-4914-8D0A-83D38FCD9936}" type="presOf" srcId="{FA63BEB7-2F42-495E-84F5-012E112DA052}" destId="{72F5C123-C5DB-441D-8735-D95BFACD6478}" srcOrd="1" destOrd="0" presId="urn:microsoft.com/office/officeart/2005/8/layout/pyramid1"/>
    <dgm:cxn modelId="{CF4028CC-D359-4CEA-B804-8C51251C8525}" type="presOf" srcId="{41C1286C-2E1E-4311-8FF4-DC2D05233EAD}" destId="{29AEB548-2980-4A0E-ABD3-064BC2BFA566}" srcOrd="0" destOrd="0" presId="urn:microsoft.com/office/officeart/2005/8/layout/pyramid1"/>
    <dgm:cxn modelId="{480CBFD6-A683-4366-B919-7F8F6413E93C}" type="presOf" srcId="{3728FF32-37A4-42E4-B9DB-70F61DC0EC38}" destId="{A6975A47-FEB0-42E9-B48A-CB29E7B3F0DF}" srcOrd="1" destOrd="0" presId="urn:microsoft.com/office/officeart/2005/8/layout/pyramid1"/>
    <dgm:cxn modelId="{8B1E99F0-2445-4F1A-A5D1-936CBF3708CB}" srcId="{3D35D435-2E25-499A-B5A7-4316BFB3986F}" destId="{1DFFD9E8-4658-441E-80DA-51B91DFB9B72}" srcOrd="0" destOrd="0" parTransId="{4D38751D-D4DF-43CF-8A14-4E686F377981}" sibTransId="{39150996-1A6A-40FF-817F-32018ABB477D}"/>
    <dgm:cxn modelId="{850336F4-F34C-40C3-8221-3E49B9ABD8DB}" type="presOf" srcId="{3D35D435-2E25-499A-B5A7-4316BFB3986F}" destId="{8124AB54-9CCC-4859-ABE8-E016EB986DEE}" srcOrd="0" destOrd="0" presId="urn:microsoft.com/office/officeart/2005/8/layout/pyramid1"/>
    <dgm:cxn modelId="{0FE74BF6-891B-4154-B44D-5435D5AC67BA}" type="presOf" srcId="{41C1286C-2E1E-4311-8FF4-DC2D05233EAD}" destId="{594F1AD7-15B6-41EC-BD40-89EE846E18F1}" srcOrd="1" destOrd="0" presId="urn:microsoft.com/office/officeart/2005/8/layout/pyramid1"/>
    <dgm:cxn modelId="{AEE6FF7C-5718-4C19-9982-7A985EB4B97F}" type="presParOf" srcId="{8124AB54-9CCC-4859-ABE8-E016EB986DEE}" destId="{F479AECB-9A80-4D03-BCB4-C87B1B595B34}" srcOrd="0" destOrd="0" presId="urn:microsoft.com/office/officeart/2005/8/layout/pyramid1"/>
    <dgm:cxn modelId="{22E7EEBD-3DE3-4A87-914A-9C48D91A9D20}" type="presParOf" srcId="{F479AECB-9A80-4D03-BCB4-C87B1B595B34}" destId="{585FB7C1-DB27-42B8-ACBF-87AD601E9521}" srcOrd="0" destOrd="0" presId="urn:microsoft.com/office/officeart/2005/8/layout/pyramid1"/>
    <dgm:cxn modelId="{E932E291-50D9-415A-B923-F6C4927B9D2A}" type="presParOf" srcId="{F479AECB-9A80-4D03-BCB4-C87B1B595B34}" destId="{AA942604-D65A-4350-95C3-ADE3195BE5AF}" srcOrd="1" destOrd="0" presId="urn:microsoft.com/office/officeart/2005/8/layout/pyramid1"/>
    <dgm:cxn modelId="{268ECAB2-969E-464F-99EB-EE2DFA5E74C5}" type="presParOf" srcId="{8124AB54-9CCC-4859-ABE8-E016EB986DEE}" destId="{F2A6BA10-029C-4EC9-B7A6-37077C61CF25}" srcOrd="1" destOrd="0" presId="urn:microsoft.com/office/officeart/2005/8/layout/pyramid1"/>
    <dgm:cxn modelId="{158A913F-A0D4-4607-B909-BA6F69963FC8}" type="presParOf" srcId="{F2A6BA10-029C-4EC9-B7A6-37077C61CF25}" destId="{29AEB548-2980-4A0E-ABD3-064BC2BFA566}" srcOrd="0" destOrd="0" presId="urn:microsoft.com/office/officeart/2005/8/layout/pyramid1"/>
    <dgm:cxn modelId="{0B02CD18-197D-4246-8293-C0025F517A79}" type="presParOf" srcId="{F2A6BA10-029C-4EC9-B7A6-37077C61CF25}" destId="{594F1AD7-15B6-41EC-BD40-89EE846E18F1}" srcOrd="1" destOrd="0" presId="urn:microsoft.com/office/officeart/2005/8/layout/pyramid1"/>
    <dgm:cxn modelId="{C5F4040E-8ECF-428C-802D-8E1D3DDD9261}" type="presParOf" srcId="{8124AB54-9CCC-4859-ABE8-E016EB986DEE}" destId="{3A49ABC4-FED6-4335-9121-C28D4A44AD90}" srcOrd="2" destOrd="0" presId="urn:microsoft.com/office/officeart/2005/8/layout/pyramid1"/>
    <dgm:cxn modelId="{11C16C8D-693C-4A44-A6E3-C32074555837}" type="presParOf" srcId="{3A49ABC4-FED6-4335-9121-C28D4A44AD90}" destId="{72C3E0D8-5B86-4D58-B993-446A29857FFA}" srcOrd="0" destOrd="0" presId="urn:microsoft.com/office/officeart/2005/8/layout/pyramid1"/>
    <dgm:cxn modelId="{D553EF97-D5CC-4E74-8671-961DE41A31BB}" type="presParOf" srcId="{3A49ABC4-FED6-4335-9121-C28D4A44AD90}" destId="{A6975A47-FEB0-42E9-B48A-CB29E7B3F0DF}" srcOrd="1" destOrd="0" presId="urn:microsoft.com/office/officeart/2005/8/layout/pyramid1"/>
    <dgm:cxn modelId="{1414FD8B-91F5-4BD9-BB9B-A5027E974844}" type="presParOf" srcId="{8124AB54-9CCC-4859-ABE8-E016EB986DEE}" destId="{2ADFDA39-80C2-44AA-B922-F8AF7827519B}" srcOrd="3" destOrd="0" presId="urn:microsoft.com/office/officeart/2005/8/layout/pyramid1"/>
    <dgm:cxn modelId="{9A0E7E10-A1BE-4BB0-94A2-851009D978D5}" type="presParOf" srcId="{2ADFDA39-80C2-44AA-B922-F8AF7827519B}" destId="{1279452A-4090-4913-9844-92ECA1FB0B60}" srcOrd="0" destOrd="0" presId="urn:microsoft.com/office/officeart/2005/8/layout/pyramid1"/>
    <dgm:cxn modelId="{011BA926-D9F7-4702-88F0-4CE69511BFE6}" type="presParOf" srcId="{2ADFDA39-80C2-44AA-B922-F8AF7827519B}" destId="{72F5C123-C5DB-441D-8735-D95BFACD64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35D435-2E25-499A-B5A7-4316BFB3986F}" type="doc">
      <dgm:prSet loTypeId="urn:microsoft.com/office/officeart/2005/8/layout/pyramid1" loCatId="pyramid" qsTypeId="urn:microsoft.com/office/officeart/2005/8/quickstyle/simple1" qsCatId="simple" csTypeId="urn:microsoft.com/office/officeart/2005/8/colors/accent1_2" csCatId="accent1" phldr="1"/>
      <dgm:spPr/>
    </dgm:pt>
    <dgm:pt modelId="{1DFFD9E8-4658-441E-80DA-51B91DFB9B72}">
      <dgm:prSet phldrT="[Text]"/>
      <dgm:spPr>
        <a:solidFill>
          <a:srgbClr val="3BA40F">
            <a:alpha val="20000"/>
          </a:srgbClr>
        </a:solidFill>
      </dgm:spPr>
      <dgm:t>
        <a:bodyPr/>
        <a:lstStyle/>
        <a:p>
          <a:r>
            <a:rPr lang="en-US" dirty="0"/>
            <a:t> </a:t>
          </a:r>
        </a:p>
      </dgm:t>
    </dgm:pt>
    <dgm:pt modelId="{4D38751D-D4DF-43CF-8A14-4E686F377981}" type="parTrans" cxnId="{8B1E99F0-2445-4F1A-A5D1-936CBF3708CB}">
      <dgm:prSet/>
      <dgm:spPr/>
      <dgm:t>
        <a:bodyPr/>
        <a:lstStyle/>
        <a:p>
          <a:endParaRPr lang="en-US"/>
        </a:p>
      </dgm:t>
    </dgm:pt>
    <dgm:pt modelId="{39150996-1A6A-40FF-817F-32018ABB477D}" type="sibTrans" cxnId="{8B1E99F0-2445-4F1A-A5D1-936CBF3708CB}">
      <dgm:prSet/>
      <dgm:spPr/>
      <dgm:t>
        <a:bodyPr/>
        <a:lstStyle/>
        <a:p>
          <a:endParaRPr lang="en-US"/>
        </a:p>
      </dgm:t>
    </dgm:pt>
    <dgm:pt modelId="{41C1286C-2E1E-4311-8FF4-DC2D05233EAD}">
      <dgm:prSet phldrT="[Text]"/>
      <dgm:spPr>
        <a:solidFill>
          <a:srgbClr val="3BA40F">
            <a:alpha val="40000"/>
          </a:srgbClr>
        </a:solidFill>
      </dgm:spPr>
      <dgm:t>
        <a:bodyPr/>
        <a:lstStyle/>
        <a:p>
          <a:r>
            <a:rPr lang="en-US" dirty="0"/>
            <a:t> </a:t>
          </a:r>
        </a:p>
      </dgm:t>
    </dgm:pt>
    <dgm:pt modelId="{15317BA3-E924-472D-B473-C26820917ADE}" type="parTrans" cxnId="{01289731-D33B-4DF4-A470-F67CF1F240B6}">
      <dgm:prSet/>
      <dgm:spPr/>
      <dgm:t>
        <a:bodyPr/>
        <a:lstStyle/>
        <a:p>
          <a:endParaRPr lang="en-US"/>
        </a:p>
      </dgm:t>
    </dgm:pt>
    <dgm:pt modelId="{09B245EB-4DB3-4373-91F9-75822EE8FADD}" type="sibTrans" cxnId="{01289731-D33B-4DF4-A470-F67CF1F240B6}">
      <dgm:prSet/>
      <dgm:spPr/>
      <dgm:t>
        <a:bodyPr/>
        <a:lstStyle/>
        <a:p>
          <a:endParaRPr lang="en-US"/>
        </a:p>
      </dgm:t>
    </dgm:pt>
    <dgm:pt modelId="{3728FF32-37A4-42E4-B9DB-70F61DC0EC38}">
      <dgm:prSet phldrT="[Text]"/>
      <dgm:spPr>
        <a:solidFill>
          <a:srgbClr val="3BA40F">
            <a:alpha val="60000"/>
          </a:srgbClr>
        </a:solidFill>
      </dgm:spPr>
      <dgm:t>
        <a:bodyPr/>
        <a:lstStyle/>
        <a:p>
          <a:r>
            <a:rPr lang="en-US" dirty="0"/>
            <a:t> </a:t>
          </a:r>
        </a:p>
      </dgm:t>
    </dgm:pt>
    <dgm:pt modelId="{3EF1AA97-72BE-42F5-9405-D7C54D2DCA52}" type="parTrans" cxnId="{5968BF50-E4F4-4294-88EB-D10AE6BADDE8}">
      <dgm:prSet/>
      <dgm:spPr/>
      <dgm:t>
        <a:bodyPr/>
        <a:lstStyle/>
        <a:p>
          <a:endParaRPr lang="en-US"/>
        </a:p>
      </dgm:t>
    </dgm:pt>
    <dgm:pt modelId="{F50D7C90-FB21-47AF-B5C8-FF450A8F9872}" type="sibTrans" cxnId="{5968BF50-E4F4-4294-88EB-D10AE6BADDE8}">
      <dgm:prSet/>
      <dgm:spPr/>
      <dgm:t>
        <a:bodyPr/>
        <a:lstStyle/>
        <a:p>
          <a:endParaRPr lang="en-US"/>
        </a:p>
      </dgm:t>
    </dgm:pt>
    <dgm:pt modelId="{FA63BEB7-2F42-495E-84F5-012E112DA052}">
      <dgm:prSet phldrT="[Text]"/>
      <dgm:spPr>
        <a:solidFill>
          <a:srgbClr val="3BA40F">
            <a:alpha val="80000"/>
          </a:srgbClr>
        </a:solidFill>
      </dgm:spPr>
      <dgm:t>
        <a:bodyPr/>
        <a:lstStyle/>
        <a:p>
          <a:r>
            <a:rPr lang="en-US" dirty="0"/>
            <a:t> </a:t>
          </a:r>
        </a:p>
      </dgm:t>
    </dgm:pt>
    <dgm:pt modelId="{7A994CE8-B9EB-449C-8D02-77010DA9C3B6}" type="parTrans" cxnId="{14ECCB2D-1863-43F2-B511-3C76DD730D9A}">
      <dgm:prSet/>
      <dgm:spPr/>
      <dgm:t>
        <a:bodyPr/>
        <a:lstStyle/>
        <a:p>
          <a:endParaRPr lang="en-US"/>
        </a:p>
      </dgm:t>
    </dgm:pt>
    <dgm:pt modelId="{69882CB1-7B81-4300-91C1-11861D92A70F}" type="sibTrans" cxnId="{14ECCB2D-1863-43F2-B511-3C76DD730D9A}">
      <dgm:prSet/>
      <dgm:spPr/>
      <dgm:t>
        <a:bodyPr/>
        <a:lstStyle/>
        <a:p>
          <a:endParaRPr lang="en-US"/>
        </a:p>
      </dgm:t>
    </dgm:pt>
    <dgm:pt modelId="{8124AB54-9CCC-4859-ABE8-E016EB986DEE}" type="pres">
      <dgm:prSet presAssocID="{3D35D435-2E25-499A-B5A7-4316BFB3986F}" presName="Name0" presStyleCnt="0">
        <dgm:presLayoutVars>
          <dgm:dir/>
          <dgm:animLvl val="lvl"/>
          <dgm:resizeHandles val="exact"/>
        </dgm:presLayoutVars>
      </dgm:prSet>
      <dgm:spPr/>
    </dgm:pt>
    <dgm:pt modelId="{F479AECB-9A80-4D03-BCB4-C87B1B595B34}" type="pres">
      <dgm:prSet presAssocID="{1DFFD9E8-4658-441E-80DA-51B91DFB9B72}" presName="Name8" presStyleCnt="0"/>
      <dgm:spPr/>
    </dgm:pt>
    <dgm:pt modelId="{585FB7C1-DB27-42B8-ACBF-87AD601E9521}" type="pres">
      <dgm:prSet presAssocID="{1DFFD9E8-4658-441E-80DA-51B91DFB9B72}" presName="level" presStyleLbl="node1" presStyleIdx="0" presStyleCnt="4">
        <dgm:presLayoutVars>
          <dgm:chMax val="1"/>
          <dgm:bulletEnabled val="1"/>
        </dgm:presLayoutVars>
      </dgm:prSet>
      <dgm:spPr/>
    </dgm:pt>
    <dgm:pt modelId="{AA942604-D65A-4350-95C3-ADE3195BE5AF}" type="pres">
      <dgm:prSet presAssocID="{1DFFD9E8-4658-441E-80DA-51B91DFB9B72}" presName="levelTx" presStyleLbl="revTx" presStyleIdx="0" presStyleCnt="0">
        <dgm:presLayoutVars>
          <dgm:chMax val="1"/>
          <dgm:bulletEnabled val="1"/>
        </dgm:presLayoutVars>
      </dgm:prSet>
      <dgm:spPr/>
    </dgm:pt>
    <dgm:pt modelId="{F2A6BA10-029C-4EC9-B7A6-37077C61CF25}" type="pres">
      <dgm:prSet presAssocID="{41C1286C-2E1E-4311-8FF4-DC2D05233EAD}" presName="Name8" presStyleCnt="0"/>
      <dgm:spPr/>
    </dgm:pt>
    <dgm:pt modelId="{29AEB548-2980-4A0E-ABD3-064BC2BFA566}" type="pres">
      <dgm:prSet presAssocID="{41C1286C-2E1E-4311-8FF4-DC2D05233EAD}" presName="level" presStyleLbl="node1" presStyleIdx="1" presStyleCnt="4">
        <dgm:presLayoutVars>
          <dgm:chMax val="1"/>
          <dgm:bulletEnabled val="1"/>
        </dgm:presLayoutVars>
      </dgm:prSet>
      <dgm:spPr/>
    </dgm:pt>
    <dgm:pt modelId="{594F1AD7-15B6-41EC-BD40-89EE846E18F1}" type="pres">
      <dgm:prSet presAssocID="{41C1286C-2E1E-4311-8FF4-DC2D05233EAD}" presName="levelTx" presStyleLbl="revTx" presStyleIdx="0" presStyleCnt="0">
        <dgm:presLayoutVars>
          <dgm:chMax val="1"/>
          <dgm:bulletEnabled val="1"/>
        </dgm:presLayoutVars>
      </dgm:prSet>
      <dgm:spPr/>
    </dgm:pt>
    <dgm:pt modelId="{3A49ABC4-FED6-4335-9121-C28D4A44AD90}" type="pres">
      <dgm:prSet presAssocID="{3728FF32-37A4-42E4-B9DB-70F61DC0EC38}" presName="Name8" presStyleCnt="0"/>
      <dgm:spPr/>
    </dgm:pt>
    <dgm:pt modelId="{72C3E0D8-5B86-4D58-B993-446A29857FFA}" type="pres">
      <dgm:prSet presAssocID="{3728FF32-37A4-42E4-B9DB-70F61DC0EC38}" presName="level" presStyleLbl="node1" presStyleIdx="2" presStyleCnt="4">
        <dgm:presLayoutVars>
          <dgm:chMax val="1"/>
          <dgm:bulletEnabled val="1"/>
        </dgm:presLayoutVars>
      </dgm:prSet>
      <dgm:spPr/>
    </dgm:pt>
    <dgm:pt modelId="{A6975A47-FEB0-42E9-B48A-CB29E7B3F0DF}" type="pres">
      <dgm:prSet presAssocID="{3728FF32-37A4-42E4-B9DB-70F61DC0EC38}" presName="levelTx" presStyleLbl="revTx" presStyleIdx="0" presStyleCnt="0">
        <dgm:presLayoutVars>
          <dgm:chMax val="1"/>
          <dgm:bulletEnabled val="1"/>
        </dgm:presLayoutVars>
      </dgm:prSet>
      <dgm:spPr/>
    </dgm:pt>
    <dgm:pt modelId="{2ADFDA39-80C2-44AA-B922-F8AF7827519B}" type="pres">
      <dgm:prSet presAssocID="{FA63BEB7-2F42-495E-84F5-012E112DA052}" presName="Name8" presStyleCnt="0"/>
      <dgm:spPr/>
    </dgm:pt>
    <dgm:pt modelId="{1279452A-4090-4913-9844-92ECA1FB0B60}" type="pres">
      <dgm:prSet presAssocID="{FA63BEB7-2F42-495E-84F5-012E112DA052}" presName="level" presStyleLbl="node1" presStyleIdx="3" presStyleCnt="4">
        <dgm:presLayoutVars>
          <dgm:chMax val="1"/>
          <dgm:bulletEnabled val="1"/>
        </dgm:presLayoutVars>
      </dgm:prSet>
      <dgm:spPr/>
    </dgm:pt>
    <dgm:pt modelId="{72F5C123-C5DB-441D-8735-D95BFACD6478}" type="pres">
      <dgm:prSet presAssocID="{FA63BEB7-2F42-495E-84F5-012E112DA052}" presName="levelTx" presStyleLbl="revTx" presStyleIdx="0" presStyleCnt="0">
        <dgm:presLayoutVars>
          <dgm:chMax val="1"/>
          <dgm:bulletEnabled val="1"/>
        </dgm:presLayoutVars>
      </dgm:prSet>
      <dgm:spPr/>
    </dgm:pt>
  </dgm:ptLst>
  <dgm:cxnLst>
    <dgm:cxn modelId="{3F3E9B0F-E426-414B-8447-230150A22305}" type="presOf" srcId="{1DFFD9E8-4658-441E-80DA-51B91DFB9B72}" destId="{585FB7C1-DB27-42B8-ACBF-87AD601E9521}" srcOrd="0" destOrd="0" presId="urn:microsoft.com/office/officeart/2005/8/layout/pyramid1"/>
    <dgm:cxn modelId="{14ECCB2D-1863-43F2-B511-3C76DD730D9A}" srcId="{3D35D435-2E25-499A-B5A7-4316BFB3986F}" destId="{FA63BEB7-2F42-495E-84F5-012E112DA052}" srcOrd="3" destOrd="0" parTransId="{7A994CE8-B9EB-449C-8D02-77010DA9C3B6}" sibTransId="{69882CB1-7B81-4300-91C1-11861D92A70F}"/>
    <dgm:cxn modelId="{01289731-D33B-4DF4-A470-F67CF1F240B6}" srcId="{3D35D435-2E25-499A-B5A7-4316BFB3986F}" destId="{41C1286C-2E1E-4311-8FF4-DC2D05233EAD}" srcOrd="1" destOrd="0" parTransId="{15317BA3-E924-472D-B473-C26820917ADE}" sibTransId="{09B245EB-4DB3-4373-91F9-75822EE8FADD}"/>
    <dgm:cxn modelId="{7EBDD260-F109-415C-8A67-528E307D17F1}" type="presOf" srcId="{1DFFD9E8-4658-441E-80DA-51B91DFB9B72}" destId="{AA942604-D65A-4350-95C3-ADE3195BE5AF}" srcOrd="1" destOrd="0" presId="urn:microsoft.com/office/officeart/2005/8/layout/pyramid1"/>
    <dgm:cxn modelId="{FFBE4543-3747-4FEF-8D8D-264B03AAA10B}" type="presOf" srcId="{FA63BEB7-2F42-495E-84F5-012E112DA052}" destId="{1279452A-4090-4913-9844-92ECA1FB0B60}" srcOrd="0" destOrd="0" presId="urn:microsoft.com/office/officeart/2005/8/layout/pyramid1"/>
    <dgm:cxn modelId="{64F2B845-5F6E-43B9-ADFA-8507F187BD9C}" type="presOf" srcId="{3728FF32-37A4-42E4-B9DB-70F61DC0EC38}" destId="{72C3E0D8-5B86-4D58-B993-446A29857FFA}" srcOrd="0" destOrd="0" presId="urn:microsoft.com/office/officeart/2005/8/layout/pyramid1"/>
    <dgm:cxn modelId="{5968BF50-E4F4-4294-88EB-D10AE6BADDE8}" srcId="{3D35D435-2E25-499A-B5A7-4316BFB3986F}" destId="{3728FF32-37A4-42E4-B9DB-70F61DC0EC38}" srcOrd="2" destOrd="0" parTransId="{3EF1AA97-72BE-42F5-9405-D7C54D2DCA52}" sibTransId="{F50D7C90-FB21-47AF-B5C8-FF450A8F9872}"/>
    <dgm:cxn modelId="{D4666FB4-A8C5-4914-8D0A-83D38FCD9936}" type="presOf" srcId="{FA63BEB7-2F42-495E-84F5-012E112DA052}" destId="{72F5C123-C5DB-441D-8735-D95BFACD6478}" srcOrd="1" destOrd="0" presId="urn:microsoft.com/office/officeart/2005/8/layout/pyramid1"/>
    <dgm:cxn modelId="{CF4028CC-D359-4CEA-B804-8C51251C8525}" type="presOf" srcId="{41C1286C-2E1E-4311-8FF4-DC2D05233EAD}" destId="{29AEB548-2980-4A0E-ABD3-064BC2BFA566}" srcOrd="0" destOrd="0" presId="urn:microsoft.com/office/officeart/2005/8/layout/pyramid1"/>
    <dgm:cxn modelId="{480CBFD6-A683-4366-B919-7F8F6413E93C}" type="presOf" srcId="{3728FF32-37A4-42E4-B9DB-70F61DC0EC38}" destId="{A6975A47-FEB0-42E9-B48A-CB29E7B3F0DF}" srcOrd="1" destOrd="0" presId="urn:microsoft.com/office/officeart/2005/8/layout/pyramid1"/>
    <dgm:cxn modelId="{8B1E99F0-2445-4F1A-A5D1-936CBF3708CB}" srcId="{3D35D435-2E25-499A-B5A7-4316BFB3986F}" destId="{1DFFD9E8-4658-441E-80DA-51B91DFB9B72}" srcOrd="0" destOrd="0" parTransId="{4D38751D-D4DF-43CF-8A14-4E686F377981}" sibTransId="{39150996-1A6A-40FF-817F-32018ABB477D}"/>
    <dgm:cxn modelId="{850336F4-F34C-40C3-8221-3E49B9ABD8DB}" type="presOf" srcId="{3D35D435-2E25-499A-B5A7-4316BFB3986F}" destId="{8124AB54-9CCC-4859-ABE8-E016EB986DEE}" srcOrd="0" destOrd="0" presId="urn:microsoft.com/office/officeart/2005/8/layout/pyramid1"/>
    <dgm:cxn modelId="{0FE74BF6-891B-4154-B44D-5435D5AC67BA}" type="presOf" srcId="{41C1286C-2E1E-4311-8FF4-DC2D05233EAD}" destId="{594F1AD7-15B6-41EC-BD40-89EE846E18F1}" srcOrd="1" destOrd="0" presId="urn:microsoft.com/office/officeart/2005/8/layout/pyramid1"/>
    <dgm:cxn modelId="{AEE6FF7C-5718-4C19-9982-7A985EB4B97F}" type="presParOf" srcId="{8124AB54-9CCC-4859-ABE8-E016EB986DEE}" destId="{F479AECB-9A80-4D03-BCB4-C87B1B595B34}" srcOrd="0" destOrd="0" presId="urn:microsoft.com/office/officeart/2005/8/layout/pyramid1"/>
    <dgm:cxn modelId="{22E7EEBD-3DE3-4A87-914A-9C48D91A9D20}" type="presParOf" srcId="{F479AECB-9A80-4D03-BCB4-C87B1B595B34}" destId="{585FB7C1-DB27-42B8-ACBF-87AD601E9521}" srcOrd="0" destOrd="0" presId="urn:microsoft.com/office/officeart/2005/8/layout/pyramid1"/>
    <dgm:cxn modelId="{E932E291-50D9-415A-B923-F6C4927B9D2A}" type="presParOf" srcId="{F479AECB-9A80-4D03-BCB4-C87B1B595B34}" destId="{AA942604-D65A-4350-95C3-ADE3195BE5AF}" srcOrd="1" destOrd="0" presId="urn:microsoft.com/office/officeart/2005/8/layout/pyramid1"/>
    <dgm:cxn modelId="{268ECAB2-969E-464F-99EB-EE2DFA5E74C5}" type="presParOf" srcId="{8124AB54-9CCC-4859-ABE8-E016EB986DEE}" destId="{F2A6BA10-029C-4EC9-B7A6-37077C61CF25}" srcOrd="1" destOrd="0" presId="urn:microsoft.com/office/officeart/2005/8/layout/pyramid1"/>
    <dgm:cxn modelId="{158A913F-A0D4-4607-B909-BA6F69963FC8}" type="presParOf" srcId="{F2A6BA10-029C-4EC9-B7A6-37077C61CF25}" destId="{29AEB548-2980-4A0E-ABD3-064BC2BFA566}" srcOrd="0" destOrd="0" presId="urn:microsoft.com/office/officeart/2005/8/layout/pyramid1"/>
    <dgm:cxn modelId="{0B02CD18-197D-4246-8293-C0025F517A79}" type="presParOf" srcId="{F2A6BA10-029C-4EC9-B7A6-37077C61CF25}" destId="{594F1AD7-15B6-41EC-BD40-89EE846E18F1}" srcOrd="1" destOrd="0" presId="urn:microsoft.com/office/officeart/2005/8/layout/pyramid1"/>
    <dgm:cxn modelId="{C5F4040E-8ECF-428C-802D-8E1D3DDD9261}" type="presParOf" srcId="{8124AB54-9CCC-4859-ABE8-E016EB986DEE}" destId="{3A49ABC4-FED6-4335-9121-C28D4A44AD90}" srcOrd="2" destOrd="0" presId="urn:microsoft.com/office/officeart/2005/8/layout/pyramid1"/>
    <dgm:cxn modelId="{11C16C8D-693C-4A44-A6E3-C32074555837}" type="presParOf" srcId="{3A49ABC4-FED6-4335-9121-C28D4A44AD90}" destId="{72C3E0D8-5B86-4D58-B993-446A29857FFA}" srcOrd="0" destOrd="0" presId="urn:microsoft.com/office/officeart/2005/8/layout/pyramid1"/>
    <dgm:cxn modelId="{D553EF97-D5CC-4E74-8671-961DE41A31BB}" type="presParOf" srcId="{3A49ABC4-FED6-4335-9121-C28D4A44AD90}" destId="{A6975A47-FEB0-42E9-B48A-CB29E7B3F0DF}" srcOrd="1" destOrd="0" presId="urn:microsoft.com/office/officeart/2005/8/layout/pyramid1"/>
    <dgm:cxn modelId="{1414FD8B-91F5-4BD9-BB9B-A5027E974844}" type="presParOf" srcId="{8124AB54-9CCC-4859-ABE8-E016EB986DEE}" destId="{2ADFDA39-80C2-44AA-B922-F8AF7827519B}" srcOrd="3" destOrd="0" presId="urn:microsoft.com/office/officeart/2005/8/layout/pyramid1"/>
    <dgm:cxn modelId="{9A0E7E10-A1BE-4BB0-94A2-851009D978D5}" type="presParOf" srcId="{2ADFDA39-80C2-44AA-B922-F8AF7827519B}" destId="{1279452A-4090-4913-9844-92ECA1FB0B60}" srcOrd="0" destOrd="0" presId="urn:microsoft.com/office/officeart/2005/8/layout/pyramid1"/>
    <dgm:cxn modelId="{011BA926-D9F7-4702-88F0-4CE69511BFE6}" type="presParOf" srcId="{2ADFDA39-80C2-44AA-B922-F8AF7827519B}" destId="{72F5C123-C5DB-441D-8735-D95BFACD64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D35D435-2E25-499A-B5A7-4316BFB3986F}" type="doc">
      <dgm:prSet loTypeId="urn:microsoft.com/office/officeart/2005/8/layout/pyramid1" loCatId="pyramid" qsTypeId="urn:microsoft.com/office/officeart/2005/8/quickstyle/simple1" qsCatId="simple" csTypeId="urn:microsoft.com/office/officeart/2005/8/colors/accent1_2" csCatId="accent1" phldr="1"/>
      <dgm:spPr/>
    </dgm:pt>
    <dgm:pt modelId="{1DFFD9E8-4658-441E-80DA-51B91DFB9B72}">
      <dgm:prSet phldrT="[Text]"/>
      <dgm:spPr>
        <a:solidFill>
          <a:srgbClr val="3BA40F">
            <a:alpha val="20000"/>
          </a:srgbClr>
        </a:solidFill>
      </dgm:spPr>
      <dgm:t>
        <a:bodyPr/>
        <a:lstStyle/>
        <a:p>
          <a:r>
            <a:rPr lang="en-US" dirty="0"/>
            <a:t> </a:t>
          </a:r>
        </a:p>
      </dgm:t>
    </dgm:pt>
    <dgm:pt modelId="{4D38751D-D4DF-43CF-8A14-4E686F377981}" type="parTrans" cxnId="{8B1E99F0-2445-4F1A-A5D1-936CBF3708CB}">
      <dgm:prSet/>
      <dgm:spPr/>
      <dgm:t>
        <a:bodyPr/>
        <a:lstStyle/>
        <a:p>
          <a:endParaRPr lang="en-US"/>
        </a:p>
      </dgm:t>
    </dgm:pt>
    <dgm:pt modelId="{39150996-1A6A-40FF-817F-32018ABB477D}" type="sibTrans" cxnId="{8B1E99F0-2445-4F1A-A5D1-936CBF3708CB}">
      <dgm:prSet/>
      <dgm:spPr/>
      <dgm:t>
        <a:bodyPr/>
        <a:lstStyle/>
        <a:p>
          <a:endParaRPr lang="en-US"/>
        </a:p>
      </dgm:t>
    </dgm:pt>
    <dgm:pt modelId="{41C1286C-2E1E-4311-8FF4-DC2D05233EAD}">
      <dgm:prSet phldrT="[Text]"/>
      <dgm:spPr>
        <a:solidFill>
          <a:srgbClr val="3BA40F">
            <a:alpha val="40000"/>
          </a:srgbClr>
        </a:solidFill>
      </dgm:spPr>
      <dgm:t>
        <a:bodyPr/>
        <a:lstStyle/>
        <a:p>
          <a:r>
            <a:rPr lang="en-US" dirty="0"/>
            <a:t> </a:t>
          </a:r>
        </a:p>
      </dgm:t>
    </dgm:pt>
    <dgm:pt modelId="{15317BA3-E924-472D-B473-C26820917ADE}" type="parTrans" cxnId="{01289731-D33B-4DF4-A470-F67CF1F240B6}">
      <dgm:prSet/>
      <dgm:spPr/>
      <dgm:t>
        <a:bodyPr/>
        <a:lstStyle/>
        <a:p>
          <a:endParaRPr lang="en-US"/>
        </a:p>
      </dgm:t>
    </dgm:pt>
    <dgm:pt modelId="{09B245EB-4DB3-4373-91F9-75822EE8FADD}" type="sibTrans" cxnId="{01289731-D33B-4DF4-A470-F67CF1F240B6}">
      <dgm:prSet/>
      <dgm:spPr/>
      <dgm:t>
        <a:bodyPr/>
        <a:lstStyle/>
        <a:p>
          <a:endParaRPr lang="en-US"/>
        </a:p>
      </dgm:t>
    </dgm:pt>
    <dgm:pt modelId="{3728FF32-37A4-42E4-B9DB-70F61DC0EC38}">
      <dgm:prSet phldrT="[Text]"/>
      <dgm:spPr>
        <a:solidFill>
          <a:srgbClr val="3BA40F">
            <a:alpha val="60000"/>
          </a:srgbClr>
        </a:solidFill>
      </dgm:spPr>
      <dgm:t>
        <a:bodyPr/>
        <a:lstStyle/>
        <a:p>
          <a:r>
            <a:rPr lang="en-US" dirty="0"/>
            <a:t> </a:t>
          </a:r>
        </a:p>
      </dgm:t>
    </dgm:pt>
    <dgm:pt modelId="{3EF1AA97-72BE-42F5-9405-D7C54D2DCA52}" type="parTrans" cxnId="{5968BF50-E4F4-4294-88EB-D10AE6BADDE8}">
      <dgm:prSet/>
      <dgm:spPr/>
      <dgm:t>
        <a:bodyPr/>
        <a:lstStyle/>
        <a:p>
          <a:endParaRPr lang="en-US"/>
        </a:p>
      </dgm:t>
    </dgm:pt>
    <dgm:pt modelId="{F50D7C90-FB21-47AF-B5C8-FF450A8F9872}" type="sibTrans" cxnId="{5968BF50-E4F4-4294-88EB-D10AE6BADDE8}">
      <dgm:prSet/>
      <dgm:spPr/>
      <dgm:t>
        <a:bodyPr/>
        <a:lstStyle/>
        <a:p>
          <a:endParaRPr lang="en-US"/>
        </a:p>
      </dgm:t>
    </dgm:pt>
    <dgm:pt modelId="{FA63BEB7-2F42-495E-84F5-012E112DA052}">
      <dgm:prSet phldrT="[Text]"/>
      <dgm:spPr>
        <a:solidFill>
          <a:srgbClr val="3BA40F">
            <a:alpha val="80000"/>
          </a:srgbClr>
        </a:solidFill>
      </dgm:spPr>
      <dgm:t>
        <a:bodyPr/>
        <a:lstStyle/>
        <a:p>
          <a:r>
            <a:rPr lang="en-US" dirty="0"/>
            <a:t> </a:t>
          </a:r>
        </a:p>
      </dgm:t>
    </dgm:pt>
    <dgm:pt modelId="{7A994CE8-B9EB-449C-8D02-77010DA9C3B6}" type="parTrans" cxnId="{14ECCB2D-1863-43F2-B511-3C76DD730D9A}">
      <dgm:prSet/>
      <dgm:spPr/>
      <dgm:t>
        <a:bodyPr/>
        <a:lstStyle/>
        <a:p>
          <a:endParaRPr lang="en-US"/>
        </a:p>
      </dgm:t>
    </dgm:pt>
    <dgm:pt modelId="{69882CB1-7B81-4300-91C1-11861D92A70F}" type="sibTrans" cxnId="{14ECCB2D-1863-43F2-B511-3C76DD730D9A}">
      <dgm:prSet/>
      <dgm:spPr/>
      <dgm:t>
        <a:bodyPr/>
        <a:lstStyle/>
        <a:p>
          <a:endParaRPr lang="en-US"/>
        </a:p>
      </dgm:t>
    </dgm:pt>
    <dgm:pt modelId="{8124AB54-9CCC-4859-ABE8-E016EB986DEE}" type="pres">
      <dgm:prSet presAssocID="{3D35D435-2E25-499A-B5A7-4316BFB3986F}" presName="Name0" presStyleCnt="0">
        <dgm:presLayoutVars>
          <dgm:dir/>
          <dgm:animLvl val="lvl"/>
          <dgm:resizeHandles val="exact"/>
        </dgm:presLayoutVars>
      </dgm:prSet>
      <dgm:spPr/>
    </dgm:pt>
    <dgm:pt modelId="{F479AECB-9A80-4D03-BCB4-C87B1B595B34}" type="pres">
      <dgm:prSet presAssocID="{1DFFD9E8-4658-441E-80DA-51B91DFB9B72}" presName="Name8" presStyleCnt="0"/>
      <dgm:spPr/>
    </dgm:pt>
    <dgm:pt modelId="{585FB7C1-DB27-42B8-ACBF-87AD601E9521}" type="pres">
      <dgm:prSet presAssocID="{1DFFD9E8-4658-441E-80DA-51B91DFB9B72}" presName="level" presStyleLbl="node1" presStyleIdx="0" presStyleCnt="4">
        <dgm:presLayoutVars>
          <dgm:chMax val="1"/>
          <dgm:bulletEnabled val="1"/>
        </dgm:presLayoutVars>
      </dgm:prSet>
      <dgm:spPr/>
    </dgm:pt>
    <dgm:pt modelId="{AA942604-D65A-4350-95C3-ADE3195BE5AF}" type="pres">
      <dgm:prSet presAssocID="{1DFFD9E8-4658-441E-80DA-51B91DFB9B72}" presName="levelTx" presStyleLbl="revTx" presStyleIdx="0" presStyleCnt="0">
        <dgm:presLayoutVars>
          <dgm:chMax val="1"/>
          <dgm:bulletEnabled val="1"/>
        </dgm:presLayoutVars>
      </dgm:prSet>
      <dgm:spPr/>
    </dgm:pt>
    <dgm:pt modelId="{F2A6BA10-029C-4EC9-B7A6-37077C61CF25}" type="pres">
      <dgm:prSet presAssocID="{41C1286C-2E1E-4311-8FF4-DC2D05233EAD}" presName="Name8" presStyleCnt="0"/>
      <dgm:spPr/>
    </dgm:pt>
    <dgm:pt modelId="{29AEB548-2980-4A0E-ABD3-064BC2BFA566}" type="pres">
      <dgm:prSet presAssocID="{41C1286C-2E1E-4311-8FF4-DC2D05233EAD}" presName="level" presStyleLbl="node1" presStyleIdx="1" presStyleCnt="4">
        <dgm:presLayoutVars>
          <dgm:chMax val="1"/>
          <dgm:bulletEnabled val="1"/>
        </dgm:presLayoutVars>
      </dgm:prSet>
      <dgm:spPr/>
    </dgm:pt>
    <dgm:pt modelId="{594F1AD7-15B6-41EC-BD40-89EE846E18F1}" type="pres">
      <dgm:prSet presAssocID="{41C1286C-2E1E-4311-8FF4-DC2D05233EAD}" presName="levelTx" presStyleLbl="revTx" presStyleIdx="0" presStyleCnt="0">
        <dgm:presLayoutVars>
          <dgm:chMax val="1"/>
          <dgm:bulletEnabled val="1"/>
        </dgm:presLayoutVars>
      </dgm:prSet>
      <dgm:spPr/>
    </dgm:pt>
    <dgm:pt modelId="{3A49ABC4-FED6-4335-9121-C28D4A44AD90}" type="pres">
      <dgm:prSet presAssocID="{3728FF32-37A4-42E4-B9DB-70F61DC0EC38}" presName="Name8" presStyleCnt="0"/>
      <dgm:spPr/>
    </dgm:pt>
    <dgm:pt modelId="{72C3E0D8-5B86-4D58-B993-446A29857FFA}" type="pres">
      <dgm:prSet presAssocID="{3728FF32-37A4-42E4-B9DB-70F61DC0EC38}" presName="level" presStyleLbl="node1" presStyleIdx="2" presStyleCnt="4">
        <dgm:presLayoutVars>
          <dgm:chMax val="1"/>
          <dgm:bulletEnabled val="1"/>
        </dgm:presLayoutVars>
      </dgm:prSet>
      <dgm:spPr/>
    </dgm:pt>
    <dgm:pt modelId="{A6975A47-FEB0-42E9-B48A-CB29E7B3F0DF}" type="pres">
      <dgm:prSet presAssocID="{3728FF32-37A4-42E4-B9DB-70F61DC0EC38}" presName="levelTx" presStyleLbl="revTx" presStyleIdx="0" presStyleCnt="0">
        <dgm:presLayoutVars>
          <dgm:chMax val="1"/>
          <dgm:bulletEnabled val="1"/>
        </dgm:presLayoutVars>
      </dgm:prSet>
      <dgm:spPr/>
    </dgm:pt>
    <dgm:pt modelId="{2ADFDA39-80C2-44AA-B922-F8AF7827519B}" type="pres">
      <dgm:prSet presAssocID="{FA63BEB7-2F42-495E-84F5-012E112DA052}" presName="Name8" presStyleCnt="0"/>
      <dgm:spPr/>
    </dgm:pt>
    <dgm:pt modelId="{1279452A-4090-4913-9844-92ECA1FB0B60}" type="pres">
      <dgm:prSet presAssocID="{FA63BEB7-2F42-495E-84F5-012E112DA052}" presName="level" presStyleLbl="node1" presStyleIdx="3" presStyleCnt="4">
        <dgm:presLayoutVars>
          <dgm:chMax val="1"/>
          <dgm:bulletEnabled val="1"/>
        </dgm:presLayoutVars>
      </dgm:prSet>
      <dgm:spPr/>
    </dgm:pt>
    <dgm:pt modelId="{72F5C123-C5DB-441D-8735-D95BFACD6478}" type="pres">
      <dgm:prSet presAssocID="{FA63BEB7-2F42-495E-84F5-012E112DA052}" presName="levelTx" presStyleLbl="revTx" presStyleIdx="0" presStyleCnt="0">
        <dgm:presLayoutVars>
          <dgm:chMax val="1"/>
          <dgm:bulletEnabled val="1"/>
        </dgm:presLayoutVars>
      </dgm:prSet>
      <dgm:spPr/>
    </dgm:pt>
  </dgm:ptLst>
  <dgm:cxnLst>
    <dgm:cxn modelId="{3F3E9B0F-E426-414B-8447-230150A22305}" type="presOf" srcId="{1DFFD9E8-4658-441E-80DA-51B91DFB9B72}" destId="{585FB7C1-DB27-42B8-ACBF-87AD601E9521}" srcOrd="0" destOrd="0" presId="urn:microsoft.com/office/officeart/2005/8/layout/pyramid1"/>
    <dgm:cxn modelId="{14ECCB2D-1863-43F2-B511-3C76DD730D9A}" srcId="{3D35D435-2E25-499A-B5A7-4316BFB3986F}" destId="{FA63BEB7-2F42-495E-84F5-012E112DA052}" srcOrd="3" destOrd="0" parTransId="{7A994CE8-B9EB-449C-8D02-77010DA9C3B6}" sibTransId="{69882CB1-7B81-4300-91C1-11861D92A70F}"/>
    <dgm:cxn modelId="{01289731-D33B-4DF4-A470-F67CF1F240B6}" srcId="{3D35D435-2E25-499A-B5A7-4316BFB3986F}" destId="{41C1286C-2E1E-4311-8FF4-DC2D05233EAD}" srcOrd="1" destOrd="0" parTransId="{15317BA3-E924-472D-B473-C26820917ADE}" sibTransId="{09B245EB-4DB3-4373-91F9-75822EE8FADD}"/>
    <dgm:cxn modelId="{7EBDD260-F109-415C-8A67-528E307D17F1}" type="presOf" srcId="{1DFFD9E8-4658-441E-80DA-51B91DFB9B72}" destId="{AA942604-D65A-4350-95C3-ADE3195BE5AF}" srcOrd="1" destOrd="0" presId="urn:microsoft.com/office/officeart/2005/8/layout/pyramid1"/>
    <dgm:cxn modelId="{FFBE4543-3747-4FEF-8D8D-264B03AAA10B}" type="presOf" srcId="{FA63BEB7-2F42-495E-84F5-012E112DA052}" destId="{1279452A-4090-4913-9844-92ECA1FB0B60}" srcOrd="0" destOrd="0" presId="urn:microsoft.com/office/officeart/2005/8/layout/pyramid1"/>
    <dgm:cxn modelId="{64F2B845-5F6E-43B9-ADFA-8507F187BD9C}" type="presOf" srcId="{3728FF32-37A4-42E4-B9DB-70F61DC0EC38}" destId="{72C3E0D8-5B86-4D58-B993-446A29857FFA}" srcOrd="0" destOrd="0" presId="urn:microsoft.com/office/officeart/2005/8/layout/pyramid1"/>
    <dgm:cxn modelId="{5968BF50-E4F4-4294-88EB-D10AE6BADDE8}" srcId="{3D35D435-2E25-499A-B5A7-4316BFB3986F}" destId="{3728FF32-37A4-42E4-B9DB-70F61DC0EC38}" srcOrd="2" destOrd="0" parTransId="{3EF1AA97-72BE-42F5-9405-D7C54D2DCA52}" sibTransId="{F50D7C90-FB21-47AF-B5C8-FF450A8F9872}"/>
    <dgm:cxn modelId="{D4666FB4-A8C5-4914-8D0A-83D38FCD9936}" type="presOf" srcId="{FA63BEB7-2F42-495E-84F5-012E112DA052}" destId="{72F5C123-C5DB-441D-8735-D95BFACD6478}" srcOrd="1" destOrd="0" presId="urn:microsoft.com/office/officeart/2005/8/layout/pyramid1"/>
    <dgm:cxn modelId="{CF4028CC-D359-4CEA-B804-8C51251C8525}" type="presOf" srcId="{41C1286C-2E1E-4311-8FF4-DC2D05233EAD}" destId="{29AEB548-2980-4A0E-ABD3-064BC2BFA566}" srcOrd="0" destOrd="0" presId="urn:microsoft.com/office/officeart/2005/8/layout/pyramid1"/>
    <dgm:cxn modelId="{480CBFD6-A683-4366-B919-7F8F6413E93C}" type="presOf" srcId="{3728FF32-37A4-42E4-B9DB-70F61DC0EC38}" destId="{A6975A47-FEB0-42E9-B48A-CB29E7B3F0DF}" srcOrd="1" destOrd="0" presId="urn:microsoft.com/office/officeart/2005/8/layout/pyramid1"/>
    <dgm:cxn modelId="{8B1E99F0-2445-4F1A-A5D1-936CBF3708CB}" srcId="{3D35D435-2E25-499A-B5A7-4316BFB3986F}" destId="{1DFFD9E8-4658-441E-80DA-51B91DFB9B72}" srcOrd="0" destOrd="0" parTransId="{4D38751D-D4DF-43CF-8A14-4E686F377981}" sibTransId="{39150996-1A6A-40FF-817F-32018ABB477D}"/>
    <dgm:cxn modelId="{850336F4-F34C-40C3-8221-3E49B9ABD8DB}" type="presOf" srcId="{3D35D435-2E25-499A-B5A7-4316BFB3986F}" destId="{8124AB54-9CCC-4859-ABE8-E016EB986DEE}" srcOrd="0" destOrd="0" presId="urn:microsoft.com/office/officeart/2005/8/layout/pyramid1"/>
    <dgm:cxn modelId="{0FE74BF6-891B-4154-B44D-5435D5AC67BA}" type="presOf" srcId="{41C1286C-2E1E-4311-8FF4-DC2D05233EAD}" destId="{594F1AD7-15B6-41EC-BD40-89EE846E18F1}" srcOrd="1" destOrd="0" presId="urn:microsoft.com/office/officeart/2005/8/layout/pyramid1"/>
    <dgm:cxn modelId="{AEE6FF7C-5718-4C19-9982-7A985EB4B97F}" type="presParOf" srcId="{8124AB54-9CCC-4859-ABE8-E016EB986DEE}" destId="{F479AECB-9A80-4D03-BCB4-C87B1B595B34}" srcOrd="0" destOrd="0" presId="urn:microsoft.com/office/officeart/2005/8/layout/pyramid1"/>
    <dgm:cxn modelId="{22E7EEBD-3DE3-4A87-914A-9C48D91A9D20}" type="presParOf" srcId="{F479AECB-9A80-4D03-BCB4-C87B1B595B34}" destId="{585FB7C1-DB27-42B8-ACBF-87AD601E9521}" srcOrd="0" destOrd="0" presId="urn:microsoft.com/office/officeart/2005/8/layout/pyramid1"/>
    <dgm:cxn modelId="{E932E291-50D9-415A-B923-F6C4927B9D2A}" type="presParOf" srcId="{F479AECB-9A80-4D03-BCB4-C87B1B595B34}" destId="{AA942604-D65A-4350-95C3-ADE3195BE5AF}" srcOrd="1" destOrd="0" presId="urn:microsoft.com/office/officeart/2005/8/layout/pyramid1"/>
    <dgm:cxn modelId="{268ECAB2-969E-464F-99EB-EE2DFA5E74C5}" type="presParOf" srcId="{8124AB54-9CCC-4859-ABE8-E016EB986DEE}" destId="{F2A6BA10-029C-4EC9-B7A6-37077C61CF25}" srcOrd="1" destOrd="0" presId="urn:microsoft.com/office/officeart/2005/8/layout/pyramid1"/>
    <dgm:cxn modelId="{158A913F-A0D4-4607-B909-BA6F69963FC8}" type="presParOf" srcId="{F2A6BA10-029C-4EC9-B7A6-37077C61CF25}" destId="{29AEB548-2980-4A0E-ABD3-064BC2BFA566}" srcOrd="0" destOrd="0" presId="urn:microsoft.com/office/officeart/2005/8/layout/pyramid1"/>
    <dgm:cxn modelId="{0B02CD18-197D-4246-8293-C0025F517A79}" type="presParOf" srcId="{F2A6BA10-029C-4EC9-B7A6-37077C61CF25}" destId="{594F1AD7-15B6-41EC-BD40-89EE846E18F1}" srcOrd="1" destOrd="0" presId="urn:microsoft.com/office/officeart/2005/8/layout/pyramid1"/>
    <dgm:cxn modelId="{C5F4040E-8ECF-428C-802D-8E1D3DDD9261}" type="presParOf" srcId="{8124AB54-9CCC-4859-ABE8-E016EB986DEE}" destId="{3A49ABC4-FED6-4335-9121-C28D4A44AD90}" srcOrd="2" destOrd="0" presId="urn:microsoft.com/office/officeart/2005/8/layout/pyramid1"/>
    <dgm:cxn modelId="{11C16C8D-693C-4A44-A6E3-C32074555837}" type="presParOf" srcId="{3A49ABC4-FED6-4335-9121-C28D4A44AD90}" destId="{72C3E0D8-5B86-4D58-B993-446A29857FFA}" srcOrd="0" destOrd="0" presId="urn:microsoft.com/office/officeart/2005/8/layout/pyramid1"/>
    <dgm:cxn modelId="{D553EF97-D5CC-4E74-8671-961DE41A31BB}" type="presParOf" srcId="{3A49ABC4-FED6-4335-9121-C28D4A44AD90}" destId="{A6975A47-FEB0-42E9-B48A-CB29E7B3F0DF}" srcOrd="1" destOrd="0" presId="urn:microsoft.com/office/officeart/2005/8/layout/pyramid1"/>
    <dgm:cxn modelId="{1414FD8B-91F5-4BD9-BB9B-A5027E974844}" type="presParOf" srcId="{8124AB54-9CCC-4859-ABE8-E016EB986DEE}" destId="{2ADFDA39-80C2-44AA-B922-F8AF7827519B}" srcOrd="3" destOrd="0" presId="urn:microsoft.com/office/officeart/2005/8/layout/pyramid1"/>
    <dgm:cxn modelId="{9A0E7E10-A1BE-4BB0-94A2-851009D978D5}" type="presParOf" srcId="{2ADFDA39-80C2-44AA-B922-F8AF7827519B}" destId="{1279452A-4090-4913-9844-92ECA1FB0B60}" srcOrd="0" destOrd="0" presId="urn:microsoft.com/office/officeart/2005/8/layout/pyramid1"/>
    <dgm:cxn modelId="{011BA926-D9F7-4702-88F0-4CE69511BFE6}" type="presParOf" srcId="{2ADFDA39-80C2-44AA-B922-F8AF7827519B}" destId="{72F5C123-C5DB-441D-8735-D95BFACD64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D35D435-2E25-499A-B5A7-4316BFB3986F}" type="doc">
      <dgm:prSet loTypeId="urn:microsoft.com/office/officeart/2005/8/layout/pyramid1" loCatId="pyramid" qsTypeId="urn:microsoft.com/office/officeart/2005/8/quickstyle/simple1" qsCatId="simple" csTypeId="urn:microsoft.com/office/officeart/2005/8/colors/accent1_2" csCatId="accent1" phldr="1"/>
      <dgm:spPr/>
    </dgm:pt>
    <dgm:pt modelId="{1DFFD9E8-4658-441E-80DA-51B91DFB9B72}">
      <dgm:prSet phldrT="[Text]"/>
      <dgm:spPr>
        <a:solidFill>
          <a:srgbClr val="3BA40F">
            <a:alpha val="20000"/>
          </a:srgbClr>
        </a:solidFill>
      </dgm:spPr>
      <dgm:t>
        <a:bodyPr/>
        <a:lstStyle/>
        <a:p>
          <a:r>
            <a:rPr lang="en-US" dirty="0"/>
            <a:t> </a:t>
          </a:r>
        </a:p>
      </dgm:t>
    </dgm:pt>
    <dgm:pt modelId="{4D38751D-D4DF-43CF-8A14-4E686F377981}" type="parTrans" cxnId="{8B1E99F0-2445-4F1A-A5D1-936CBF3708CB}">
      <dgm:prSet/>
      <dgm:spPr/>
      <dgm:t>
        <a:bodyPr/>
        <a:lstStyle/>
        <a:p>
          <a:endParaRPr lang="en-US"/>
        </a:p>
      </dgm:t>
    </dgm:pt>
    <dgm:pt modelId="{39150996-1A6A-40FF-817F-32018ABB477D}" type="sibTrans" cxnId="{8B1E99F0-2445-4F1A-A5D1-936CBF3708CB}">
      <dgm:prSet/>
      <dgm:spPr/>
      <dgm:t>
        <a:bodyPr/>
        <a:lstStyle/>
        <a:p>
          <a:endParaRPr lang="en-US"/>
        </a:p>
      </dgm:t>
    </dgm:pt>
    <dgm:pt modelId="{41C1286C-2E1E-4311-8FF4-DC2D05233EAD}">
      <dgm:prSet phldrT="[Text]"/>
      <dgm:spPr>
        <a:solidFill>
          <a:srgbClr val="3BA40F">
            <a:alpha val="40000"/>
          </a:srgbClr>
        </a:solidFill>
      </dgm:spPr>
      <dgm:t>
        <a:bodyPr/>
        <a:lstStyle/>
        <a:p>
          <a:r>
            <a:rPr lang="en-US" dirty="0"/>
            <a:t> </a:t>
          </a:r>
        </a:p>
      </dgm:t>
    </dgm:pt>
    <dgm:pt modelId="{15317BA3-E924-472D-B473-C26820917ADE}" type="parTrans" cxnId="{01289731-D33B-4DF4-A470-F67CF1F240B6}">
      <dgm:prSet/>
      <dgm:spPr/>
      <dgm:t>
        <a:bodyPr/>
        <a:lstStyle/>
        <a:p>
          <a:endParaRPr lang="en-US"/>
        </a:p>
      </dgm:t>
    </dgm:pt>
    <dgm:pt modelId="{09B245EB-4DB3-4373-91F9-75822EE8FADD}" type="sibTrans" cxnId="{01289731-D33B-4DF4-A470-F67CF1F240B6}">
      <dgm:prSet/>
      <dgm:spPr/>
      <dgm:t>
        <a:bodyPr/>
        <a:lstStyle/>
        <a:p>
          <a:endParaRPr lang="en-US"/>
        </a:p>
      </dgm:t>
    </dgm:pt>
    <dgm:pt modelId="{3728FF32-37A4-42E4-B9DB-70F61DC0EC38}">
      <dgm:prSet phldrT="[Text]"/>
      <dgm:spPr>
        <a:solidFill>
          <a:srgbClr val="3BA40F">
            <a:alpha val="60000"/>
          </a:srgbClr>
        </a:solidFill>
      </dgm:spPr>
      <dgm:t>
        <a:bodyPr/>
        <a:lstStyle/>
        <a:p>
          <a:r>
            <a:rPr lang="en-US" dirty="0"/>
            <a:t> </a:t>
          </a:r>
        </a:p>
      </dgm:t>
    </dgm:pt>
    <dgm:pt modelId="{3EF1AA97-72BE-42F5-9405-D7C54D2DCA52}" type="parTrans" cxnId="{5968BF50-E4F4-4294-88EB-D10AE6BADDE8}">
      <dgm:prSet/>
      <dgm:spPr/>
      <dgm:t>
        <a:bodyPr/>
        <a:lstStyle/>
        <a:p>
          <a:endParaRPr lang="en-US"/>
        </a:p>
      </dgm:t>
    </dgm:pt>
    <dgm:pt modelId="{F50D7C90-FB21-47AF-B5C8-FF450A8F9872}" type="sibTrans" cxnId="{5968BF50-E4F4-4294-88EB-D10AE6BADDE8}">
      <dgm:prSet/>
      <dgm:spPr/>
      <dgm:t>
        <a:bodyPr/>
        <a:lstStyle/>
        <a:p>
          <a:endParaRPr lang="en-US"/>
        </a:p>
      </dgm:t>
    </dgm:pt>
    <dgm:pt modelId="{FA63BEB7-2F42-495E-84F5-012E112DA052}">
      <dgm:prSet phldrT="[Text]"/>
      <dgm:spPr>
        <a:solidFill>
          <a:srgbClr val="3BA40F">
            <a:alpha val="80000"/>
          </a:srgbClr>
        </a:solidFill>
      </dgm:spPr>
      <dgm:t>
        <a:bodyPr/>
        <a:lstStyle/>
        <a:p>
          <a:r>
            <a:rPr lang="en-US" dirty="0"/>
            <a:t> </a:t>
          </a:r>
        </a:p>
      </dgm:t>
    </dgm:pt>
    <dgm:pt modelId="{7A994CE8-B9EB-449C-8D02-77010DA9C3B6}" type="parTrans" cxnId="{14ECCB2D-1863-43F2-B511-3C76DD730D9A}">
      <dgm:prSet/>
      <dgm:spPr/>
      <dgm:t>
        <a:bodyPr/>
        <a:lstStyle/>
        <a:p>
          <a:endParaRPr lang="en-US"/>
        </a:p>
      </dgm:t>
    </dgm:pt>
    <dgm:pt modelId="{69882CB1-7B81-4300-91C1-11861D92A70F}" type="sibTrans" cxnId="{14ECCB2D-1863-43F2-B511-3C76DD730D9A}">
      <dgm:prSet/>
      <dgm:spPr/>
      <dgm:t>
        <a:bodyPr/>
        <a:lstStyle/>
        <a:p>
          <a:endParaRPr lang="en-US"/>
        </a:p>
      </dgm:t>
    </dgm:pt>
    <dgm:pt modelId="{8124AB54-9CCC-4859-ABE8-E016EB986DEE}" type="pres">
      <dgm:prSet presAssocID="{3D35D435-2E25-499A-B5A7-4316BFB3986F}" presName="Name0" presStyleCnt="0">
        <dgm:presLayoutVars>
          <dgm:dir/>
          <dgm:animLvl val="lvl"/>
          <dgm:resizeHandles val="exact"/>
        </dgm:presLayoutVars>
      </dgm:prSet>
      <dgm:spPr/>
    </dgm:pt>
    <dgm:pt modelId="{F479AECB-9A80-4D03-BCB4-C87B1B595B34}" type="pres">
      <dgm:prSet presAssocID="{1DFFD9E8-4658-441E-80DA-51B91DFB9B72}" presName="Name8" presStyleCnt="0"/>
      <dgm:spPr/>
    </dgm:pt>
    <dgm:pt modelId="{585FB7C1-DB27-42B8-ACBF-87AD601E9521}" type="pres">
      <dgm:prSet presAssocID="{1DFFD9E8-4658-441E-80DA-51B91DFB9B72}" presName="level" presStyleLbl="node1" presStyleIdx="0" presStyleCnt="4">
        <dgm:presLayoutVars>
          <dgm:chMax val="1"/>
          <dgm:bulletEnabled val="1"/>
        </dgm:presLayoutVars>
      </dgm:prSet>
      <dgm:spPr/>
    </dgm:pt>
    <dgm:pt modelId="{AA942604-D65A-4350-95C3-ADE3195BE5AF}" type="pres">
      <dgm:prSet presAssocID="{1DFFD9E8-4658-441E-80DA-51B91DFB9B72}" presName="levelTx" presStyleLbl="revTx" presStyleIdx="0" presStyleCnt="0">
        <dgm:presLayoutVars>
          <dgm:chMax val="1"/>
          <dgm:bulletEnabled val="1"/>
        </dgm:presLayoutVars>
      </dgm:prSet>
      <dgm:spPr/>
    </dgm:pt>
    <dgm:pt modelId="{F2A6BA10-029C-4EC9-B7A6-37077C61CF25}" type="pres">
      <dgm:prSet presAssocID="{41C1286C-2E1E-4311-8FF4-DC2D05233EAD}" presName="Name8" presStyleCnt="0"/>
      <dgm:spPr/>
    </dgm:pt>
    <dgm:pt modelId="{29AEB548-2980-4A0E-ABD3-064BC2BFA566}" type="pres">
      <dgm:prSet presAssocID="{41C1286C-2E1E-4311-8FF4-DC2D05233EAD}" presName="level" presStyleLbl="node1" presStyleIdx="1" presStyleCnt="4">
        <dgm:presLayoutVars>
          <dgm:chMax val="1"/>
          <dgm:bulletEnabled val="1"/>
        </dgm:presLayoutVars>
      </dgm:prSet>
      <dgm:spPr/>
    </dgm:pt>
    <dgm:pt modelId="{594F1AD7-15B6-41EC-BD40-89EE846E18F1}" type="pres">
      <dgm:prSet presAssocID="{41C1286C-2E1E-4311-8FF4-DC2D05233EAD}" presName="levelTx" presStyleLbl="revTx" presStyleIdx="0" presStyleCnt="0">
        <dgm:presLayoutVars>
          <dgm:chMax val="1"/>
          <dgm:bulletEnabled val="1"/>
        </dgm:presLayoutVars>
      </dgm:prSet>
      <dgm:spPr/>
    </dgm:pt>
    <dgm:pt modelId="{3A49ABC4-FED6-4335-9121-C28D4A44AD90}" type="pres">
      <dgm:prSet presAssocID="{3728FF32-37A4-42E4-B9DB-70F61DC0EC38}" presName="Name8" presStyleCnt="0"/>
      <dgm:spPr/>
    </dgm:pt>
    <dgm:pt modelId="{72C3E0D8-5B86-4D58-B993-446A29857FFA}" type="pres">
      <dgm:prSet presAssocID="{3728FF32-37A4-42E4-B9DB-70F61DC0EC38}" presName="level" presStyleLbl="node1" presStyleIdx="2" presStyleCnt="4">
        <dgm:presLayoutVars>
          <dgm:chMax val="1"/>
          <dgm:bulletEnabled val="1"/>
        </dgm:presLayoutVars>
      </dgm:prSet>
      <dgm:spPr/>
    </dgm:pt>
    <dgm:pt modelId="{A6975A47-FEB0-42E9-B48A-CB29E7B3F0DF}" type="pres">
      <dgm:prSet presAssocID="{3728FF32-37A4-42E4-B9DB-70F61DC0EC38}" presName="levelTx" presStyleLbl="revTx" presStyleIdx="0" presStyleCnt="0">
        <dgm:presLayoutVars>
          <dgm:chMax val="1"/>
          <dgm:bulletEnabled val="1"/>
        </dgm:presLayoutVars>
      </dgm:prSet>
      <dgm:spPr/>
    </dgm:pt>
    <dgm:pt modelId="{2ADFDA39-80C2-44AA-B922-F8AF7827519B}" type="pres">
      <dgm:prSet presAssocID="{FA63BEB7-2F42-495E-84F5-012E112DA052}" presName="Name8" presStyleCnt="0"/>
      <dgm:spPr/>
    </dgm:pt>
    <dgm:pt modelId="{1279452A-4090-4913-9844-92ECA1FB0B60}" type="pres">
      <dgm:prSet presAssocID="{FA63BEB7-2F42-495E-84F5-012E112DA052}" presName="level" presStyleLbl="node1" presStyleIdx="3" presStyleCnt="4">
        <dgm:presLayoutVars>
          <dgm:chMax val="1"/>
          <dgm:bulletEnabled val="1"/>
        </dgm:presLayoutVars>
      </dgm:prSet>
      <dgm:spPr/>
    </dgm:pt>
    <dgm:pt modelId="{72F5C123-C5DB-441D-8735-D95BFACD6478}" type="pres">
      <dgm:prSet presAssocID="{FA63BEB7-2F42-495E-84F5-012E112DA052}" presName="levelTx" presStyleLbl="revTx" presStyleIdx="0" presStyleCnt="0">
        <dgm:presLayoutVars>
          <dgm:chMax val="1"/>
          <dgm:bulletEnabled val="1"/>
        </dgm:presLayoutVars>
      </dgm:prSet>
      <dgm:spPr/>
    </dgm:pt>
  </dgm:ptLst>
  <dgm:cxnLst>
    <dgm:cxn modelId="{3F3E9B0F-E426-414B-8447-230150A22305}" type="presOf" srcId="{1DFFD9E8-4658-441E-80DA-51B91DFB9B72}" destId="{585FB7C1-DB27-42B8-ACBF-87AD601E9521}" srcOrd="0" destOrd="0" presId="urn:microsoft.com/office/officeart/2005/8/layout/pyramid1"/>
    <dgm:cxn modelId="{14ECCB2D-1863-43F2-B511-3C76DD730D9A}" srcId="{3D35D435-2E25-499A-B5A7-4316BFB3986F}" destId="{FA63BEB7-2F42-495E-84F5-012E112DA052}" srcOrd="3" destOrd="0" parTransId="{7A994CE8-B9EB-449C-8D02-77010DA9C3B6}" sibTransId="{69882CB1-7B81-4300-91C1-11861D92A70F}"/>
    <dgm:cxn modelId="{01289731-D33B-4DF4-A470-F67CF1F240B6}" srcId="{3D35D435-2E25-499A-B5A7-4316BFB3986F}" destId="{41C1286C-2E1E-4311-8FF4-DC2D05233EAD}" srcOrd="1" destOrd="0" parTransId="{15317BA3-E924-472D-B473-C26820917ADE}" sibTransId="{09B245EB-4DB3-4373-91F9-75822EE8FADD}"/>
    <dgm:cxn modelId="{7EBDD260-F109-415C-8A67-528E307D17F1}" type="presOf" srcId="{1DFFD9E8-4658-441E-80DA-51B91DFB9B72}" destId="{AA942604-D65A-4350-95C3-ADE3195BE5AF}" srcOrd="1" destOrd="0" presId="urn:microsoft.com/office/officeart/2005/8/layout/pyramid1"/>
    <dgm:cxn modelId="{FFBE4543-3747-4FEF-8D8D-264B03AAA10B}" type="presOf" srcId="{FA63BEB7-2F42-495E-84F5-012E112DA052}" destId="{1279452A-4090-4913-9844-92ECA1FB0B60}" srcOrd="0" destOrd="0" presId="urn:microsoft.com/office/officeart/2005/8/layout/pyramid1"/>
    <dgm:cxn modelId="{64F2B845-5F6E-43B9-ADFA-8507F187BD9C}" type="presOf" srcId="{3728FF32-37A4-42E4-B9DB-70F61DC0EC38}" destId="{72C3E0D8-5B86-4D58-B993-446A29857FFA}" srcOrd="0" destOrd="0" presId="urn:microsoft.com/office/officeart/2005/8/layout/pyramid1"/>
    <dgm:cxn modelId="{5968BF50-E4F4-4294-88EB-D10AE6BADDE8}" srcId="{3D35D435-2E25-499A-B5A7-4316BFB3986F}" destId="{3728FF32-37A4-42E4-B9DB-70F61DC0EC38}" srcOrd="2" destOrd="0" parTransId="{3EF1AA97-72BE-42F5-9405-D7C54D2DCA52}" sibTransId="{F50D7C90-FB21-47AF-B5C8-FF450A8F9872}"/>
    <dgm:cxn modelId="{D4666FB4-A8C5-4914-8D0A-83D38FCD9936}" type="presOf" srcId="{FA63BEB7-2F42-495E-84F5-012E112DA052}" destId="{72F5C123-C5DB-441D-8735-D95BFACD6478}" srcOrd="1" destOrd="0" presId="urn:microsoft.com/office/officeart/2005/8/layout/pyramid1"/>
    <dgm:cxn modelId="{CF4028CC-D359-4CEA-B804-8C51251C8525}" type="presOf" srcId="{41C1286C-2E1E-4311-8FF4-DC2D05233EAD}" destId="{29AEB548-2980-4A0E-ABD3-064BC2BFA566}" srcOrd="0" destOrd="0" presId="urn:microsoft.com/office/officeart/2005/8/layout/pyramid1"/>
    <dgm:cxn modelId="{480CBFD6-A683-4366-B919-7F8F6413E93C}" type="presOf" srcId="{3728FF32-37A4-42E4-B9DB-70F61DC0EC38}" destId="{A6975A47-FEB0-42E9-B48A-CB29E7B3F0DF}" srcOrd="1" destOrd="0" presId="urn:microsoft.com/office/officeart/2005/8/layout/pyramid1"/>
    <dgm:cxn modelId="{8B1E99F0-2445-4F1A-A5D1-936CBF3708CB}" srcId="{3D35D435-2E25-499A-B5A7-4316BFB3986F}" destId="{1DFFD9E8-4658-441E-80DA-51B91DFB9B72}" srcOrd="0" destOrd="0" parTransId="{4D38751D-D4DF-43CF-8A14-4E686F377981}" sibTransId="{39150996-1A6A-40FF-817F-32018ABB477D}"/>
    <dgm:cxn modelId="{850336F4-F34C-40C3-8221-3E49B9ABD8DB}" type="presOf" srcId="{3D35D435-2E25-499A-B5A7-4316BFB3986F}" destId="{8124AB54-9CCC-4859-ABE8-E016EB986DEE}" srcOrd="0" destOrd="0" presId="urn:microsoft.com/office/officeart/2005/8/layout/pyramid1"/>
    <dgm:cxn modelId="{0FE74BF6-891B-4154-B44D-5435D5AC67BA}" type="presOf" srcId="{41C1286C-2E1E-4311-8FF4-DC2D05233EAD}" destId="{594F1AD7-15B6-41EC-BD40-89EE846E18F1}" srcOrd="1" destOrd="0" presId="urn:microsoft.com/office/officeart/2005/8/layout/pyramid1"/>
    <dgm:cxn modelId="{AEE6FF7C-5718-4C19-9982-7A985EB4B97F}" type="presParOf" srcId="{8124AB54-9CCC-4859-ABE8-E016EB986DEE}" destId="{F479AECB-9A80-4D03-BCB4-C87B1B595B34}" srcOrd="0" destOrd="0" presId="urn:microsoft.com/office/officeart/2005/8/layout/pyramid1"/>
    <dgm:cxn modelId="{22E7EEBD-3DE3-4A87-914A-9C48D91A9D20}" type="presParOf" srcId="{F479AECB-9A80-4D03-BCB4-C87B1B595B34}" destId="{585FB7C1-DB27-42B8-ACBF-87AD601E9521}" srcOrd="0" destOrd="0" presId="urn:microsoft.com/office/officeart/2005/8/layout/pyramid1"/>
    <dgm:cxn modelId="{E932E291-50D9-415A-B923-F6C4927B9D2A}" type="presParOf" srcId="{F479AECB-9A80-4D03-BCB4-C87B1B595B34}" destId="{AA942604-D65A-4350-95C3-ADE3195BE5AF}" srcOrd="1" destOrd="0" presId="urn:microsoft.com/office/officeart/2005/8/layout/pyramid1"/>
    <dgm:cxn modelId="{268ECAB2-969E-464F-99EB-EE2DFA5E74C5}" type="presParOf" srcId="{8124AB54-9CCC-4859-ABE8-E016EB986DEE}" destId="{F2A6BA10-029C-4EC9-B7A6-37077C61CF25}" srcOrd="1" destOrd="0" presId="urn:microsoft.com/office/officeart/2005/8/layout/pyramid1"/>
    <dgm:cxn modelId="{158A913F-A0D4-4607-B909-BA6F69963FC8}" type="presParOf" srcId="{F2A6BA10-029C-4EC9-B7A6-37077C61CF25}" destId="{29AEB548-2980-4A0E-ABD3-064BC2BFA566}" srcOrd="0" destOrd="0" presId="urn:microsoft.com/office/officeart/2005/8/layout/pyramid1"/>
    <dgm:cxn modelId="{0B02CD18-197D-4246-8293-C0025F517A79}" type="presParOf" srcId="{F2A6BA10-029C-4EC9-B7A6-37077C61CF25}" destId="{594F1AD7-15B6-41EC-BD40-89EE846E18F1}" srcOrd="1" destOrd="0" presId="urn:microsoft.com/office/officeart/2005/8/layout/pyramid1"/>
    <dgm:cxn modelId="{C5F4040E-8ECF-428C-802D-8E1D3DDD9261}" type="presParOf" srcId="{8124AB54-9CCC-4859-ABE8-E016EB986DEE}" destId="{3A49ABC4-FED6-4335-9121-C28D4A44AD90}" srcOrd="2" destOrd="0" presId="urn:microsoft.com/office/officeart/2005/8/layout/pyramid1"/>
    <dgm:cxn modelId="{11C16C8D-693C-4A44-A6E3-C32074555837}" type="presParOf" srcId="{3A49ABC4-FED6-4335-9121-C28D4A44AD90}" destId="{72C3E0D8-5B86-4D58-B993-446A29857FFA}" srcOrd="0" destOrd="0" presId="urn:microsoft.com/office/officeart/2005/8/layout/pyramid1"/>
    <dgm:cxn modelId="{D553EF97-D5CC-4E74-8671-961DE41A31BB}" type="presParOf" srcId="{3A49ABC4-FED6-4335-9121-C28D4A44AD90}" destId="{A6975A47-FEB0-42E9-B48A-CB29E7B3F0DF}" srcOrd="1" destOrd="0" presId="urn:microsoft.com/office/officeart/2005/8/layout/pyramid1"/>
    <dgm:cxn modelId="{1414FD8B-91F5-4BD9-BB9B-A5027E974844}" type="presParOf" srcId="{8124AB54-9CCC-4859-ABE8-E016EB986DEE}" destId="{2ADFDA39-80C2-44AA-B922-F8AF7827519B}" srcOrd="3" destOrd="0" presId="urn:microsoft.com/office/officeart/2005/8/layout/pyramid1"/>
    <dgm:cxn modelId="{9A0E7E10-A1BE-4BB0-94A2-851009D978D5}" type="presParOf" srcId="{2ADFDA39-80C2-44AA-B922-F8AF7827519B}" destId="{1279452A-4090-4913-9844-92ECA1FB0B60}" srcOrd="0" destOrd="0" presId="urn:microsoft.com/office/officeart/2005/8/layout/pyramid1"/>
    <dgm:cxn modelId="{011BA926-D9F7-4702-88F0-4CE69511BFE6}" type="presParOf" srcId="{2ADFDA39-80C2-44AA-B922-F8AF7827519B}" destId="{72F5C123-C5DB-441D-8735-D95BFACD6478}"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B7C1-DB27-42B8-ACBF-87AD601E9521}">
      <dsp:nvSpPr>
        <dsp:cNvPr id="0" name=""/>
        <dsp:cNvSpPr/>
      </dsp:nvSpPr>
      <dsp:spPr>
        <a:xfrm>
          <a:off x="2846070" y="0"/>
          <a:ext cx="1897380" cy="1159933"/>
        </a:xfrm>
        <a:prstGeom prst="trapezoid">
          <a:avLst>
            <a:gd name="adj" fmla="val 81788"/>
          </a:avLst>
        </a:prstGeom>
        <a:solidFill>
          <a:srgbClr val="3BA40F">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846070" y="0"/>
        <a:ext cx="1897380" cy="1159933"/>
      </dsp:txXfrm>
    </dsp:sp>
    <dsp:sp modelId="{29AEB548-2980-4A0E-ABD3-064BC2BFA566}">
      <dsp:nvSpPr>
        <dsp:cNvPr id="0" name=""/>
        <dsp:cNvSpPr/>
      </dsp:nvSpPr>
      <dsp:spPr>
        <a:xfrm>
          <a:off x="1897380" y="1159933"/>
          <a:ext cx="3794760" cy="1159933"/>
        </a:xfrm>
        <a:prstGeom prst="trapezoid">
          <a:avLst>
            <a:gd name="adj" fmla="val 81788"/>
          </a:avLst>
        </a:prstGeom>
        <a:solidFill>
          <a:srgbClr val="3BA40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561463" y="1159933"/>
        <a:ext cx="2466594" cy="1159933"/>
      </dsp:txXfrm>
    </dsp:sp>
    <dsp:sp modelId="{72C3E0D8-5B86-4D58-B993-446A29857FFA}">
      <dsp:nvSpPr>
        <dsp:cNvPr id="0" name=""/>
        <dsp:cNvSpPr/>
      </dsp:nvSpPr>
      <dsp:spPr>
        <a:xfrm>
          <a:off x="948690" y="2319866"/>
          <a:ext cx="5692140" cy="1159933"/>
        </a:xfrm>
        <a:prstGeom prst="trapezoid">
          <a:avLst>
            <a:gd name="adj" fmla="val 81788"/>
          </a:avLst>
        </a:prstGeom>
        <a:solidFill>
          <a:srgbClr val="3BA40F">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44814" y="2319866"/>
        <a:ext cx="3699891" cy="1159933"/>
      </dsp:txXfrm>
    </dsp:sp>
    <dsp:sp modelId="{1279452A-4090-4913-9844-92ECA1FB0B60}">
      <dsp:nvSpPr>
        <dsp:cNvPr id="0" name=""/>
        <dsp:cNvSpPr/>
      </dsp:nvSpPr>
      <dsp:spPr>
        <a:xfrm>
          <a:off x="0" y="3479799"/>
          <a:ext cx="7589521" cy="1159933"/>
        </a:xfrm>
        <a:prstGeom prst="trapezoid">
          <a:avLst>
            <a:gd name="adj" fmla="val 81788"/>
          </a:avLst>
        </a:prstGeom>
        <a:solidFill>
          <a:srgbClr val="3BA40F">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328166" y="3479799"/>
        <a:ext cx="4933188" cy="1159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B7C1-DB27-42B8-ACBF-87AD601E9521}">
      <dsp:nvSpPr>
        <dsp:cNvPr id="0" name=""/>
        <dsp:cNvSpPr/>
      </dsp:nvSpPr>
      <dsp:spPr>
        <a:xfrm>
          <a:off x="2846070" y="0"/>
          <a:ext cx="1897380" cy="1159933"/>
        </a:xfrm>
        <a:prstGeom prst="trapezoid">
          <a:avLst>
            <a:gd name="adj" fmla="val 81788"/>
          </a:avLst>
        </a:prstGeom>
        <a:solidFill>
          <a:srgbClr val="3BA40F">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846070" y="0"/>
        <a:ext cx="1897380" cy="1159933"/>
      </dsp:txXfrm>
    </dsp:sp>
    <dsp:sp modelId="{29AEB548-2980-4A0E-ABD3-064BC2BFA566}">
      <dsp:nvSpPr>
        <dsp:cNvPr id="0" name=""/>
        <dsp:cNvSpPr/>
      </dsp:nvSpPr>
      <dsp:spPr>
        <a:xfrm>
          <a:off x="1897380" y="1159933"/>
          <a:ext cx="3794760" cy="1159933"/>
        </a:xfrm>
        <a:prstGeom prst="trapezoid">
          <a:avLst>
            <a:gd name="adj" fmla="val 81788"/>
          </a:avLst>
        </a:prstGeom>
        <a:solidFill>
          <a:srgbClr val="3BA40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561463" y="1159933"/>
        <a:ext cx="2466594" cy="1159933"/>
      </dsp:txXfrm>
    </dsp:sp>
    <dsp:sp modelId="{72C3E0D8-5B86-4D58-B993-446A29857FFA}">
      <dsp:nvSpPr>
        <dsp:cNvPr id="0" name=""/>
        <dsp:cNvSpPr/>
      </dsp:nvSpPr>
      <dsp:spPr>
        <a:xfrm>
          <a:off x="948690" y="2319866"/>
          <a:ext cx="5692140" cy="1159933"/>
        </a:xfrm>
        <a:prstGeom prst="trapezoid">
          <a:avLst>
            <a:gd name="adj" fmla="val 81788"/>
          </a:avLst>
        </a:prstGeom>
        <a:solidFill>
          <a:srgbClr val="3BA40F">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44814" y="2319866"/>
        <a:ext cx="3699891" cy="1159933"/>
      </dsp:txXfrm>
    </dsp:sp>
    <dsp:sp modelId="{1279452A-4090-4913-9844-92ECA1FB0B60}">
      <dsp:nvSpPr>
        <dsp:cNvPr id="0" name=""/>
        <dsp:cNvSpPr/>
      </dsp:nvSpPr>
      <dsp:spPr>
        <a:xfrm>
          <a:off x="0" y="3479799"/>
          <a:ext cx="7589521" cy="1159933"/>
        </a:xfrm>
        <a:prstGeom prst="trapezoid">
          <a:avLst>
            <a:gd name="adj" fmla="val 81788"/>
          </a:avLst>
        </a:prstGeom>
        <a:solidFill>
          <a:srgbClr val="3BA40F">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328166" y="3479799"/>
        <a:ext cx="4933188" cy="11599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B7C1-DB27-42B8-ACBF-87AD601E9521}">
      <dsp:nvSpPr>
        <dsp:cNvPr id="0" name=""/>
        <dsp:cNvSpPr/>
      </dsp:nvSpPr>
      <dsp:spPr>
        <a:xfrm>
          <a:off x="2846070" y="0"/>
          <a:ext cx="1897380" cy="1159933"/>
        </a:xfrm>
        <a:prstGeom prst="trapezoid">
          <a:avLst>
            <a:gd name="adj" fmla="val 81788"/>
          </a:avLst>
        </a:prstGeom>
        <a:solidFill>
          <a:srgbClr val="3BA40F">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846070" y="0"/>
        <a:ext cx="1897380" cy="1159933"/>
      </dsp:txXfrm>
    </dsp:sp>
    <dsp:sp modelId="{29AEB548-2980-4A0E-ABD3-064BC2BFA566}">
      <dsp:nvSpPr>
        <dsp:cNvPr id="0" name=""/>
        <dsp:cNvSpPr/>
      </dsp:nvSpPr>
      <dsp:spPr>
        <a:xfrm>
          <a:off x="1897380" y="1159933"/>
          <a:ext cx="3794760" cy="1159933"/>
        </a:xfrm>
        <a:prstGeom prst="trapezoid">
          <a:avLst>
            <a:gd name="adj" fmla="val 81788"/>
          </a:avLst>
        </a:prstGeom>
        <a:solidFill>
          <a:srgbClr val="3BA40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561463" y="1159933"/>
        <a:ext cx="2466594" cy="1159933"/>
      </dsp:txXfrm>
    </dsp:sp>
    <dsp:sp modelId="{72C3E0D8-5B86-4D58-B993-446A29857FFA}">
      <dsp:nvSpPr>
        <dsp:cNvPr id="0" name=""/>
        <dsp:cNvSpPr/>
      </dsp:nvSpPr>
      <dsp:spPr>
        <a:xfrm>
          <a:off x="948690" y="2319866"/>
          <a:ext cx="5692140" cy="1159933"/>
        </a:xfrm>
        <a:prstGeom prst="trapezoid">
          <a:avLst>
            <a:gd name="adj" fmla="val 81788"/>
          </a:avLst>
        </a:prstGeom>
        <a:solidFill>
          <a:srgbClr val="3BA40F">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44814" y="2319866"/>
        <a:ext cx="3699891" cy="1159933"/>
      </dsp:txXfrm>
    </dsp:sp>
    <dsp:sp modelId="{1279452A-4090-4913-9844-92ECA1FB0B60}">
      <dsp:nvSpPr>
        <dsp:cNvPr id="0" name=""/>
        <dsp:cNvSpPr/>
      </dsp:nvSpPr>
      <dsp:spPr>
        <a:xfrm>
          <a:off x="0" y="3479799"/>
          <a:ext cx="7589521" cy="1159933"/>
        </a:xfrm>
        <a:prstGeom prst="trapezoid">
          <a:avLst>
            <a:gd name="adj" fmla="val 81788"/>
          </a:avLst>
        </a:prstGeom>
        <a:solidFill>
          <a:srgbClr val="3BA40F">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328166" y="3479799"/>
        <a:ext cx="4933188" cy="11599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B7C1-DB27-42B8-ACBF-87AD601E9521}">
      <dsp:nvSpPr>
        <dsp:cNvPr id="0" name=""/>
        <dsp:cNvSpPr/>
      </dsp:nvSpPr>
      <dsp:spPr>
        <a:xfrm>
          <a:off x="2846070" y="0"/>
          <a:ext cx="1897380" cy="1159933"/>
        </a:xfrm>
        <a:prstGeom prst="trapezoid">
          <a:avLst>
            <a:gd name="adj" fmla="val 81788"/>
          </a:avLst>
        </a:prstGeom>
        <a:solidFill>
          <a:srgbClr val="3BA40F">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846070" y="0"/>
        <a:ext cx="1897380" cy="1159933"/>
      </dsp:txXfrm>
    </dsp:sp>
    <dsp:sp modelId="{29AEB548-2980-4A0E-ABD3-064BC2BFA566}">
      <dsp:nvSpPr>
        <dsp:cNvPr id="0" name=""/>
        <dsp:cNvSpPr/>
      </dsp:nvSpPr>
      <dsp:spPr>
        <a:xfrm>
          <a:off x="1897380" y="1159933"/>
          <a:ext cx="3794760" cy="1159933"/>
        </a:xfrm>
        <a:prstGeom prst="trapezoid">
          <a:avLst>
            <a:gd name="adj" fmla="val 81788"/>
          </a:avLst>
        </a:prstGeom>
        <a:solidFill>
          <a:srgbClr val="3BA40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561463" y="1159933"/>
        <a:ext cx="2466594" cy="1159933"/>
      </dsp:txXfrm>
    </dsp:sp>
    <dsp:sp modelId="{72C3E0D8-5B86-4D58-B993-446A29857FFA}">
      <dsp:nvSpPr>
        <dsp:cNvPr id="0" name=""/>
        <dsp:cNvSpPr/>
      </dsp:nvSpPr>
      <dsp:spPr>
        <a:xfrm>
          <a:off x="948690" y="2319866"/>
          <a:ext cx="5692140" cy="1159933"/>
        </a:xfrm>
        <a:prstGeom prst="trapezoid">
          <a:avLst>
            <a:gd name="adj" fmla="val 81788"/>
          </a:avLst>
        </a:prstGeom>
        <a:solidFill>
          <a:srgbClr val="3BA40F">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44814" y="2319866"/>
        <a:ext cx="3699891" cy="1159933"/>
      </dsp:txXfrm>
    </dsp:sp>
    <dsp:sp modelId="{1279452A-4090-4913-9844-92ECA1FB0B60}">
      <dsp:nvSpPr>
        <dsp:cNvPr id="0" name=""/>
        <dsp:cNvSpPr/>
      </dsp:nvSpPr>
      <dsp:spPr>
        <a:xfrm>
          <a:off x="0" y="3479799"/>
          <a:ext cx="7589521" cy="1159933"/>
        </a:xfrm>
        <a:prstGeom prst="trapezoid">
          <a:avLst>
            <a:gd name="adj" fmla="val 81788"/>
          </a:avLst>
        </a:prstGeom>
        <a:solidFill>
          <a:srgbClr val="3BA40F">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328166" y="3479799"/>
        <a:ext cx="4933188" cy="11599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5FB7C1-DB27-42B8-ACBF-87AD601E9521}">
      <dsp:nvSpPr>
        <dsp:cNvPr id="0" name=""/>
        <dsp:cNvSpPr/>
      </dsp:nvSpPr>
      <dsp:spPr>
        <a:xfrm>
          <a:off x="2846070" y="0"/>
          <a:ext cx="1897380" cy="1159933"/>
        </a:xfrm>
        <a:prstGeom prst="trapezoid">
          <a:avLst>
            <a:gd name="adj" fmla="val 81788"/>
          </a:avLst>
        </a:prstGeom>
        <a:solidFill>
          <a:srgbClr val="3BA40F">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846070" y="0"/>
        <a:ext cx="1897380" cy="1159933"/>
      </dsp:txXfrm>
    </dsp:sp>
    <dsp:sp modelId="{29AEB548-2980-4A0E-ABD3-064BC2BFA566}">
      <dsp:nvSpPr>
        <dsp:cNvPr id="0" name=""/>
        <dsp:cNvSpPr/>
      </dsp:nvSpPr>
      <dsp:spPr>
        <a:xfrm>
          <a:off x="1897380" y="1159933"/>
          <a:ext cx="3794760" cy="1159933"/>
        </a:xfrm>
        <a:prstGeom prst="trapezoid">
          <a:avLst>
            <a:gd name="adj" fmla="val 81788"/>
          </a:avLst>
        </a:prstGeom>
        <a:solidFill>
          <a:srgbClr val="3BA40F">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2561463" y="1159933"/>
        <a:ext cx="2466594" cy="1159933"/>
      </dsp:txXfrm>
    </dsp:sp>
    <dsp:sp modelId="{72C3E0D8-5B86-4D58-B993-446A29857FFA}">
      <dsp:nvSpPr>
        <dsp:cNvPr id="0" name=""/>
        <dsp:cNvSpPr/>
      </dsp:nvSpPr>
      <dsp:spPr>
        <a:xfrm>
          <a:off x="948690" y="2319866"/>
          <a:ext cx="5692140" cy="1159933"/>
        </a:xfrm>
        <a:prstGeom prst="trapezoid">
          <a:avLst>
            <a:gd name="adj" fmla="val 81788"/>
          </a:avLst>
        </a:prstGeom>
        <a:solidFill>
          <a:srgbClr val="3BA40F">
            <a:alpha val="6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944814" y="2319866"/>
        <a:ext cx="3699891" cy="1159933"/>
      </dsp:txXfrm>
    </dsp:sp>
    <dsp:sp modelId="{1279452A-4090-4913-9844-92ECA1FB0B60}">
      <dsp:nvSpPr>
        <dsp:cNvPr id="0" name=""/>
        <dsp:cNvSpPr/>
      </dsp:nvSpPr>
      <dsp:spPr>
        <a:xfrm>
          <a:off x="0" y="3479799"/>
          <a:ext cx="7589521" cy="1159933"/>
        </a:xfrm>
        <a:prstGeom prst="trapezoid">
          <a:avLst>
            <a:gd name="adj" fmla="val 81788"/>
          </a:avLst>
        </a:prstGeom>
        <a:solidFill>
          <a:srgbClr val="3BA40F">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US" sz="6500" kern="1200" dirty="0"/>
            <a:t> </a:t>
          </a:r>
        </a:p>
      </dsp:txBody>
      <dsp:txXfrm>
        <a:off x="1328166" y="3479799"/>
        <a:ext cx="4933188" cy="115993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2/20/2025</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Intro: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organizations that rely on assets to create products, deliver programs, or provide services, Enterprise Asset Management (EAM) is not a tool to do work, but a tool for doing business.</a:t>
            </a:r>
            <a:b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b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If you're organization wants to protect those assets by containing risk, balancing cost and monitoring performance, Asset Performance Management (APM) is more than anomaly detection, it brings visibility to where it doesn't exist.</a:t>
            </a:r>
            <a:b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b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US" sz="1200" kern="1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Come learn how EAM and APM, when in place and working well, EAM &amp; APM enable organizations to continually compound its collective knowledge of the care, feeding, and performance of assets while helping to continue increase the quality of asset spending decisions.</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1</a:t>
            </a:fld>
            <a:endParaRPr lang="en-US"/>
          </a:p>
        </p:txBody>
      </p:sp>
    </p:spTree>
    <p:extLst>
      <p:ext uri="{BB962C8B-B14F-4D97-AF65-F5344CB8AC3E}">
        <p14:creationId xmlns:p14="http://schemas.microsoft.com/office/powerpoint/2010/main" val="667286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A8C07-5CF5-47C1-5AC5-A1421E46F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B4908-64E7-CCFE-4527-FC74961A09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7F3EFE-02C3-0F63-FA67-02178C0159C2}"/>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dirty="0"/>
              <a:t>June 2023; extreme pipe burst; catastrophic break; </a:t>
            </a:r>
            <a:r>
              <a:rPr lang="en-US" b="0" i="0" dirty="0" err="1">
                <a:solidFill>
                  <a:srgbClr val="001D35"/>
                </a:solidFill>
                <a:effectLst/>
                <a:latin typeface="Google Sans"/>
              </a:rPr>
              <a:t>Bearspaw</a:t>
            </a:r>
            <a:r>
              <a:rPr lang="en-US" b="0" i="0" dirty="0">
                <a:solidFill>
                  <a:srgbClr val="001D35"/>
                </a:solidFill>
                <a:effectLst/>
                <a:latin typeface="Google Sans"/>
              </a:rPr>
              <a:t> South Feeder Main water pipe in Calgary, Alberta burst on June 5, 2023; leaving residents on sever water restrictions for weeks after (corrosion, microcracking);  </a:t>
            </a:r>
            <a:r>
              <a:rPr lang="en-US" sz="1200" dirty="0"/>
              <a:t>No asset strategy put in place to mitigate risk of failure; Couldn’t answer Q’s 4,5,6</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Calibri" panose="020F0502020204030204" pitchFamily="34" charset="0"/>
              </a:rPr>
              <a:t>Need to understand failure modes of asset before you can answer questions 4, 5, 6… then you can put in place a strategy that protects your assets against those failure modes with risk exposure quantified and known at all times.  As we know – risk is a river;  It’s always changing.  Your strategy should be dynamic and allow visibility to risk exposure at all times.  Otherwise you’re just guessing.</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1200" dirty="0"/>
          </a:p>
          <a:p>
            <a:endParaRPr lang="en-US" dirty="0"/>
          </a:p>
        </p:txBody>
      </p:sp>
      <p:sp>
        <p:nvSpPr>
          <p:cNvPr id="4" name="Slide Number Placeholder 3">
            <a:extLst>
              <a:ext uri="{FF2B5EF4-FFF2-40B4-BE49-F238E27FC236}">
                <a16:creationId xmlns:a16="http://schemas.microsoft.com/office/drawing/2014/main" id="{90700134-7072-13D6-6B63-867C9A28B6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150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When in place and working well, EAM &amp; APM enable organizations to continually compound the collective knowledge of the care, feeding, and performance of assets while helping to continue increase the quality of asset spending decisions.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00" dirty="0">
              <a:effectLst/>
              <a:latin typeface="Arial Nova Light" panose="020B03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cs typeface="Times New Roman" panose="02020603050405020304" pitchFamily="18" charset="0"/>
              </a:rPr>
              <a:t>So let’s look at these handoff points in a bit more detail… </a:t>
            </a:r>
            <a:endParaRPr lang="en-US" dirty="0">
              <a:latin typeface="Arial Nova Light" panose="020B0304020202020204" pitchFamily="34" charset="0"/>
            </a:endParaRPr>
          </a:p>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13</a:t>
            </a:fld>
            <a:endParaRPr lang="en-US"/>
          </a:p>
        </p:txBody>
      </p:sp>
    </p:spTree>
    <p:extLst>
      <p:ext uri="{BB962C8B-B14F-4D97-AF65-F5344CB8AC3E}">
        <p14:creationId xmlns:p14="http://schemas.microsoft.com/office/powerpoint/2010/main" val="41504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A0B20-F412-5A84-2ED0-91CDE278F3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9AC1E-CB4C-5CA9-5585-E0D3F7BD2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95FF61-2B29-BA71-E2DD-E00150B09DF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What about questions an organization is looking to answer… how do these stack up</a:t>
            </a:r>
            <a:endParaRPr lang="en-US" dirty="0">
              <a:latin typeface="Arial Nova Light" panose="020B0304020202020204" pitchFamily="34" charset="0"/>
            </a:endParaRPr>
          </a:p>
          <a:p>
            <a:endParaRPr lang="en-US" dirty="0"/>
          </a:p>
        </p:txBody>
      </p:sp>
      <p:sp>
        <p:nvSpPr>
          <p:cNvPr id="4" name="Slide Number Placeholder 3">
            <a:extLst>
              <a:ext uri="{FF2B5EF4-FFF2-40B4-BE49-F238E27FC236}">
                <a16:creationId xmlns:a16="http://schemas.microsoft.com/office/drawing/2014/main" id="{FE16BE45-0BA5-3CB9-BF28-109D1DE8B49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1795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02B74-DA10-D18E-9E08-AB00B1248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CDE104-07CC-4CF1-E1EA-A07F2C9694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AC18B-FBD1-CEF0-A8CE-4B1181972C16}"/>
              </a:ext>
            </a:extLst>
          </p:cNvPr>
          <p:cNvSpPr>
            <a:spLocks noGrp="1"/>
          </p:cNvSpPr>
          <p:nvPr>
            <p:ph type="body" idx="1"/>
          </p:nvPr>
        </p:nvSpPr>
        <p:spPr/>
        <p:txBody>
          <a:bodyPr/>
          <a:lstStyle/>
          <a:p>
            <a:r>
              <a:rPr lang="en-US" dirty="0"/>
              <a:t>I think most people here are very familiar with what EAM does but may not be quite as familiar with what APM does….Now I’ll share a few myth busters about what APM is and what it is not.</a:t>
            </a:r>
          </a:p>
        </p:txBody>
      </p:sp>
      <p:sp>
        <p:nvSpPr>
          <p:cNvPr id="4" name="Slide Number Placeholder 3">
            <a:extLst>
              <a:ext uri="{FF2B5EF4-FFF2-40B4-BE49-F238E27FC236}">
                <a16:creationId xmlns:a16="http://schemas.microsoft.com/office/drawing/2014/main" id="{4B3378B2-CBC1-6478-D011-B849AC703D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52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767676"/>
                </a:solidFill>
                <a:effectLst/>
                <a:latin typeface="Roboto" panose="02000000000000000000" pitchFamily="2" charset="0"/>
              </a:rPr>
              <a:t>Three's Company</a:t>
            </a:r>
            <a:r>
              <a:rPr lang="en-US" b="0" i="0" dirty="0">
                <a:solidFill>
                  <a:srgbClr val="474747"/>
                </a:solidFill>
                <a:effectLst/>
                <a:latin typeface="Roboto" panose="02000000000000000000" pitchFamily="2" charset="0"/>
              </a:rPr>
              <a:t> is an </a:t>
            </a:r>
            <a:r>
              <a:rPr lang="en-US" b="1" i="0" dirty="0">
                <a:solidFill>
                  <a:srgbClr val="767676"/>
                </a:solidFill>
                <a:effectLst/>
                <a:latin typeface="Roboto" panose="02000000000000000000" pitchFamily="2" charset="0"/>
              </a:rPr>
              <a:t>American television sitcom</a:t>
            </a:r>
            <a:r>
              <a:rPr lang="en-US" b="0" i="0" dirty="0">
                <a:solidFill>
                  <a:srgbClr val="474747"/>
                </a:solidFill>
                <a:effectLst/>
                <a:latin typeface="Roboto" panose="02000000000000000000" pitchFamily="2" charset="0"/>
              </a:rPr>
              <a:t> that aired for eight seasons on ABC from March 15, 1977, to September 18, 1984: </a:t>
            </a:r>
          </a:p>
          <a:p>
            <a:r>
              <a:rPr lang="en-US" b="1" i="0" dirty="0">
                <a:solidFill>
                  <a:srgbClr val="767676"/>
                </a:solidFill>
                <a:effectLst/>
                <a:latin typeface="Roboto" panose="02000000000000000000" pitchFamily="2" charset="0"/>
              </a:rPr>
              <a:t>About three single roommates: Jack Tripper, Janet Wood, and Chrissy Snow</a:t>
            </a:r>
            <a:r>
              <a:rPr lang="en-US" b="0" i="0" dirty="0">
                <a:solidFill>
                  <a:srgbClr val="474747"/>
                </a:solidFill>
                <a:effectLst/>
                <a:latin typeface="Roboto" panose="02000000000000000000" pitchFamily="2" charset="0"/>
              </a:rPr>
              <a:t>, who all platonically live together in a Santa Monica, California</a:t>
            </a:r>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17</a:t>
            </a:fld>
            <a:endParaRPr lang="en-US"/>
          </a:p>
        </p:txBody>
      </p:sp>
    </p:spTree>
    <p:extLst>
      <p:ext uri="{BB962C8B-B14F-4D97-AF65-F5344CB8AC3E}">
        <p14:creationId xmlns:p14="http://schemas.microsoft.com/office/powerpoint/2010/main" val="2973211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83EA0-0E9C-9365-1C1C-D2648B7D8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D23775-0F2E-CF02-0583-9E7954130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1466D4-BCDC-1AD5-0BFD-359F87080B3B}"/>
              </a:ext>
            </a:extLst>
          </p:cNvPr>
          <p:cNvSpPr>
            <a:spLocks noGrp="1"/>
          </p:cNvSpPr>
          <p:nvPr>
            <p:ph type="body" idx="1"/>
          </p:nvPr>
        </p:nvSpPr>
        <p:spPr/>
        <p:txBody>
          <a:bodyPr/>
          <a:lstStyle/>
          <a:p>
            <a:r>
              <a:rPr lang="en-US" dirty="0"/>
              <a:t>Again – the goal here is putting in place an asset management system… software is only as important as the value it provides… so let’s talk about how EAM, APM, and AIP fit into the AM system to provide meaningful value to organizations</a:t>
            </a:r>
          </a:p>
        </p:txBody>
      </p:sp>
      <p:sp>
        <p:nvSpPr>
          <p:cNvPr id="4" name="Slide Number Placeholder 3">
            <a:extLst>
              <a:ext uri="{FF2B5EF4-FFF2-40B4-BE49-F238E27FC236}">
                <a16:creationId xmlns:a16="http://schemas.microsoft.com/office/drawing/2014/main" id="{EB41DE12-572D-1908-E510-3AF55DC44F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93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0D438-11A1-EF48-DCDD-E5DD39C4B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4058F-0248-AD12-6DED-2ABA16E19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1E1EDA-E52E-1448-E7C1-4EBC1840AA91}"/>
              </a:ext>
            </a:extLst>
          </p:cNvPr>
          <p:cNvSpPr>
            <a:spLocks noGrp="1"/>
          </p:cNvSpPr>
          <p:nvPr>
            <p:ph type="body" idx="1"/>
          </p:nvPr>
        </p:nvSpPr>
        <p:spPr/>
        <p:txBody>
          <a:bodyPr/>
          <a:lstStyle/>
          <a:p>
            <a:r>
              <a:rPr lang="en-US" dirty="0"/>
              <a:t>Let’s think of an AM system as a value chain model.  At the foundation of this pyramid, we’re interested in how best to manage individual assets over their lifecycles.  What are my PMs.  How do I efficiently plan schedule &amp; execute work. How do I track all of my WOs, plan manpower, manage spare parts inventory. </a:t>
            </a:r>
          </a:p>
        </p:txBody>
      </p:sp>
      <p:sp>
        <p:nvSpPr>
          <p:cNvPr id="4" name="Slide Number Placeholder 3">
            <a:extLst>
              <a:ext uri="{FF2B5EF4-FFF2-40B4-BE49-F238E27FC236}">
                <a16:creationId xmlns:a16="http://schemas.microsoft.com/office/drawing/2014/main" id="{37522FDE-4AE5-6293-49B8-898AE2415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6061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E6630-C0BA-564F-A3F7-785129945F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3716B9-E66B-D412-4440-8936CC849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0B122-6266-E30A-3CA5-33322B24E17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Foundational – strategic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Present –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Efficiency --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cs typeface="Times New Roman" panose="02020603050405020304" pitchFamily="18" charset="0"/>
              </a:rPr>
              <a:t>Shop floor – top floor</a:t>
            </a:r>
            <a:endParaRPr lang="en-US" dirty="0">
              <a:latin typeface="Arial Nova Light" panose="020B0304020202020204" pitchFamily="34" charset="0"/>
            </a:endParaRPr>
          </a:p>
          <a:p>
            <a:endParaRPr lang="en-US" dirty="0"/>
          </a:p>
        </p:txBody>
      </p:sp>
      <p:sp>
        <p:nvSpPr>
          <p:cNvPr id="4" name="Slide Number Placeholder 3">
            <a:extLst>
              <a:ext uri="{FF2B5EF4-FFF2-40B4-BE49-F238E27FC236}">
                <a16:creationId xmlns:a16="http://schemas.microsoft.com/office/drawing/2014/main" id="{BA809F25-82EC-EB55-D03E-6C27AD6D0A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064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18359-563A-36D8-46AE-9DB444D1C6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05FD9E-515E-2162-EECE-A59A0F81E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0D41B3-38E3-5821-B13F-817AAC3C66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Foundational – strategic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Present –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Efficiency -- effectiveness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cs typeface="Times New Roman" panose="02020603050405020304" pitchFamily="18" charset="0"/>
              </a:rPr>
              <a:t>Shop floor – top floor</a:t>
            </a:r>
            <a:endParaRPr lang="en-US" dirty="0">
              <a:latin typeface="Arial Nova Light" panose="020B0304020202020204" pitchFamily="34" charset="0"/>
            </a:endParaRPr>
          </a:p>
          <a:p>
            <a:endParaRPr lang="en-US" dirty="0"/>
          </a:p>
        </p:txBody>
      </p:sp>
      <p:sp>
        <p:nvSpPr>
          <p:cNvPr id="4" name="Slide Number Placeholder 3">
            <a:extLst>
              <a:ext uri="{FF2B5EF4-FFF2-40B4-BE49-F238E27FC236}">
                <a16:creationId xmlns:a16="http://schemas.microsoft.com/office/drawing/2014/main" id="{97A717DF-6370-C4FE-C633-CBAFBFDA1B0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3621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8A4F-D771-51B9-7DF3-54127C634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9527F-F1E6-76EC-713F-673D712BB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65F92-776F-29C8-9BBF-062EA034D2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Arial Nova Light" panose="020B0304020202020204" pitchFamily="34" charset="0"/>
                <a:ea typeface="Times New Roman" panose="02020603050405020304" pitchFamily="18" charset="0"/>
                <a:cs typeface="Times New Roman" panose="02020603050405020304" pitchFamily="18" charset="0"/>
              </a:rPr>
              <a:t>How is the AM system supported...AIP + APM + EAM</a:t>
            </a:r>
            <a:endParaRPr lang="en-US" dirty="0">
              <a:latin typeface="Arial Nova Light" panose="020B0304020202020204" pitchFamily="34" charset="0"/>
            </a:endParaRPr>
          </a:p>
          <a:p>
            <a:endParaRPr lang="en-US" dirty="0"/>
          </a:p>
        </p:txBody>
      </p:sp>
      <p:sp>
        <p:nvSpPr>
          <p:cNvPr id="4" name="Slide Number Placeholder 3">
            <a:extLst>
              <a:ext uri="{FF2B5EF4-FFF2-40B4-BE49-F238E27FC236}">
                <a16:creationId xmlns:a16="http://schemas.microsoft.com/office/drawing/2014/main" id="{6F6D4C5E-C375-EC70-6C5B-5B0CB4F098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82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Individually they’re great, but they’re better together.</a:t>
            </a:r>
          </a:p>
        </p:txBody>
      </p:sp>
      <p:sp>
        <p:nvSpPr>
          <p:cNvPr id="4" name="Slide Number Placeholder 3"/>
          <p:cNvSpPr>
            <a:spLocks noGrp="1"/>
          </p:cNvSpPr>
          <p:nvPr>
            <p:ph type="sldNum" sz="quarter" idx="5"/>
          </p:nvPr>
        </p:nvSpPr>
        <p:spPr/>
        <p:txBody>
          <a:bodyPr/>
          <a:lstStyle/>
          <a:p>
            <a:fld id="{403DB4F8-2C13-7345-8E95-4DC681F14FAA}" type="slidenum">
              <a:rPr lang="en-US" smtClean="0"/>
              <a:t>2</a:t>
            </a:fld>
            <a:endParaRPr lang="en-US"/>
          </a:p>
        </p:txBody>
      </p:sp>
    </p:spTree>
    <p:extLst>
      <p:ext uri="{BB962C8B-B14F-4D97-AF65-F5344CB8AC3E}">
        <p14:creationId xmlns:p14="http://schemas.microsoft.com/office/powerpoint/2010/main" val="2626982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157F9-EE42-D357-4B1A-A9EE937E10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5CDEA-DE36-6E9C-0531-F21D00DA0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8229AC-E906-EA9D-38ED-836A3C0FFF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96059C-ABD2-234C-65D7-D7D1FC0CD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48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BOTH EAM &amp; APM working together help you achieve this WHAT.</a:t>
            </a:r>
          </a:p>
          <a:p>
            <a:r>
              <a:rPr lang="en-US" sz="1800" kern="100" dirty="0">
                <a:effectLst/>
                <a:latin typeface="Aptos" panose="020B0004020202020204" pitchFamily="34" charset="0"/>
                <a:cs typeface="Times New Roman" panose="02020603050405020304" pitchFamily="18" charset="0"/>
              </a:rPr>
              <a:t>Keep your assets running as expected with no surprises.</a:t>
            </a:r>
          </a:p>
          <a:p>
            <a:r>
              <a:rPr lang="en-US" sz="1800" kern="100" dirty="0">
                <a:effectLst/>
                <a:latin typeface="Aptos" panose="020B0004020202020204" pitchFamily="34" charset="0"/>
                <a:cs typeface="Times New Roman" panose="02020603050405020304" pitchFamily="18" charset="0"/>
              </a:rPr>
              <a:t>Make sound, data-driven decisions about your assets. </a:t>
            </a:r>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73235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20BF-A242-F293-C733-5BF269ABD5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2D54CB-5A1A-C7FB-78B8-5A1DA081C6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17964E-D57B-F951-215F-03ADCDF5EBB9}"/>
              </a:ext>
            </a:extLst>
          </p:cNvPr>
          <p:cNvSpPr>
            <a:spLocks noGrp="1"/>
          </p:cNvSpPr>
          <p:nvPr>
            <p:ph type="body" idx="1"/>
          </p:nvPr>
        </p:nvSpPr>
        <p:spPr/>
        <p:txBody>
          <a:bodyPr/>
          <a:lstStyle/>
          <a:p>
            <a:r>
              <a:rPr lang="en-US" sz="1800" kern="100" dirty="0">
                <a:effectLst/>
                <a:latin typeface="Aptos" panose="020B0004020202020204" pitchFamily="34" charset="0"/>
                <a:ea typeface="Aptos" panose="020B0004020202020204" pitchFamily="34" charset="0"/>
                <a:cs typeface="Times New Roman" panose="02020603050405020304" pitchFamily="18" charset="0"/>
              </a:rPr>
              <a:t>Why would you invest in a robust asset management system?  Simple equation: Less downtime = more production = more revenue;</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Less downtime = less money spent on reactive maintenance, expediting inventory, resource OT,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etc</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more money in your pocket.</a:t>
            </a:r>
          </a:p>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cs typeface="Times New Roman" panose="02020603050405020304" pitchFamily="18" charset="0"/>
              </a:rPr>
              <a:t>Manage your costs effectively;  think about how much more expensive it is to be highly reactive vs. highly preventive.  You’re spending money when you shouldn’t have to be.</a:t>
            </a:r>
          </a:p>
          <a:p>
            <a:r>
              <a:rPr lang="en-US" sz="1800" kern="100" dirty="0">
                <a:effectLst/>
                <a:latin typeface="Aptos" panose="020B0004020202020204" pitchFamily="34" charset="0"/>
                <a:cs typeface="Times New Roman" panose="02020603050405020304" pitchFamily="18" charset="0"/>
              </a:rPr>
              <a:t>And most importantly, organizations should always have line of sight to risk, as it relates to asset management.  Do you know how much risk your assets are exposing you to today?  Do you have visibility to which assets are performing as expected and which ones are exhibiting behaviors that could lead to an early failure?  Do you know which assets are eating up all of your maintenance budget?  Can you easily answer the question around repair vs. replace as it relates to O&amp;M spend? Risk is a river; you never step into the same spot twice.  It’s always changing, so it’s important to have a system in place to measure and manage it. </a:t>
            </a:r>
          </a:p>
          <a:p>
            <a:endParaRPr lang="en-US" sz="1800" kern="100" dirty="0">
              <a:effectLst/>
              <a:latin typeface="Aptos" panose="020B0004020202020204" pitchFamily="34" charset="0"/>
              <a:cs typeface="Times New Roman" panose="02020603050405020304" pitchFamily="18" charset="0"/>
            </a:endParaRPr>
          </a:p>
          <a:p>
            <a:r>
              <a:rPr lang="en-US" sz="1800" kern="100" dirty="0">
                <a:effectLst/>
                <a:latin typeface="Aptos" panose="020B0004020202020204" pitchFamily="34" charset="0"/>
                <a:cs typeface="Times New Roman" panose="02020603050405020304" pitchFamily="18" charset="0"/>
              </a:rPr>
              <a:t>Knowing your risk is super important and directly influences how well you’re protecting your revenue and managing your costs. Risk may seem hard to quantify.. but it directly ties to both the top and bottom line.  But you don’t have to believe me.  Let’s see what Don Shubert from Marsh Insurance has to say about this….</a:t>
            </a:r>
            <a:endParaRPr lang="en-US" dirty="0"/>
          </a:p>
        </p:txBody>
      </p:sp>
      <p:sp>
        <p:nvSpPr>
          <p:cNvPr id="4" name="Slide Number Placeholder 3">
            <a:extLst>
              <a:ext uri="{FF2B5EF4-FFF2-40B4-BE49-F238E27FC236}">
                <a16:creationId xmlns:a16="http://schemas.microsoft.com/office/drawing/2014/main" id="{2B3C8758-57CD-AB17-B28E-83E51D68B8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7411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E07B-C7BB-6372-E727-E59E59F301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24EF44-4136-0678-61A6-5854A854AC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AA9DB-3130-783A-5663-85DDCD938360}"/>
              </a:ext>
            </a:extLst>
          </p:cNvPr>
          <p:cNvSpPr>
            <a:spLocks noGrp="1"/>
          </p:cNvSpPr>
          <p:nvPr>
            <p:ph type="body" idx="1"/>
          </p:nvPr>
        </p:nvSpPr>
        <p:spPr/>
        <p:txBody>
          <a:bodyPr/>
          <a:lstStyle/>
          <a:p>
            <a:r>
              <a:rPr lang="en-US" sz="1200" kern="100" dirty="0">
                <a:effectLst/>
                <a:latin typeface="Aptos" panose="020B0004020202020204" pitchFamily="34" charset="0"/>
                <a:ea typeface="Aptos" panose="020B0004020202020204" pitchFamily="34" charset="0"/>
                <a:cs typeface="Times New Roman" panose="02020603050405020304" pitchFamily="18" charset="0"/>
              </a:rPr>
              <a:t>Thank you Don.  Couldn’t have said it better myself. </a:t>
            </a:r>
          </a:p>
          <a:p>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200" kern="100" dirty="0">
                <a:effectLst/>
                <a:latin typeface="Aptos" panose="020B0004020202020204" pitchFamily="34" charset="0"/>
                <a:ea typeface="Aptos" panose="020B0004020202020204" pitchFamily="34" charset="0"/>
                <a:cs typeface="Times New Roman" panose="02020603050405020304" pitchFamily="18" charset="0"/>
              </a:rPr>
              <a:t>Insurance is part of the financial equation for every capital intensive industry.  And what is the only thing insurers such as Marsh care about?  Risk.  Risk to them.  They charge you based on how much risk you’re posing to them.  There’s a reason your car insurance is so high before the age of 25 or why flood insurance is so high if you live on the west coast of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florida</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The same risk-based calculations are applied to industrial organizations that operate large capital assets… and insurers will charge based on how well you manage asset risk.  So while risk may seem like a qualitative measure, it absolutely is quantitative and directly influences the bottom line.</a:t>
            </a:r>
          </a:p>
          <a:p>
            <a:endParaRPr lang="en-US" dirty="0"/>
          </a:p>
        </p:txBody>
      </p:sp>
      <p:sp>
        <p:nvSpPr>
          <p:cNvPr id="4" name="Slide Number Placeholder 3">
            <a:extLst>
              <a:ext uri="{FF2B5EF4-FFF2-40B4-BE49-F238E27FC236}">
                <a16:creationId xmlns:a16="http://schemas.microsoft.com/office/drawing/2014/main" id="{CC5E7FB0-8212-BA38-274B-EA3063A585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482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A927E-BE01-90F2-6FDE-F1220AA9BD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F043D2-BC53-1B02-363C-BCEAC6A79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B640A-F66B-9CD3-7661-D4782E50BED6}"/>
              </a:ext>
            </a:extLst>
          </p:cNvPr>
          <p:cNvSpPr>
            <a:spLocks noGrp="1"/>
          </p:cNvSpPr>
          <p:nvPr>
            <p:ph type="body" idx="1"/>
          </p:nvPr>
        </p:nvSpPr>
        <p:spPr/>
        <p:txBody>
          <a:bodyPr/>
          <a:lstStyle/>
          <a:p>
            <a:r>
              <a:rPr lang="en-US" sz="1800" kern="100" dirty="0">
                <a:effectLst/>
                <a:latin typeface="Aptos" panose="020B0004020202020204" pitchFamily="34" charset="0"/>
                <a:cs typeface="Times New Roman" panose="02020603050405020304" pitchFamily="18" charset="0"/>
              </a:rPr>
              <a:t>So now let’s talk about how we put in place an Asset Management System.  There are 7 questions you have to ask yourself when you’re putting in place an AM system.  They’re all aimed at protecting your capital investments.  Protecting your assets.  Keeping them running, keeping them performing.  If you can answer these 7 questions with a high degree of confidence, you’ve successfully put in place an asset management system.</a:t>
            </a:r>
            <a:endParaRPr lang="en-US" dirty="0"/>
          </a:p>
        </p:txBody>
      </p:sp>
      <p:sp>
        <p:nvSpPr>
          <p:cNvPr id="4" name="Slide Number Placeholder 3">
            <a:extLst>
              <a:ext uri="{FF2B5EF4-FFF2-40B4-BE49-F238E27FC236}">
                <a16:creationId xmlns:a16="http://schemas.microsoft.com/office/drawing/2014/main" id="{ECC7EB8A-496A-1A19-F3B5-501F2FDB6E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2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8F6BB-012B-3F8B-8EE0-052B175561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FA3E2D-016B-69E1-20A0-E7837F5F8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53EDAE-48A1-4E26-19DA-26670627DE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cs typeface="Times New Roman" panose="02020603050405020304" pitchFamily="18" charset="0"/>
              </a:rPr>
              <a:t>These questions may seem simple but they’re often not easy to answer… especially at the size and scale of most industrial organizations.  Think about the number of assets you have in your EAM registry at a single site… and then multiple that by all of your sites… and then try to put in place strategies for all those assets, and manage those strategies… it’s too much for any person or persons to manage… so we rely on software that can help us answer these questions at speed… and at scale… such as EAM, such as APM.  And where is the handoff point between the two </a:t>
            </a:r>
            <a:r>
              <a:rPr lang="en-US" sz="1800" kern="100" dirty="0" err="1">
                <a:effectLst/>
                <a:latin typeface="Aptos" panose="020B0004020202020204" pitchFamily="34" charset="0"/>
                <a:cs typeface="Times New Roman" panose="02020603050405020304" pitchFamily="18" charset="0"/>
              </a:rPr>
              <a:t>softwares</a:t>
            </a:r>
            <a:r>
              <a:rPr lang="en-US" sz="1800" kern="100" dirty="0">
                <a:effectLst/>
                <a:latin typeface="Aptos" panose="020B0004020202020204" pitchFamily="34" charset="0"/>
                <a:cs typeface="Times New Roman" panose="02020603050405020304" pitchFamily="18" charset="0"/>
              </a:rPr>
              <a:t>? It’s between Q 3 &amp; 4…  Information about the status of the asset directly feeds into the effort you’re putting into maintaining those assets, keeping them healthy, making decisions about investments in those assets… EAM and APM shake hands between Q 3 &amp; 4.</a:t>
            </a:r>
            <a:endParaRPr lang="en-US" dirty="0"/>
          </a:p>
        </p:txBody>
      </p:sp>
      <p:sp>
        <p:nvSpPr>
          <p:cNvPr id="4" name="Slide Number Placeholder 3">
            <a:extLst>
              <a:ext uri="{FF2B5EF4-FFF2-40B4-BE49-F238E27FC236}">
                <a16:creationId xmlns:a16="http://schemas.microsoft.com/office/drawing/2014/main" id="{3F560AD6-F7DC-7C2C-B3CD-A9F0AE4450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523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FCCED-BDE4-28B3-A4C6-911A86E88C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9D365-F132-4265-E723-A3235FF9D2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36B67-2BA9-CFF2-87DA-ACCF8D0CE83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73DA09A6-6F8F-5A56-2103-90DBA650EB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3DB4F8-2C13-7345-8E95-4DC681F14F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286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You can’t draw a boundary around the equipment and catastrophic outcomes can occur. </a:t>
            </a:r>
            <a:r>
              <a:rPr lang="en-US" sz="1200" dirty="0">
                <a:effectLst/>
                <a:latin typeface="Calibri" panose="020F0502020204030204" pitchFamily="34" charset="0"/>
              </a:rPr>
              <a:t>Wasting resources generating work orders for equipment that can't be found.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rPr>
              <a:t>Sept 9, 2010: San Bruno. Ca , 30” diameter steel gas pipeline (PG&amp;E) exploded in residential neighborhood 2 miles west of SFO, engineers testified that info about pipeline defects not reflected in company record … devastating event more than 50 homes destroyed, claimed numerous (8) lives, utility couldn't answer 1st 3 questions &amp; consequences dire &amp; devastating.</a:t>
            </a:r>
          </a:p>
          <a:p>
            <a:endParaRPr lang="en-US" dirty="0"/>
          </a:p>
        </p:txBody>
      </p:sp>
      <p:sp>
        <p:nvSpPr>
          <p:cNvPr id="4" name="Slide Number Placeholder 3"/>
          <p:cNvSpPr>
            <a:spLocks noGrp="1"/>
          </p:cNvSpPr>
          <p:nvPr>
            <p:ph type="sldNum" sz="quarter" idx="5"/>
          </p:nvPr>
        </p:nvSpPr>
        <p:spPr/>
        <p:txBody>
          <a:bodyPr/>
          <a:lstStyle/>
          <a:p>
            <a:fld id="{403DB4F8-2C13-7345-8E95-4DC681F14FAA}" type="slidenum">
              <a:rPr lang="en-US" smtClean="0"/>
              <a:t>10</a:t>
            </a:fld>
            <a:endParaRPr lang="en-US"/>
          </a:p>
        </p:txBody>
      </p:sp>
    </p:spTree>
    <p:extLst>
      <p:ext uri="{BB962C8B-B14F-4D97-AF65-F5344CB8AC3E}">
        <p14:creationId xmlns:p14="http://schemas.microsoft.com/office/powerpoint/2010/main" val="1187242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dirty="0"/>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Name(s)</a:t>
            </a:r>
          </a:p>
          <a:p>
            <a:r>
              <a:rPr lang="en-US" dirty="0"/>
              <a:t>Speaker Title(s)</a:t>
            </a:r>
          </a:p>
          <a:p>
            <a:r>
              <a:rPr lang="en-US" dirty="0"/>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dirty="0"/>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dirty="0"/>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dirty="0"/>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dirty="0"/>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dirty="0"/>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dirty="0"/>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5.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normAutofit/>
          </a:bodyPr>
          <a:lstStyle/>
          <a:p>
            <a:r>
              <a:rPr lang="en-US" dirty="0"/>
              <a:t>The Pyramid Scheme</a:t>
            </a:r>
            <a:br>
              <a:rPr lang="en-US" dirty="0"/>
            </a:br>
            <a:r>
              <a:rPr lang="en-US" sz="3600" dirty="0"/>
              <a:t>How EAM and APM Work Together</a:t>
            </a:r>
            <a:endParaRPr lang="en-US" dirty="0"/>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lstStyle/>
          <a:p>
            <a:r>
              <a:rPr lang="en-US" dirty="0"/>
              <a:t>Rachel Wagner</a:t>
            </a:r>
          </a:p>
          <a:p>
            <a:r>
              <a:rPr lang="en-US" dirty="0"/>
              <a:t>APM SME / Account Executive</a:t>
            </a:r>
          </a:p>
          <a:p>
            <a:r>
              <a:rPr lang="en-US" dirty="0"/>
              <a:t>Hexagon</a:t>
            </a:r>
          </a:p>
        </p:txBody>
      </p:sp>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19B29F6-FB23-B9B2-9F93-30A88B87E79C}"/>
              </a:ext>
            </a:extLst>
          </p:cNvPr>
          <p:cNvSpPr>
            <a:spLocks noGrp="1"/>
          </p:cNvSpPr>
          <p:nvPr>
            <p:ph type="title"/>
          </p:nvPr>
        </p:nvSpPr>
        <p:spPr>
          <a:xfrm>
            <a:off x="825500" y="555946"/>
            <a:ext cx="4660900" cy="1466669"/>
          </a:xfrm>
        </p:spPr>
        <p:txBody>
          <a:bodyPr anchor="b">
            <a:noAutofit/>
          </a:bodyPr>
          <a:lstStyle/>
          <a:p>
            <a:r>
              <a:rPr lang="en-US" sz="4800" b="1" dirty="0">
                <a:latin typeface="+mj-lt"/>
              </a:rPr>
              <a:t>Questions 1 - 3</a:t>
            </a:r>
            <a:endParaRPr lang="en-US" sz="4800" b="1" dirty="0">
              <a:latin typeface="Arial Nova" panose="020B0504020202020204" pitchFamily="34" charset="0"/>
              <a:cs typeface="Arial" panose="020B0604020202020204" pitchFamily="34" charset="0"/>
            </a:endParaRPr>
          </a:p>
        </p:txBody>
      </p:sp>
      <p:pic>
        <p:nvPicPr>
          <p:cNvPr id="2" name="Picture 2" descr="San Bruno pipeline explosion - Wikipedia">
            <a:extLst>
              <a:ext uri="{FF2B5EF4-FFF2-40B4-BE49-F238E27FC236}">
                <a16:creationId xmlns:a16="http://schemas.microsoft.com/office/drawing/2014/main" id="{A4EF3258-BE1B-CAB3-55D6-0C69E8A68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876" t="553" r="25103" b="1"/>
          <a:stretch/>
        </p:blipFill>
        <p:spPr bwMode="auto">
          <a:xfrm>
            <a:off x="6785420" y="10"/>
            <a:ext cx="5406579" cy="427735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More remains found in San Bruno fire; PG&amp;E checking major pipelines for  flaws – East Bay Times">
            <a:extLst>
              <a:ext uri="{FF2B5EF4-FFF2-40B4-BE49-F238E27FC236}">
                <a16:creationId xmlns:a16="http://schemas.microsoft.com/office/drawing/2014/main" id="{575BA08D-8DD8-9538-0B39-16551EDB79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29" b="29056"/>
          <a:stretch/>
        </p:blipFill>
        <p:spPr bwMode="auto">
          <a:xfrm>
            <a:off x="6785420" y="4248112"/>
            <a:ext cx="5406580" cy="2609888"/>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9BECADA-0E9A-8EDD-517B-BE72D091CDD5}"/>
              </a:ext>
            </a:extLst>
          </p:cNvPr>
          <p:cNvGrpSpPr/>
          <p:nvPr/>
        </p:nvGrpSpPr>
        <p:grpSpPr>
          <a:xfrm>
            <a:off x="955411" y="2106357"/>
            <a:ext cx="5835816" cy="1887888"/>
            <a:chOff x="4364097" y="1215764"/>
            <a:chExt cx="5835816" cy="1887888"/>
          </a:xfrm>
        </p:grpSpPr>
        <p:sp>
          <p:nvSpPr>
            <p:cNvPr id="6" name="Oval 5">
              <a:extLst>
                <a:ext uri="{FF2B5EF4-FFF2-40B4-BE49-F238E27FC236}">
                  <a16:creationId xmlns:a16="http://schemas.microsoft.com/office/drawing/2014/main" id="{F2DE520B-D72F-125E-8D35-0149C74A93C8}"/>
                </a:ext>
              </a:extLst>
            </p:cNvPr>
            <p:cNvSpPr/>
            <p:nvPr/>
          </p:nvSpPr>
          <p:spPr>
            <a:xfrm>
              <a:off x="4364097" y="12157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8A4A17D7-C0B4-6354-31D1-16AC94FEAABF}"/>
                </a:ext>
              </a:extLst>
            </p:cNvPr>
            <p:cNvSpPr txBox="1"/>
            <p:nvPr/>
          </p:nvSpPr>
          <p:spPr>
            <a:xfrm>
              <a:off x="4470281" y="12422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1</a:t>
              </a:r>
            </a:p>
          </p:txBody>
        </p:sp>
        <p:sp>
          <p:nvSpPr>
            <p:cNvPr id="8" name="Oval 7">
              <a:extLst>
                <a:ext uri="{FF2B5EF4-FFF2-40B4-BE49-F238E27FC236}">
                  <a16:creationId xmlns:a16="http://schemas.microsoft.com/office/drawing/2014/main" id="{0B4B9E3B-1CD0-214D-C9CB-E89B46053EB1}"/>
                </a:ext>
              </a:extLst>
            </p:cNvPr>
            <p:cNvSpPr/>
            <p:nvPr/>
          </p:nvSpPr>
          <p:spPr>
            <a:xfrm>
              <a:off x="4364097" y="186855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703B44B-9505-83ED-1DBF-04E2E0B0670D}"/>
                </a:ext>
              </a:extLst>
            </p:cNvPr>
            <p:cNvSpPr txBox="1"/>
            <p:nvPr/>
          </p:nvSpPr>
          <p:spPr>
            <a:xfrm>
              <a:off x="4470281" y="189503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2</a:t>
              </a:r>
            </a:p>
          </p:txBody>
        </p:sp>
        <p:sp>
          <p:nvSpPr>
            <p:cNvPr id="10" name="Oval 9">
              <a:extLst>
                <a:ext uri="{FF2B5EF4-FFF2-40B4-BE49-F238E27FC236}">
                  <a16:creationId xmlns:a16="http://schemas.microsoft.com/office/drawing/2014/main" id="{E167B130-6E25-860E-76A9-8B2B0CB8E894}"/>
                </a:ext>
              </a:extLst>
            </p:cNvPr>
            <p:cNvSpPr/>
            <p:nvPr/>
          </p:nvSpPr>
          <p:spPr>
            <a:xfrm>
              <a:off x="4364097" y="250946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2A6EE5C5-3128-7809-3DB9-886034641916}"/>
                </a:ext>
              </a:extLst>
            </p:cNvPr>
            <p:cNvSpPr txBox="1"/>
            <p:nvPr/>
          </p:nvSpPr>
          <p:spPr>
            <a:xfrm>
              <a:off x="4470281" y="253594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3</a:t>
              </a:r>
            </a:p>
          </p:txBody>
        </p:sp>
        <p:sp>
          <p:nvSpPr>
            <p:cNvPr id="13" name="TextBox 12">
              <a:extLst>
                <a:ext uri="{FF2B5EF4-FFF2-40B4-BE49-F238E27FC236}">
                  <a16:creationId xmlns:a16="http://schemas.microsoft.com/office/drawing/2014/main" id="{7B8D6D6B-51C1-0CE3-B7AD-B2FD52A0D43F}"/>
                </a:ext>
              </a:extLst>
            </p:cNvPr>
            <p:cNvSpPr txBox="1"/>
            <p:nvPr/>
          </p:nvSpPr>
          <p:spPr>
            <a:xfrm>
              <a:off x="5124958" y="1319186"/>
              <a:ext cx="5074955" cy="400110"/>
            </a:xfrm>
            <a:prstGeom prst="rect">
              <a:avLst/>
            </a:prstGeom>
            <a:noFill/>
          </p:spPr>
          <p:txBody>
            <a:bodyPr wrap="square" rtlCol="0">
              <a:spAutoFit/>
            </a:bodyPr>
            <a:lstStyle/>
            <a:p>
              <a:r>
                <a:rPr lang="en-US" sz="2000" dirty="0">
                  <a:latin typeface="Arial Nova" panose="020B0504020202020204" pitchFamily="34" charset="0"/>
                </a:rPr>
                <a:t>What assets do I own and where are they?</a:t>
              </a:r>
            </a:p>
          </p:txBody>
        </p:sp>
        <p:sp>
          <p:nvSpPr>
            <p:cNvPr id="14" name="TextBox 13">
              <a:extLst>
                <a:ext uri="{FF2B5EF4-FFF2-40B4-BE49-F238E27FC236}">
                  <a16:creationId xmlns:a16="http://schemas.microsoft.com/office/drawing/2014/main" id="{E0A74D58-1217-9566-B435-DEE393C823F5}"/>
                </a:ext>
              </a:extLst>
            </p:cNvPr>
            <p:cNvSpPr txBox="1"/>
            <p:nvPr/>
          </p:nvSpPr>
          <p:spPr>
            <a:xfrm>
              <a:off x="5124959" y="1980981"/>
              <a:ext cx="4506686" cy="400110"/>
            </a:xfrm>
            <a:prstGeom prst="rect">
              <a:avLst/>
            </a:prstGeom>
            <a:noFill/>
          </p:spPr>
          <p:txBody>
            <a:bodyPr wrap="square" rtlCol="0">
              <a:spAutoFit/>
            </a:bodyPr>
            <a:lstStyle/>
            <a:p>
              <a:r>
                <a:rPr lang="en-US" sz="2000" dirty="0">
                  <a:latin typeface="Arial Nova" panose="020B0504020202020204" pitchFamily="34" charset="0"/>
                </a:rPr>
                <a:t>What are they worth?</a:t>
              </a:r>
            </a:p>
          </p:txBody>
        </p:sp>
        <p:sp>
          <p:nvSpPr>
            <p:cNvPr id="15" name="TextBox 14">
              <a:extLst>
                <a:ext uri="{FF2B5EF4-FFF2-40B4-BE49-F238E27FC236}">
                  <a16:creationId xmlns:a16="http://schemas.microsoft.com/office/drawing/2014/main" id="{47379F82-A291-8AF2-1763-5B7D32C09FAE}"/>
                </a:ext>
              </a:extLst>
            </p:cNvPr>
            <p:cNvSpPr txBox="1"/>
            <p:nvPr/>
          </p:nvSpPr>
          <p:spPr>
            <a:xfrm>
              <a:off x="5124959" y="2612885"/>
              <a:ext cx="4506686" cy="400110"/>
            </a:xfrm>
            <a:prstGeom prst="rect">
              <a:avLst/>
            </a:prstGeom>
            <a:noFill/>
          </p:spPr>
          <p:txBody>
            <a:bodyPr wrap="square" rtlCol="0">
              <a:spAutoFit/>
            </a:bodyPr>
            <a:lstStyle/>
            <a:p>
              <a:r>
                <a:rPr lang="en-US" sz="2000" dirty="0">
                  <a:latin typeface="Arial Nova" panose="020B0504020202020204" pitchFamily="34" charset="0"/>
                </a:rPr>
                <a:t>What condition are they in?</a:t>
              </a:r>
            </a:p>
          </p:txBody>
        </p:sp>
      </p:grpSp>
      <p:sp>
        <p:nvSpPr>
          <p:cNvPr id="16" name="Rectangle 15">
            <a:extLst>
              <a:ext uri="{FF2B5EF4-FFF2-40B4-BE49-F238E27FC236}">
                <a16:creationId xmlns:a16="http://schemas.microsoft.com/office/drawing/2014/main" id="{9B18CFD9-1A39-47F2-0EB8-0FD8228E27CB}"/>
              </a:ext>
            </a:extLst>
          </p:cNvPr>
          <p:cNvSpPr/>
          <p:nvPr/>
        </p:nvSpPr>
        <p:spPr>
          <a:xfrm>
            <a:off x="6791227" y="0"/>
            <a:ext cx="5400773" cy="6858000"/>
          </a:xfrm>
          <a:prstGeom prst="rect">
            <a:avLst/>
          </a:prstGeom>
          <a:noFill/>
          <a:ln w="38100">
            <a:solidFill>
              <a:schemeClr val="tx2">
                <a:lumMod val="10000"/>
                <a:lumOff val="90000"/>
              </a:schemeClr>
            </a:solidFill>
          </a:ln>
          <a:effectLst>
            <a:glow rad="101600">
              <a:schemeClr val="accent1">
                <a:lumMod val="25000"/>
                <a:lumOff val="75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2103501-5D8F-F77F-69F5-16F942D93324}"/>
              </a:ext>
            </a:extLst>
          </p:cNvPr>
          <p:cNvSpPr txBox="1"/>
          <p:nvPr/>
        </p:nvSpPr>
        <p:spPr>
          <a:xfrm>
            <a:off x="1716272" y="4539045"/>
            <a:ext cx="5262880" cy="1477328"/>
          </a:xfrm>
          <a:prstGeom prst="rect">
            <a:avLst/>
          </a:prstGeom>
          <a:noFill/>
        </p:spPr>
        <p:txBody>
          <a:bodyPr wrap="square" rtlCol="0">
            <a:spAutoFit/>
          </a:bodyPr>
          <a:lstStyle/>
          <a:p>
            <a:r>
              <a:rPr lang="en-US" dirty="0"/>
              <a:t>Draws a boundary around equipment</a:t>
            </a:r>
          </a:p>
          <a:p>
            <a:endParaRPr lang="en-US" dirty="0"/>
          </a:p>
          <a:p>
            <a:r>
              <a:rPr lang="en-US" dirty="0"/>
              <a:t>System of record to document defects</a:t>
            </a:r>
          </a:p>
          <a:p>
            <a:endParaRPr lang="en-US" dirty="0"/>
          </a:p>
          <a:p>
            <a:r>
              <a:rPr lang="en-US" dirty="0"/>
              <a:t>Knowledge transfer of equipment condition</a:t>
            </a:r>
          </a:p>
        </p:txBody>
      </p:sp>
      <p:sp>
        <p:nvSpPr>
          <p:cNvPr id="18" name="Arrow: Right 17">
            <a:extLst>
              <a:ext uri="{FF2B5EF4-FFF2-40B4-BE49-F238E27FC236}">
                <a16:creationId xmlns:a16="http://schemas.microsoft.com/office/drawing/2014/main" id="{C6C49DB3-AEE7-2370-0BA5-D8641D6233BB}"/>
              </a:ext>
            </a:extLst>
          </p:cNvPr>
          <p:cNvSpPr/>
          <p:nvPr/>
        </p:nvSpPr>
        <p:spPr>
          <a:xfrm>
            <a:off x="1364340" y="4474234"/>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95216A52-1015-07CC-A1AE-EE8E0BF743BE}"/>
              </a:ext>
            </a:extLst>
          </p:cNvPr>
          <p:cNvSpPr/>
          <p:nvPr/>
        </p:nvSpPr>
        <p:spPr>
          <a:xfrm>
            <a:off x="1364340" y="5032631"/>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6FE69182-36C2-4C32-DE17-DD050F21DE6E}"/>
              </a:ext>
            </a:extLst>
          </p:cNvPr>
          <p:cNvSpPr/>
          <p:nvPr/>
        </p:nvSpPr>
        <p:spPr>
          <a:xfrm>
            <a:off x="1364340" y="5601188"/>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82429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18E60-9A82-73BF-BAE5-CEC1589F486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6A8890A8-294F-6C4C-D456-9F111F2EFFFC}"/>
              </a:ext>
            </a:extLst>
          </p:cNvPr>
          <p:cNvSpPr>
            <a:spLocks noGrp="1"/>
          </p:cNvSpPr>
          <p:nvPr>
            <p:ph type="title"/>
          </p:nvPr>
        </p:nvSpPr>
        <p:spPr>
          <a:xfrm>
            <a:off x="990599" y="2524214"/>
            <a:ext cx="8315961" cy="1325563"/>
          </a:xfrm>
        </p:spPr>
        <p:txBody>
          <a:bodyPr anchor="b">
            <a:normAutofit fontScale="90000"/>
          </a:bodyPr>
          <a:lstStyle/>
          <a:p>
            <a:r>
              <a:rPr lang="en-US" sz="4800" b="1" dirty="0">
                <a:latin typeface="Arial Nova" panose="020B0504020202020204" pitchFamily="34" charset="0"/>
                <a:cs typeface="Arial" panose="020B0604020202020204" pitchFamily="34" charset="0"/>
              </a:rPr>
              <a:t>What if you can’t answer Questions 4 – 6?</a:t>
            </a:r>
          </a:p>
        </p:txBody>
      </p:sp>
    </p:spTree>
    <p:extLst>
      <p:ext uri="{BB962C8B-B14F-4D97-AF65-F5344CB8AC3E}">
        <p14:creationId xmlns:p14="http://schemas.microsoft.com/office/powerpoint/2010/main" val="644136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4000"/>
          </a:stretch>
        </a:blipFill>
        <a:effectLst/>
      </p:bgPr>
    </p:bg>
    <p:spTree>
      <p:nvGrpSpPr>
        <p:cNvPr id="1" name="">
          <a:extLst>
            <a:ext uri="{FF2B5EF4-FFF2-40B4-BE49-F238E27FC236}">
              <a16:creationId xmlns:a16="http://schemas.microsoft.com/office/drawing/2014/main" id="{D7F1F309-9CF6-A74B-32B4-2E27773B5A7C}"/>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5B67288C-A324-E32D-FC10-F466B0A84D1E}"/>
              </a:ext>
            </a:extLst>
          </p:cNvPr>
          <p:cNvPicPr>
            <a:picLocks noChangeAspect="1"/>
          </p:cNvPicPr>
          <p:nvPr/>
        </p:nvPicPr>
        <p:blipFill>
          <a:blip r:embed="rId4"/>
          <a:srcRect b="13250"/>
          <a:stretch/>
        </p:blipFill>
        <p:spPr>
          <a:xfrm>
            <a:off x="6785417" y="3990867"/>
            <a:ext cx="5406582" cy="2867123"/>
          </a:xfrm>
          <a:prstGeom prst="rect">
            <a:avLst/>
          </a:prstGeom>
        </p:spPr>
      </p:pic>
      <p:pic>
        <p:nvPicPr>
          <p:cNvPr id="29" name="Picture 2" descr="Bearspaw Feeder Main break: What the preliminary findings are saying so far  - DiscoverAirdrie.com - Local News, Weather, Sports, and Job Listings for  Airdrie, Alberta, and the Rocky View County region.">
            <a:extLst>
              <a:ext uri="{FF2B5EF4-FFF2-40B4-BE49-F238E27FC236}">
                <a16:creationId xmlns:a16="http://schemas.microsoft.com/office/drawing/2014/main" id="{8167BE87-D2C5-F791-E882-FFB171381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5418" y="0"/>
            <a:ext cx="5406581" cy="405493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ACB5215-40D6-4F33-15CE-C9F729F8A83B}"/>
              </a:ext>
            </a:extLst>
          </p:cNvPr>
          <p:cNvGrpSpPr/>
          <p:nvPr/>
        </p:nvGrpSpPr>
        <p:grpSpPr>
          <a:xfrm>
            <a:off x="955410" y="2102978"/>
            <a:ext cx="5982369" cy="1887888"/>
            <a:chOff x="4364097" y="3545565"/>
            <a:chExt cx="5982369" cy="1887888"/>
          </a:xfrm>
        </p:grpSpPr>
        <p:sp>
          <p:nvSpPr>
            <p:cNvPr id="4" name="Oval 3">
              <a:extLst>
                <a:ext uri="{FF2B5EF4-FFF2-40B4-BE49-F238E27FC236}">
                  <a16:creationId xmlns:a16="http://schemas.microsoft.com/office/drawing/2014/main" id="{C78DA372-480E-86D8-491E-50E6523E7F8D}"/>
                </a:ext>
              </a:extLst>
            </p:cNvPr>
            <p:cNvSpPr/>
            <p:nvPr/>
          </p:nvSpPr>
          <p:spPr>
            <a:xfrm>
              <a:off x="4364097" y="3545565"/>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50A6DB81-625B-5CE3-16D1-FAC94CE9833E}"/>
                </a:ext>
              </a:extLst>
            </p:cNvPr>
            <p:cNvSpPr txBox="1"/>
            <p:nvPr/>
          </p:nvSpPr>
          <p:spPr>
            <a:xfrm>
              <a:off x="4470281" y="3572043"/>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4</a:t>
              </a:r>
            </a:p>
          </p:txBody>
        </p:sp>
        <p:sp>
          <p:nvSpPr>
            <p:cNvPr id="21" name="Oval 20">
              <a:extLst>
                <a:ext uri="{FF2B5EF4-FFF2-40B4-BE49-F238E27FC236}">
                  <a16:creationId xmlns:a16="http://schemas.microsoft.com/office/drawing/2014/main" id="{3899A000-0368-137C-835C-41EA24886386}"/>
                </a:ext>
              </a:extLst>
            </p:cNvPr>
            <p:cNvSpPr/>
            <p:nvPr/>
          </p:nvSpPr>
          <p:spPr>
            <a:xfrm>
              <a:off x="4364097" y="419835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EFBE3EA-4FA0-1998-555B-72C8427CA186}"/>
                </a:ext>
              </a:extLst>
            </p:cNvPr>
            <p:cNvSpPr txBox="1"/>
            <p:nvPr/>
          </p:nvSpPr>
          <p:spPr>
            <a:xfrm>
              <a:off x="4470281" y="422483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5</a:t>
              </a:r>
            </a:p>
          </p:txBody>
        </p:sp>
        <p:sp>
          <p:nvSpPr>
            <p:cNvPr id="23" name="Oval 22">
              <a:extLst>
                <a:ext uri="{FF2B5EF4-FFF2-40B4-BE49-F238E27FC236}">
                  <a16:creationId xmlns:a16="http://schemas.microsoft.com/office/drawing/2014/main" id="{358AFE7D-5F78-F672-58A0-03A80E81D193}"/>
                </a:ext>
              </a:extLst>
            </p:cNvPr>
            <p:cNvSpPr/>
            <p:nvPr/>
          </p:nvSpPr>
          <p:spPr>
            <a:xfrm>
              <a:off x="4364097" y="48392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AD323133-F6AB-43A4-F3F1-A1619A0EF89A}"/>
                </a:ext>
              </a:extLst>
            </p:cNvPr>
            <p:cNvSpPr txBox="1"/>
            <p:nvPr/>
          </p:nvSpPr>
          <p:spPr>
            <a:xfrm>
              <a:off x="4470281" y="48657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6</a:t>
              </a:r>
            </a:p>
          </p:txBody>
        </p:sp>
        <p:sp>
          <p:nvSpPr>
            <p:cNvPr id="25" name="TextBox 24">
              <a:extLst>
                <a:ext uri="{FF2B5EF4-FFF2-40B4-BE49-F238E27FC236}">
                  <a16:creationId xmlns:a16="http://schemas.microsoft.com/office/drawing/2014/main" id="{C739280F-86A4-0E47-6E61-F40FEB73C180}"/>
                </a:ext>
              </a:extLst>
            </p:cNvPr>
            <p:cNvSpPr txBox="1"/>
            <p:nvPr/>
          </p:nvSpPr>
          <p:spPr>
            <a:xfrm>
              <a:off x="5124958" y="3669908"/>
              <a:ext cx="5221508" cy="400110"/>
            </a:xfrm>
            <a:prstGeom prst="rect">
              <a:avLst/>
            </a:prstGeom>
            <a:noFill/>
          </p:spPr>
          <p:txBody>
            <a:bodyPr wrap="square" rtlCol="0">
              <a:spAutoFit/>
            </a:bodyPr>
            <a:lstStyle/>
            <a:p>
              <a:r>
                <a:rPr lang="en-US" sz="2000" dirty="0">
                  <a:latin typeface="Arial Nova" panose="020B0504020202020204" pitchFamily="34" charset="0"/>
                </a:rPr>
                <a:t>What do I need to do to improve my assets?</a:t>
              </a:r>
            </a:p>
          </p:txBody>
        </p:sp>
        <p:sp>
          <p:nvSpPr>
            <p:cNvPr id="26" name="TextBox 25">
              <a:extLst>
                <a:ext uri="{FF2B5EF4-FFF2-40B4-BE49-F238E27FC236}">
                  <a16:creationId xmlns:a16="http://schemas.microsoft.com/office/drawing/2014/main" id="{FC2DD6A0-B416-4925-D90E-2B85019C67C5}"/>
                </a:ext>
              </a:extLst>
            </p:cNvPr>
            <p:cNvSpPr txBox="1"/>
            <p:nvPr/>
          </p:nvSpPr>
          <p:spPr>
            <a:xfrm>
              <a:off x="5124959" y="4331703"/>
              <a:ext cx="4506686" cy="400110"/>
            </a:xfrm>
            <a:prstGeom prst="rect">
              <a:avLst/>
            </a:prstGeom>
            <a:noFill/>
          </p:spPr>
          <p:txBody>
            <a:bodyPr wrap="square" rtlCol="0">
              <a:spAutoFit/>
            </a:bodyPr>
            <a:lstStyle/>
            <a:p>
              <a:r>
                <a:rPr lang="en-US" sz="2000" dirty="0">
                  <a:latin typeface="Arial Nova" panose="020B0504020202020204" pitchFamily="34" charset="0"/>
                </a:rPr>
                <a:t>When are you going to do it?</a:t>
              </a:r>
            </a:p>
          </p:txBody>
        </p:sp>
        <p:sp>
          <p:nvSpPr>
            <p:cNvPr id="27" name="TextBox 26">
              <a:extLst>
                <a:ext uri="{FF2B5EF4-FFF2-40B4-BE49-F238E27FC236}">
                  <a16:creationId xmlns:a16="http://schemas.microsoft.com/office/drawing/2014/main" id="{BF887F69-290D-4138-7D76-4CA4806E11EA}"/>
                </a:ext>
              </a:extLst>
            </p:cNvPr>
            <p:cNvSpPr txBox="1"/>
            <p:nvPr/>
          </p:nvSpPr>
          <p:spPr>
            <a:xfrm>
              <a:off x="5124959" y="4963607"/>
              <a:ext cx="4506686" cy="400110"/>
            </a:xfrm>
            <a:prstGeom prst="rect">
              <a:avLst/>
            </a:prstGeom>
            <a:noFill/>
          </p:spPr>
          <p:txBody>
            <a:bodyPr wrap="square" rtlCol="0">
              <a:spAutoFit/>
            </a:bodyPr>
            <a:lstStyle/>
            <a:p>
              <a:r>
                <a:rPr lang="en-US" sz="2000" dirty="0">
                  <a:latin typeface="Arial Nova" panose="020B0504020202020204" pitchFamily="34" charset="0"/>
                </a:rPr>
                <a:t>How much do I need to spend?</a:t>
              </a:r>
            </a:p>
          </p:txBody>
        </p:sp>
      </p:grpSp>
      <p:sp>
        <p:nvSpPr>
          <p:cNvPr id="28" name="Title 1">
            <a:extLst>
              <a:ext uri="{FF2B5EF4-FFF2-40B4-BE49-F238E27FC236}">
                <a16:creationId xmlns:a16="http://schemas.microsoft.com/office/drawing/2014/main" id="{4EA71BDC-6B9D-05D2-CC85-59500A7C9BB7}"/>
              </a:ext>
            </a:extLst>
          </p:cNvPr>
          <p:cNvSpPr>
            <a:spLocks noGrp="1"/>
          </p:cNvSpPr>
          <p:nvPr>
            <p:ph type="title"/>
          </p:nvPr>
        </p:nvSpPr>
        <p:spPr>
          <a:xfrm>
            <a:off x="825500" y="555946"/>
            <a:ext cx="4660900" cy="1466669"/>
          </a:xfrm>
        </p:spPr>
        <p:txBody>
          <a:bodyPr anchor="b">
            <a:noAutofit/>
          </a:bodyPr>
          <a:lstStyle/>
          <a:p>
            <a:r>
              <a:rPr lang="en-US" sz="4800" b="1" dirty="0">
                <a:latin typeface="+mj-lt"/>
              </a:rPr>
              <a:t>Questions 4 - 6</a:t>
            </a:r>
            <a:endParaRPr lang="en-US" sz="4800" b="1" dirty="0">
              <a:latin typeface="Arial Nova" panose="020B05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48BEF72-6502-9894-91EE-C200128725A6}"/>
              </a:ext>
            </a:extLst>
          </p:cNvPr>
          <p:cNvSpPr/>
          <p:nvPr/>
        </p:nvSpPr>
        <p:spPr>
          <a:xfrm>
            <a:off x="6791227" y="0"/>
            <a:ext cx="5400773" cy="6858000"/>
          </a:xfrm>
          <a:prstGeom prst="rect">
            <a:avLst/>
          </a:prstGeom>
          <a:noFill/>
          <a:ln w="38100">
            <a:solidFill>
              <a:schemeClr val="tx2">
                <a:lumMod val="10000"/>
                <a:lumOff val="90000"/>
              </a:schemeClr>
            </a:solidFill>
          </a:ln>
          <a:effectLst>
            <a:glow rad="101600">
              <a:schemeClr val="accent1">
                <a:lumMod val="25000"/>
                <a:lumOff val="75000"/>
                <a:alpha val="6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90E97804-BDDE-E0FC-69EB-C6428127AA56}"/>
              </a:ext>
            </a:extLst>
          </p:cNvPr>
          <p:cNvSpPr txBox="1"/>
          <p:nvPr/>
        </p:nvSpPr>
        <p:spPr>
          <a:xfrm>
            <a:off x="1716272" y="4539045"/>
            <a:ext cx="526288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Know failure modes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Quantify risk exposure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Protect investments</a:t>
            </a:r>
          </a:p>
        </p:txBody>
      </p:sp>
      <p:sp>
        <p:nvSpPr>
          <p:cNvPr id="18" name="Arrow: Right 17">
            <a:extLst>
              <a:ext uri="{FF2B5EF4-FFF2-40B4-BE49-F238E27FC236}">
                <a16:creationId xmlns:a16="http://schemas.microsoft.com/office/drawing/2014/main" id="{C29B7256-E165-A364-F99A-19C40078F325}"/>
              </a:ext>
            </a:extLst>
          </p:cNvPr>
          <p:cNvSpPr/>
          <p:nvPr/>
        </p:nvSpPr>
        <p:spPr>
          <a:xfrm>
            <a:off x="1364340" y="4474234"/>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Arrow: Right 18">
            <a:extLst>
              <a:ext uri="{FF2B5EF4-FFF2-40B4-BE49-F238E27FC236}">
                <a16:creationId xmlns:a16="http://schemas.microsoft.com/office/drawing/2014/main" id="{0D6CEAC2-0872-AE7D-0EED-621C3559C153}"/>
              </a:ext>
            </a:extLst>
          </p:cNvPr>
          <p:cNvSpPr/>
          <p:nvPr/>
        </p:nvSpPr>
        <p:spPr>
          <a:xfrm>
            <a:off x="1364340" y="5032631"/>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Arrow: Right 19">
            <a:extLst>
              <a:ext uri="{FF2B5EF4-FFF2-40B4-BE49-F238E27FC236}">
                <a16:creationId xmlns:a16="http://schemas.microsoft.com/office/drawing/2014/main" id="{1D3173F0-C024-B481-F8DE-0EE052A8EAAF}"/>
              </a:ext>
            </a:extLst>
          </p:cNvPr>
          <p:cNvSpPr/>
          <p:nvPr/>
        </p:nvSpPr>
        <p:spPr>
          <a:xfrm>
            <a:off x="1364340" y="5601188"/>
            <a:ext cx="329528" cy="469835"/>
          </a:xfrm>
          <a:prstGeom prst="rightArrow">
            <a:avLst>
              <a:gd name="adj1" fmla="val 84599"/>
              <a:gd name="adj2" fmla="val 50000"/>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2686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D8C09C5-0966-3E2B-4A6A-61FC2073737D}"/>
              </a:ext>
            </a:extLst>
          </p:cNvPr>
          <p:cNvSpPr/>
          <p:nvPr/>
        </p:nvSpPr>
        <p:spPr>
          <a:xfrm>
            <a:off x="6095999" y="2183161"/>
            <a:ext cx="5257800" cy="4351338"/>
          </a:xfrm>
          <a:prstGeom prst="rect">
            <a:avLst/>
          </a:prstGeom>
          <a:solidFill>
            <a:schemeClr val="tx2">
              <a:lumMod val="10000"/>
              <a:lumOff val="90000"/>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EA8B34-F80B-EEFB-E991-EEFA6AAF9C96}"/>
              </a:ext>
            </a:extLst>
          </p:cNvPr>
          <p:cNvSpPr/>
          <p:nvPr/>
        </p:nvSpPr>
        <p:spPr>
          <a:xfrm>
            <a:off x="685799" y="2183161"/>
            <a:ext cx="5257799" cy="4351338"/>
          </a:xfrm>
          <a:prstGeom prst="rect">
            <a:avLst/>
          </a:prstGeom>
          <a:solidFill>
            <a:schemeClr val="tx2">
              <a:lumMod val="10000"/>
              <a:lumOff val="90000"/>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090F63-8F4D-35FD-7F4F-E540CA99A083}"/>
              </a:ext>
            </a:extLst>
          </p:cNvPr>
          <p:cNvSpPr>
            <a:spLocks noGrp="1"/>
          </p:cNvSpPr>
          <p:nvPr>
            <p:ph type="title"/>
          </p:nvPr>
        </p:nvSpPr>
        <p:spPr/>
        <p:txBody>
          <a:bodyPr/>
          <a:lstStyle/>
          <a:p>
            <a:r>
              <a:rPr lang="en-US" dirty="0"/>
              <a:t>The EAM &amp; APM Handoff</a:t>
            </a:r>
          </a:p>
        </p:txBody>
      </p:sp>
      <p:sp>
        <p:nvSpPr>
          <p:cNvPr id="3" name="Content Placeholder 2">
            <a:extLst>
              <a:ext uri="{FF2B5EF4-FFF2-40B4-BE49-F238E27FC236}">
                <a16:creationId xmlns:a16="http://schemas.microsoft.com/office/drawing/2014/main" id="{BF8288A1-FABC-4523-1089-C2BCC8E2D381}"/>
              </a:ext>
            </a:extLst>
          </p:cNvPr>
          <p:cNvSpPr>
            <a:spLocks noGrp="1"/>
          </p:cNvSpPr>
          <p:nvPr>
            <p:ph sz="half" idx="1"/>
          </p:nvPr>
        </p:nvSpPr>
        <p:spPr>
          <a:xfrm>
            <a:off x="838200" y="2318385"/>
            <a:ext cx="5181600" cy="4351338"/>
          </a:xfrm>
        </p:spPr>
        <p:txBody>
          <a:bodyPr/>
          <a:lstStyle/>
          <a:p>
            <a:r>
              <a:rPr lang="en-US" dirty="0"/>
              <a:t>Enterprise </a:t>
            </a:r>
            <a:r>
              <a:rPr lang="en-US" b="1" dirty="0">
                <a:solidFill>
                  <a:schemeClr val="accent4">
                    <a:lumMod val="75000"/>
                  </a:schemeClr>
                </a:solidFill>
                <a:latin typeface="Arial Nova" panose="020B0504020202020204" pitchFamily="34" charset="0"/>
              </a:rPr>
              <a:t>Asset</a:t>
            </a:r>
            <a:r>
              <a:rPr lang="en-US" b="1" dirty="0">
                <a:latin typeface="Arial Nova" panose="020B0504020202020204" pitchFamily="34" charset="0"/>
              </a:rPr>
              <a:t> </a:t>
            </a:r>
            <a:r>
              <a:rPr lang="en-US" dirty="0"/>
              <a:t>Management</a:t>
            </a:r>
          </a:p>
        </p:txBody>
      </p:sp>
      <p:sp>
        <p:nvSpPr>
          <p:cNvPr id="4" name="Content Placeholder 3">
            <a:extLst>
              <a:ext uri="{FF2B5EF4-FFF2-40B4-BE49-F238E27FC236}">
                <a16:creationId xmlns:a16="http://schemas.microsoft.com/office/drawing/2014/main" id="{7390C295-D37F-CB4F-6522-ED1FD71918A5}"/>
              </a:ext>
            </a:extLst>
          </p:cNvPr>
          <p:cNvSpPr>
            <a:spLocks noGrp="1"/>
          </p:cNvSpPr>
          <p:nvPr>
            <p:ph sz="half" idx="2"/>
          </p:nvPr>
        </p:nvSpPr>
        <p:spPr>
          <a:xfrm>
            <a:off x="6070600" y="2318385"/>
            <a:ext cx="5181600" cy="4351338"/>
          </a:xfrm>
        </p:spPr>
        <p:txBody>
          <a:bodyPr/>
          <a:lstStyle/>
          <a:p>
            <a:pPr algn="r"/>
            <a:r>
              <a:rPr lang="en-US" b="1" dirty="0">
                <a:solidFill>
                  <a:schemeClr val="accent4">
                    <a:lumMod val="75000"/>
                  </a:schemeClr>
                </a:solidFill>
                <a:latin typeface="Arial Nova" panose="020B0504020202020204" pitchFamily="34" charset="0"/>
              </a:rPr>
              <a:t>Asset</a:t>
            </a:r>
            <a:r>
              <a:rPr lang="en-US" dirty="0"/>
              <a:t> Performance Management</a:t>
            </a:r>
          </a:p>
        </p:txBody>
      </p:sp>
      <p:pic>
        <p:nvPicPr>
          <p:cNvPr id="8" name="Picture 2" descr="700+ Free Handshake &amp; Shaking Hands Images - Pixabay">
            <a:extLst>
              <a:ext uri="{FF2B5EF4-FFF2-40B4-BE49-F238E27FC236}">
                <a16:creationId xmlns:a16="http://schemas.microsoft.com/office/drawing/2014/main" id="{8A04FB41-5F01-CFB8-BD58-20A355CD2B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2174">
            <a:off x="5200481" y="1990657"/>
            <a:ext cx="1502725" cy="77601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8A8E83F-F954-703C-4BFA-E38EE834E49D}"/>
              </a:ext>
            </a:extLst>
          </p:cNvPr>
          <p:cNvSpPr txBox="1"/>
          <p:nvPr/>
        </p:nvSpPr>
        <p:spPr>
          <a:xfrm>
            <a:off x="838198" y="2889115"/>
            <a:ext cx="5334001" cy="369332"/>
          </a:xfrm>
          <a:prstGeom prst="rect">
            <a:avLst/>
          </a:prstGeom>
          <a:noFill/>
        </p:spPr>
        <p:txBody>
          <a:bodyPr wrap="square" rtlCol="0">
            <a:spAutoFit/>
          </a:bodyPr>
          <a:lstStyle/>
          <a:p>
            <a:r>
              <a:rPr lang="en-US" dirty="0">
                <a:latin typeface="Arial Nova Light" panose="020B0304020202020204" pitchFamily="34" charset="0"/>
              </a:rPr>
              <a:t>Asset definition + hierarchy + functional location</a:t>
            </a:r>
          </a:p>
        </p:txBody>
      </p:sp>
      <p:sp>
        <p:nvSpPr>
          <p:cNvPr id="12" name="TextBox 11">
            <a:extLst>
              <a:ext uri="{FF2B5EF4-FFF2-40B4-BE49-F238E27FC236}">
                <a16:creationId xmlns:a16="http://schemas.microsoft.com/office/drawing/2014/main" id="{3B94E3A1-0267-B8A9-C017-CFC8E0047D75}"/>
              </a:ext>
            </a:extLst>
          </p:cNvPr>
          <p:cNvSpPr txBox="1"/>
          <p:nvPr/>
        </p:nvSpPr>
        <p:spPr>
          <a:xfrm>
            <a:off x="6426200" y="2889115"/>
            <a:ext cx="4826000" cy="369332"/>
          </a:xfrm>
          <a:prstGeom prst="rect">
            <a:avLst/>
          </a:prstGeom>
          <a:noFill/>
        </p:spPr>
        <p:txBody>
          <a:bodyPr wrap="square" rtlCol="0">
            <a:spAutoFit/>
          </a:bodyPr>
          <a:lstStyle/>
          <a:p>
            <a:pPr algn="r"/>
            <a:r>
              <a:rPr lang="en-US" dirty="0">
                <a:latin typeface="Arial Nova Light" panose="020B0304020202020204" pitchFamily="34" charset="0"/>
              </a:rPr>
              <a:t>Asset twin</a:t>
            </a:r>
          </a:p>
        </p:txBody>
      </p:sp>
      <p:sp>
        <p:nvSpPr>
          <p:cNvPr id="21" name="TextBox 20">
            <a:extLst>
              <a:ext uri="{FF2B5EF4-FFF2-40B4-BE49-F238E27FC236}">
                <a16:creationId xmlns:a16="http://schemas.microsoft.com/office/drawing/2014/main" id="{990CA802-16F2-371F-05AC-DE2E593038A1}"/>
              </a:ext>
            </a:extLst>
          </p:cNvPr>
          <p:cNvSpPr txBox="1"/>
          <p:nvPr/>
        </p:nvSpPr>
        <p:spPr>
          <a:xfrm>
            <a:off x="6426200" y="3410555"/>
            <a:ext cx="4826000" cy="369332"/>
          </a:xfrm>
          <a:prstGeom prst="rect">
            <a:avLst/>
          </a:prstGeom>
          <a:noFill/>
        </p:spPr>
        <p:txBody>
          <a:bodyPr wrap="square" rtlCol="0">
            <a:spAutoFit/>
          </a:bodyPr>
          <a:lstStyle/>
          <a:p>
            <a:pPr algn="r"/>
            <a:r>
              <a:rPr lang="en-US" dirty="0">
                <a:latin typeface="Arial Nova Light" panose="020B0304020202020204" pitchFamily="34" charset="0"/>
              </a:rPr>
              <a:t>Asset twin strategy development</a:t>
            </a:r>
          </a:p>
        </p:txBody>
      </p:sp>
      <p:sp>
        <p:nvSpPr>
          <p:cNvPr id="22" name="TextBox 21">
            <a:extLst>
              <a:ext uri="{FF2B5EF4-FFF2-40B4-BE49-F238E27FC236}">
                <a16:creationId xmlns:a16="http://schemas.microsoft.com/office/drawing/2014/main" id="{31645FFD-9C82-CD97-6046-FBD6C1FDA24E}"/>
              </a:ext>
            </a:extLst>
          </p:cNvPr>
          <p:cNvSpPr txBox="1"/>
          <p:nvPr/>
        </p:nvSpPr>
        <p:spPr>
          <a:xfrm>
            <a:off x="838198" y="3411673"/>
            <a:ext cx="5334001" cy="369332"/>
          </a:xfrm>
          <a:prstGeom prst="rect">
            <a:avLst/>
          </a:prstGeom>
          <a:noFill/>
        </p:spPr>
        <p:txBody>
          <a:bodyPr wrap="square" rtlCol="0">
            <a:spAutoFit/>
          </a:bodyPr>
          <a:lstStyle/>
          <a:p>
            <a:r>
              <a:rPr lang="en-US" dirty="0">
                <a:latin typeface="Arial Nova Light" panose="020B0304020202020204" pitchFamily="34" charset="0"/>
              </a:rPr>
              <a:t>Asset twin strategy development</a:t>
            </a:r>
          </a:p>
        </p:txBody>
      </p:sp>
      <p:sp>
        <p:nvSpPr>
          <p:cNvPr id="24" name="TextBox 23">
            <a:extLst>
              <a:ext uri="{FF2B5EF4-FFF2-40B4-BE49-F238E27FC236}">
                <a16:creationId xmlns:a16="http://schemas.microsoft.com/office/drawing/2014/main" id="{02842D3F-9D81-B4EC-3694-14372FE50B91}"/>
              </a:ext>
            </a:extLst>
          </p:cNvPr>
          <p:cNvSpPr txBox="1"/>
          <p:nvPr/>
        </p:nvSpPr>
        <p:spPr>
          <a:xfrm>
            <a:off x="6426200" y="3931995"/>
            <a:ext cx="4826000" cy="369332"/>
          </a:xfrm>
          <a:prstGeom prst="rect">
            <a:avLst/>
          </a:prstGeom>
          <a:noFill/>
        </p:spPr>
        <p:txBody>
          <a:bodyPr wrap="square" rtlCol="0">
            <a:spAutoFit/>
          </a:bodyPr>
          <a:lstStyle/>
          <a:p>
            <a:pPr algn="r"/>
            <a:r>
              <a:rPr lang="en-US" dirty="0">
                <a:latin typeface="Arial Nova Light" panose="020B0304020202020204" pitchFamily="34" charset="0"/>
              </a:rPr>
              <a:t>Asset twin strategy operationalization</a:t>
            </a:r>
          </a:p>
        </p:txBody>
      </p:sp>
      <p:sp>
        <p:nvSpPr>
          <p:cNvPr id="25" name="TextBox 24">
            <a:extLst>
              <a:ext uri="{FF2B5EF4-FFF2-40B4-BE49-F238E27FC236}">
                <a16:creationId xmlns:a16="http://schemas.microsoft.com/office/drawing/2014/main" id="{D145A668-B51C-FC8A-B940-52F00FF2244E}"/>
              </a:ext>
            </a:extLst>
          </p:cNvPr>
          <p:cNvSpPr txBox="1"/>
          <p:nvPr/>
        </p:nvSpPr>
        <p:spPr>
          <a:xfrm>
            <a:off x="838198" y="3934231"/>
            <a:ext cx="5334001" cy="369332"/>
          </a:xfrm>
          <a:prstGeom prst="rect">
            <a:avLst/>
          </a:prstGeom>
          <a:noFill/>
        </p:spPr>
        <p:txBody>
          <a:bodyPr wrap="square" rtlCol="0">
            <a:spAutoFit/>
          </a:bodyPr>
          <a:lstStyle/>
          <a:p>
            <a:r>
              <a:rPr lang="en-US" dirty="0">
                <a:latin typeface="Arial Nova Light" panose="020B0304020202020204" pitchFamily="34" charset="0"/>
              </a:rPr>
              <a:t>Asset strategy activities defined (i.e. PMs)</a:t>
            </a:r>
          </a:p>
        </p:txBody>
      </p:sp>
      <p:sp>
        <p:nvSpPr>
          <p:cNvPr id="27" name="TextBox 26">
            <a:extLst>
              <a:ext uri="{FF2B5EF4-FFF2-40B4-BE49-F238E27FC236}">
                <a16:creationId xmlns:a16="http://schemas.microsoft.com/office/drawing/2014/main" id="{53C344C9-ED0A-F814-4D7E-9EA7AB14A9ED}"/>
              </a:ext>
            </a:extLst>
          </p:cNvPr>
          <p:cNvSpPr txBox="1"/>
          <p:nvPr/>
        </p:nvSpPr>
        <p:spPr>
          <a:xfrm>
            <a:off x="5918199" y="4453435"/>
            <a:ext cx="5334001" cy="369332"/>
          </a:xfrm>
          <a:prstGeom prst="rect">
            <a:avLst/>
          </a:prstGeom>
          <a:noFill/>
        </p:spPr>
        <p:txBody>
          <a:bodyPr wrap="square" rtlCol="0">
            <a:spAutoFit/>
          </a:bodyPr>
          <a:lstStyle/>
          <a:p>
            <a:pPr algn="r"/>
            <a:r>
              <a:rPr lang="en-US" dirty="0">
                <a:latin typeface="Arial Nova Light" panose="020B0304020202020204" pitchFamily="34" charset="0"/>
              </a:rPr>
              <a:t>PM compliance &amp; effectiveness</a:t>
            </a:r>
          </a:p>
        </p:txBody>
      </p:sp>
      <p:sp>
        <p:nvSpPr>
          <p:cNvPr id="28" name="TextBox 27">
            <a:extLst>
              <a:ext uri="{FF2B5EF4-FFF2-40B4-BE49-F238E27FC236}">
                <a16:creationId xmlns:a16="http://schemas.microsoft.com/office/drawing/2014/main" id="{5EFD4568-B18D-4289-93F4-0A2B23602891}"/>
              </a:ext>
            </a:extLst>
          </p:cNvPr>
          <p:cNvSpPr txBox="1"/>
          <p:nvPr/>
        </p:nvSpPr>
        <p:spPr>
          <a:xfrm>
            <a:off x="838198" y="4456789"/>
            <a:ext cx="5334001" cy="369332"/>
          </a:xfrm>
          <a:prstGeom prst="rect">
            <a:avLst/>
          </a:prstGeom>
          <a:noFill/>
        </p:spPr>
        <p:txBody>
          <a:bodyPr wrap="square" rtlCol="0">
            <a:spAutoFit/>
          </a:bodyPr>
          <a:lstStyle/>
          <a:p>
            <a:r>
              <a:rPr lang="en-US" dirty="0">
                <a:latin typeface="Arial Nova Light" panose="020B0304020202020204" pitchFamily="34" charset="0"/>
              </a:rPr>
              <a:t>PM execution &amp; compliance</a:t>
            </a:r>
          </a:p>
        </p:txBody>
      </p:sp>
      <p:sp>
        <p:nvSpPr>
          <p:cNvPr id="30" name="TextBox 29">
            <a:extLst>
              <a:ext uri="{FF2B5EF4-FFF2-40B4-BE49-F238E27FC236}">
                <a16:creationId xmlns:a16="http://schemas.microsoft.com/office/drawing/2014/main" id="{061CF357-85BC-A94D-84AF-A1C18021E615}"/>
              </a:ext>
            </a:extLst>
          </p:cNvPr>
          <p:cNvSpPr txBox="1"/>
          <p:nvPr/>
        </p:nvSpPr>
        <p:spPr>
          <a:xfrm>
            <a:off x="5918199" y="4974875"/>
            <a:ext cx="5334001" cy="369332"/>
          </a:xfrm>
          <a:prstGeom prst="rect">
            <a:avLst/>
          </a:prstGeom>
          <a:noFill/>
        </p:spPr>
        <p:txBody>
          <a:bodyPr wrap="square" rtlCol="0">
            <a:spAutoFit/>
          </a:bodyPr>
          <a:lstStyle/>
          <a:p>
            <a:pPr algn="r"/>
            <a:r>
              <a:rPr lang="en-US" dirty="0">
                <a:latin typeface="Arial Nova Light" panose="020B0304020202020204" pitchFamily="34" charset="0"/>
              </a:rPr>
              <a:t>RM/CM impact on risk exposure quantified</a:t>
            </a:r>
          </a:p>
        </p:txBody>
      </p:sp>
      <p:sp>
        <p:nvSpPr>
          <p:cNvPr id="31" name="TextBox 30">
            <a:extLst>
              <a:ext uri="{FF2B5EF4-FFF2-40B4-BE49-F238E27FC236}">
                <a16:creationId xmlns:a16="http://schemas.microsoft.com/office/drawing/2014/main" id="{F3534B65-3CDB-9FDB-3D3F-FA330634970D}"/>
              </a:ext>
            </a:extLst>
          </p:cNvPr>
          <p:cNvSpPr txBox="1"/>
          <p:nvPr/>
        </p:nvSpPr>
        <p:spPr>
          <a:xfrm>
            <a:off x="838198" y="4979347"/>
            <a:ext cx="5334001" cy="369332"/>
          </a:xfrm>
          <a:prstGeom prst="rect">
            <a:avLst/>
          </a:prstGeom>
          <a:noFill/>
        </p:spPr>
        <p:txBody>
          <a:bodyPr wrap="square" rtlCol="0">
            <a:spAutoFit/>
          </a:bodyPr>
          <a:lstStyle/>
          <a:p>
            <a:r>
              <a:rPr lang="en-US" dirty="0">
                <a:latin typeface="Arial Nova Light" panose="020B0304020202020204" pitchFamily="34" charset="0"/>
              </a:rPr>
              <a:t>RM/CM execution</a:t>
            </a:r>
          </a:p>
        </p:txBody>
      </p:sp>
      <p:sp>
        <p:nvSpPr>
          <p:cNvPr id="33" name="TextBox 32">
            <a:extLst>
              <a:ext uri="{FF2B5EF4-FFF2-40B4-BE49-F238E27FC236}">
                <a16:creationId xmlns:a16="http://schemas.microsoft.com/office/drawing/2014/main" id="{4A90D1C0-8EBC-123C-49A0-6D1BA9189FB0}"/>
              </a:ext>
            </a:extLst>
          </p:cNvPr>
          <p:cNvSpPr txBox="1"/>
          <p:nvPr/>
        </p:nvSpPr>
        <p:spPr>
          <a:xfrm>
            <a:off x="5918199" y="5496315"/>
            <a:ext cx="5334001" cy="369332"/>
          </a:xfrm>
          <a:prstGeom prst="rect">
            <a:avLst/>
          </a:prstGeom>
          <a:noFill/>
        </p:spPr>
        <p:txBody>
          <a:bodyPr wrap="square" rtlCol="0">
            <a:spAutoFit/>
          </a:bodyPr>
          <a:lstStyle/>
          <a:p>
            <a:pPr algn="r"/>
            <a:r>
              <a:rPr lang="en-US" dirty="0">
                <a:latin typeface="Arial Nova Light" panose="020B0304020202020204" pitchFamily="34" charset="0"/>
              </a:rPr>
              <a:t>Actual vs. budget &amp; cost optimization</a:t>
            </a:r>
          </a:p>
        </p:txBody>
      </p:sp>
      <p:sp>
        <p:nvSpPr>
          <p:cNvPr id="34" name="TextBox 33">
            <a:extLst>
              <a:ext uri="{FF2B5EF4-FFF2-40B4-BE49-F238E27FC236}">
                <a16:creationId xmlns:a16="http://schemas.microsoft.com/office/drawing/2014/main" id="{C9EF8BC5-D641-EC1D-4D91-A1328B9D268B}"/>
              </a:ext>
            </a:extLst>
          </p:cNvPr>
          <p:cNvSpPr txBox="1"/>
          <p:nvPr/>
        </p:nvSpPr>
        <p:spPr>
          <a:xfrm>
            <a:off x="838198" y="5501905"/>
            <a:ext cx="5334001" cy="369332"/>
          </a:xfrm>
          <a:prstGeom prst="rect">
            <a:avLst/>
          </a:prstGeom>
          <a:noFill/>
        </p:spPr>
        <p:txBody>
          <a:bodyPr wrap="square" rtlCol="0">
            <a:spAutoFit/>
          </a:bodyPr>
          <a:lstStyle/>
          <a:p>
            <a:r>
              <a:rPr lang="en-US" dirty="0">
                <a:latin typeface="Arial Nova Light" panose="020B0304020202020204" pitchFamily="34" charset="0"/>
              </a:rPr>
              <a:t>O&amp;M cost accounting</a:t>
            </a:r>
          </a:p>
        </p:txBody>
      </p:sp>
      <p:sp>
        <p:nvSpPr>
          <p:cNvPr id="35" name="TextBox 34">
            <a:extLst>
              <a:ext uri="{FF2B5EF4-FFF2-40B4-BE49-F238E27FC236}">
                <a16:creationId xmlns:a16="http://schemas.microsoft.com/office/drawing/2014/main" id="{84841DF0-C676-EBA5-E92D-9DD347F395C2}"/>
              </a:ext>
            </a:extLst>
          </p:cNvPr>
          <p:cNvSpPr txBox="1"/>
          <p:nvPr/>
        </p:nvSpPr>
        <p:spPr>
          <a:xfrm>
            <a:off x="2763520" y="1571931"/>
            <a:ext cx="6858000" cy="400110"/>
          </a:xfrm>
          <a:prstGeom prst="rect">
            <a:avLst/>
          </a:prstGeom>
          <a:noFill/>
        </p:spPr>
        <p:txBody>
          <a:bodyPr wrap="square" rtlCol="0">
            <a:spAutoFit/>
          </a:bodyPr>
          <a:lstStyle/>
          <a:p>
            <a:pPr algn="ctr"/>
            <a:r>
              <a:rPr lang="en-US" sz="2000" i="1" dirty="0">
                <a:latin typeface="Arial Nova Light" panose="020B0304020202020204" pitchFamily="34" charset="0"/>
              </a:rPr>
              <a:t>the intersection is at the asset</a:t>
            </a:r>
          </a:p>
        </p:txBody>
      </p:sp>
      <p:sp>
        <p:nvSpPr>
          <p:cNvPr id="36" name="TextBox 35">
            <a:extLst>
              <a:ext uri="{FF2B5EF4-FFF2-40B4-BE49-F238E27FC236}">
                <a16:creationId xmlns:a16="http://schemas.microsoft.com/office/drawing/2014/main" id="{FFDE7AF6-A592-F56F-0CAF-4288BE45B82D}"/>
              </a:ext>
            </a:extLst>
          </p:cNvPr>
          <p:cNvSpPr txBox="1"/>
          <p:nvPr/>
        </p:nvSpPr>
        <p:spPr>
          <a:xfrm>
            <a:off x="5918199" y="6017757"/>
            <a:ext cx="5334001" cy="369332"/>
          </a:xfrm>
          <a:prstGeom prst="rect">
            <a:avLst/>
          </a:prstGeom>
          <a:noFill/>
        </p:spPr>
        <p:txBody>
          <a:bodyPr wrap="square" rtlCol="0">
            <a:spAutoFit/>
          </a:bodyPr>
          <a:lstStyle/>
          <a:p>
            <a:pPr algn="r"/>
            <a:r>
              <a:rPr lang="en-US" dirty="0">
                <a:latin typeface="Arial Nova Light" panose="020B0304020202020204" pitchFamily="34" charset="0"/>
              </a:rPr>
              <a:t>Strategy optimization</a:t>
            </a:r>
          </a:p>
        </p:txBody>
      </p:sp>
      <p:sp>
        <p:nvSpPr>
          <p:cNvPr id="37" name="TextBox 36">
            <a:extLst>
              <a:ext uri="{FF2B5EF4-FFF2-40B4-BE49-F238E27FC236}">
                <a16:creationId xmlns:a16="http://schemas.microsoft.com/office/drawing/2014/main" id="{63D3B3E4-6DC4-548B-BF41-4F8C09987AEB}"/>
              </a:ext>
            </a:extLst>
          </p:cNvPr>
          <p:cNvSpPr txBox="1"/>
          <p:nvPr/>
        </p:nvSpPr>
        <p:spPr>
          <a:xfrm>
            <a:off x="838198" y="6024465"/>
            <a:ext cx="5334001" cy="369332"/>
          </a:xfrm>
          <a:prstGeom prst="rect">
            <a:avLst/>
          </a:prstGeom>
          <a:noFill/>
        </p:spPr>
        <p:txBody>
          <a:bodyPr wrap="square" rtlCol="0">
            <a:spAutoFit/>
          </a:bodyPr>
          <a:lstStyle/>
          <a:p>
            <a:r>
              <a:rPr lang="en-US" dirty="0">
                <a:latin typeface="Arial Nova Light" panose="020B0304020202020204" pitchFamily="34" charset="0"/>
              </a:rPr>
              <a:t>RCA documentation</a:t>
            </a:r>
          </a:p>
        </p:txBody>
      </p:sp>
    </p:spTree>
    <p:extLst>
      <p:ext uri="{BB962C8B-B14F-4D97-AF65-F5344CB8AC3E}">
        <p14:creationId xmlns:p14="http://schemas.microsoft.com/office/powerpoint/2010/main" val="400822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righ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righ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right)">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right)">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left)">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right)">
                                      <p:cBhvr>
                                        <p:cTn id="62" dur="5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left)">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right)">
                                      <p:cBhvr>
                                        <p:cTn id="7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1" grpId="0"/>
      <p:bldP spid="22" grpId="0"/>
      <p:bldP spid="24" grpId="0"/>
      <p:bldP spid="25" grpId="0"/>
      <p:bldP spid="27" grpId="0"/>
      <p:bldP spid="28" grpId="0"/>
      <p:bldP spid="30" grpId="0"/>
      <p:bldP spid="31" grpId="0"/>
      <p:bldP spid="33"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643B8-A5AA-AE6E-738C-0357B25B656E}"/>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228F1A05-7E71-C7C2-7425-66ED96BB3FAB}"/>
              </a:ext>
            </a:extLst>
          </p:cNvPr>
          <p:cNvSpPr/>
          <p:nvPr/>
        </p:nvSpPr>
        <p:spPr>
          <a:xfrm>
            <a:off x="6095999" y="2183161"/>
            <a:ext cx="5257800" cy="4351338"/>
          </a:xfrm>
          <a:prstGeom prst="rect">
            <a:avLst/>
          </a:prstGeom>
          <a:solidFill>
            <a:schemeClr val="tx2">
              <a:lumMod val="10000"/>
              <a:lumOff val="90000"/>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CC60A526-836F-10CC-4FFE-B664D074564A}"/>
              </a:ext>
            </a:extLst>
          </p:cNvPr>
          <p:cNvSpPr/>
          <p:nvPr/>
        </p:nvSpPr>
        <p:spPr>
          <a:xfrm>
            <a:off x="685799" y="2183161"/>
            <a:ext cx="5257799" cy="4351338"/>
          </a:xfrm>
          <a:prstGeom prst="rect">
            <a:avLst/>
          </a:prstGeom>
          <a:solidFill>
            <a:schemeClr val="tx2">
              <a:lumMod val="10000"/>
              <a:lumOff val="90000"/>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AB27DAFE-C970-3B70-2C85-CACD0D7C0BA5}"/>
              </a:ext>
            </a:extLst>
          </p:cNvPr>
          <p:cNvSpPr>
            <a:spLocks noGrp="1"/>
          </p:cNvSpPr>
          <p:nvPr>
            <p:ph type="title"/>
          </p:nvPr>
        </p:nvSpPr>
        <p:spPr/>
        <p:txBody>
          <a:bodyPr/>
          <a:lstStyle/>
          <a:p>
            <a:r>
              <a:rPr lang="en-US" dirty="0"/>
              <a:t>EAM &amp; APM Decisions</a:t>
            </a:r>
          </a:p>
        </p:txBody>
      </p:sp>
      <p:sp>
        <p:nvSpPr>
          <p:cNvPr id="3" name="Content Placeholder 2">
            <a:extLst>
              <a:ext uri="{FF2B5EF4-FFF2-40B4-BE49-F238E27FC236}">
                <a16:creationId xmlns:a16="http://schemas.microsoft.com/office/drawing/2014/main" id="{E516BDA5-AC0E-6BB0-0FA7-BD509850A0D6}"/>
              </a:ext>
            </a:extLst>
          </p:cNvPr>
          <p:cNvSpPr>
            <a:spLocks noGrp="1"/>
          </p:cNvSpPr>
          <p:nvPr>
            <p:ph sz="half" idx="1"/>
          </p:nvPr>
        </p:nvSpPr>
        <p:spPr>
          <a:xfrm>
            <a:off x="838200" y="2318385"/>
            <a:ext cx="5181600" cy="4351338"/>
          </a:xfrm>
        </p:spPr>
        <p:txBody>
          <a:bodyPr/>
          <a:lstStyle/>
          <a:p>
            <a:r>
              <a:rPr lang="en-US" dirty="0"/>
              <a:t>Enterprise </a:t>
            </a:r>
            <a:r>
              <a:rPr lang="en-US" b="1" dirty="0">
                <a:solidFill>
                  <a:schemeClr val="accent4">
                    <a:lumMod val="75000"/>
                  </a:schemeClr>
                </a:solidFill>
                <a:latin typeface="Arial Nova" panose="020B0504020202020204" pitchFamily="34" charset="0"/>
              </a:rPr>
              <a:t>Asset</a:t>
            </a:r>
            <a:r>
              <a:rPr lang="en-US" b="1" dirty="0">
                <a:latin typeface="Arial Nova" panose="020B0504020202020204" pitchFamily="34" charset="0"/>
              </a:rPr>
              <a:t> </a:t>
            </a:r>
            <a:r>
              <a:rPr lang="en-US" dirty="0"/>
              <a:t>Management</a:t>
            </a:r>
          </a:p>
        </p:txBody>
      </p:sp>
      <p:sp>
        <p:nvSpPr>
          <p:cNvPr id="4" name="Content Placeholder 3">
            <a:extLst>
              <a:ext uri="{FF2B5EF4-FFF2-40B4-BE49-F238E27FC236}">
                <a16:creationId xmlns:a16="http://schemas.microsoft.com/office/drawing/2014/main" id="{BB088B03-B3B4-7E96-7633-4314E9672046}"/>
              </a:ext>
            </a:extLst>
          </p:cNvPr>
          <p:cNvSpPr>
            <a:spLocks noGrp="1"/>
          </p:cNvSpPr>
          <p:nvPr>
            <p:ph sz="half" idx="2"/>
          </p:nvPr>
        </p:nvSpPr>
        <p:spPr>
          <a:xfrm>
            <a:off x="6070600" y="2318385"/>
            <a:ext cx="5181600" cy="4351338"/>
          </a:xfrm>
        </p:spPr>
        <p:txBody>
          <a:bodyPr/>
          <a:lstStyle/>
          <a:p>
            <a:pPr algn="r"/>
            <a:r>
              <a:rPr lang="en-US" b="1" dirty="0">
                <a:solidFill>
                  <a:schemeClr val="accent4">
                    <a:lumMod val="75000"/>
                  </a:schemeClr>
                </a:solidFill>
                <a:latin typeface="Arial Nova" panose="020B0504020202020204" pitchFamily="34" charset="0"/>
              </a:rPr>
              <a:t>Asset</a:t>
            </a:r>
            <a:r>
              <a:rPr lang="en-US" dirty="0"/>
              <a:t> Performance Management</a:t>
            </a:r>
          </a:p>
        </p:txBody>
      </p:sp>
      <p:sp>
        <p:nvSpPr>
          <p:cNvPr id="9" name="TextBox 8">
            <a:extLst>
              <a:ext uri="{FF2B5EF4-FFF2-40B4-BE49-F238E27FC236}">
                <a16:creationId xmlns:a16="http://schemas.microsoft.com/office/drawing/2014/main" id="{EFF3F3F1-60E5-E9BE-B9F8-879517BA4009}"/>
              </a:ext>
            </a:extLst>
          </p:cNvPr>
          <p:cNvSpPr txBox="1"/>
          <p:nvPr/>
        </p:nvSpPr>
        <p:spPr>
          <a:xfrm>
            <a:off x="838198" y="2889115"/>
            <a:ext cx="4978401" cy="584775"/>
          </a:xfrm>
          <a:prstGeom prst="rect">
            <a:avLst/>
          </a:prstGeom>
          <a:noFill/>
        </p:spPr>
        <p:txBody>
          <a:bodyPr wrap="square" rtlCol="0">
            <a:spAutoFit/>
          </a:bodyPr>
          <a:lstStyle/>
          <a:p>
            <a:r>
              <a:rPr lang="en-US" sz="1600" dirty="0">
                <a:solidFill>
                  <a:srgbClr val="000000"/>
                </a:solidFill>
                <a:latin typeface="Arial Nova Light" panose="020B0304020202020204" pitchFamily="34" charset="0"/>
              </a:rPr>
              <a:t>What are the things I need to do </a:t>
            </a:r>
            <a:r>
              <a:rPr lang="en-US" sz="1600" b="1" dirty="0">
                <a:solidFill>
                  <a:srgbClr val="000000"/>
                </a:solidFill>
                <a:latin typeface="Arial Nova Light" panose="020B0304020202020204" pitchFamily="34" charset="0"/>
              </a:rPr>
              <a:t>today</a:t>
            </a:r>
            <a:r>
              <a:rPr lang="en-US" sz="1600" dirty="0">
                <a:solidFill>
                  <a:srgbClr val="000000"/>
                </a:solidFill>
                <a:latin typeface="Arial Nova Light" panose="020B0304020202020204" pitchFamily="34" charset="0"/>
              </a:rPr>
              <a:t> to keep my assets running?</a:t>
            </a:r>
          </a:p>
        </p:txBody>
      </p:sp>
      <p:sp>
        <p:nvSpPr>
          <p:cNvPr id="22" name="TextBox 21">
            <a:extLst>
              <a:ext uri="{FF2B5EF4-FFF2-40B4-BE49-F238E27FC236}">
                <a16:creationId xmlns:a16="http://schemas.microsoft.com/office/drawing/2014/main" id="{2841F360-A584-DBD1-0EAA-38F88B279572}"/>
              </a:ext>
            </a:extLst>
          </p:cNvPr>
          <p:cNvSpPr txBox="1"/>
          <p:nvPr/>
        </p:nvSpPr>
        <p:spPr>
          <a:xfrm>
            <a:off x="838198" y="3606144"/>
            <a:ext cx="5334001" cy="584775"/>
          </a:xfrm>
          <a:prstGeom prst="rect">
            <a:avLst/>
          </a:prstGeom>
          <a:noFill/>
        </p:spPr>
        <p:txBody>
          <a:bodyPr wrap="square" rtlCol="0">
            <a:spAutoFit/>
          </a:bodyPr>
          <a:lstStyle/>
          <a:p>
            <a:r>
              <a:rPr lang="en-US" sz="1600" dirty="0">
                <a:solidFill>
                  <a:srgbClr val="000000"/>
                </a:solidFill>
                <a:latin typeface="Arial Nova Light" panose="020B0304020202020204" pitchFamily="34" charset="0"/>
              </a:rPr>
              <a:t>How do become the most </a:t>
            </a:r>
            <a:r>
              <a:rPr lang="en-US" sz="1600" b="1" dirty="0">
                <a:solidFill>
                  <a:srgbClr val="000000"/>
                </a:solidFill>
                <a:latin typeface="Arial Nova Light" panose="020B0304020202020204" pitchFamily="34" charset="0"/>
              </a:rPr>
              <a:t>efficient</a:t>
            </a:r>
            <a:r>
              <a:rPr lang="en-US" sz="1600" dirty="0">
                <a:solidFill>
                  <a:srgbClr val="000000"/>
                </a:solidFill>
                <a:latin typeface="Arial Nova Light" panose="020B0304020202020204" pitchFamily="34" charset="0"/>
              </a:rPr>
              <a:t> at performing maintenance?</a:t>
            </a:r>
          </a:p>
        </p:txBody>
      </p:sp>
      <p:sp>
        <p:nvSpPr>
          <p:cNvPr id="25" name="TextBox 24">
            <a:extLst>
              <a:ext uri="{FF2B5EF4-FFF2-40B4-BE49-F238E27FC236}">
                <a16:creationId xmlns:a16="http://schemas.microsoft.com/office/drawing/2014/main" id="{D253ABF9-CCB3-9F35-FD73-88639B86CB31}"/>
              </a:ext>
            </a:extLst>
          </p:cNvPr>
          <p:cNvSpPr txBox="1"/>
          <p:nvPr/>
        </p:nvSpPr>
        <p:spPr>
          <a:xfrm>
            <a:off x="838198" y="4323173"/>
            <a:ext cx="5334001" cy="584775"/>
          </a:xfrm>
          <a:prstGeom prst="rect">
            <a:avLst/>
          </a:prstGeom>
          <a:noFill/>
        </p:spPr>
        <p:txBody>
          <a:bodyPr wrap="square" rtlCol="0">
            <a:spAutoFit/>
          </a:bodyPr>
          <a:lstStyle/>
          <a:p>
            <a:r>
              <a:rPr lang="en-US" sz="1600" dirty="0">
                <a:solidFill>
                  <a:srgbClr val="000000"/>
                </a:solidFill>
                <a:latin typeface="Arial Nova Light" panose="020B0304020202020204" pitchFamily="34" charset="0"/>
              </a:rPr>
              <a:t>Am I </a:t>
            </a:r>
            <a:r>
              <a:rPr lang="en-US" sz="1600" b="1" dirty="0">
                <a:solidFill>
                  <a:srgbClr val="000000"/>
                </a:solidFill>
                <a:latin typeface="Arial Nova Light" panose="020B0304020202020204" pitchFamily="34" charset="0"/>
              </a:rPr>
              <a:t>compliantly</a:t>
            </a:r>
            <a:r>
              <a:rPr lang="en-US" sz="1600" dirty="0">
                <a:solidFill>
                  <a:srgbClr val="000000"/>
                </a:solidFill>
                <a:latin typeface="Arial Nova Light" panose="020B0304020202020204" pitchFamily="34" charset="0"/>
              </a:rPr>
              <a:t> performing my maintenance tasks according to the set schedule?</a:t>
            </a:r>
          </a:p>
        </p:txBody>
      </p:sp>
      <p:sp>
        <p:nvSpPr>
          <p:cNvPr id="28" name="TextBox 27">
            <a:extLst>
              <a:ext uri="{FF2B5EF4-FFF2-40B4-BE49-F238E27FC236}">
                <a16:creationId xmlns:a16="http://schemas.microsoft.com/office/drawing/2014/main" id="{47E8458C-57CE-39E5-5DED-EBBB6A518EB2}"/>
              </a:ext>
            </a:extLst>
          </p:cNvPr>
          <p:cNvSpPr txBox="1"/>
          <p:nvPr/>
        </p:nvSpPr>
        <p:spPr>
          <a:xfrm>
            <a:off x="838198" y="5040202"/>
            <a:ext cx="4952999" cy="584775"/>
          </a:xfrm>
          <a:prstGeom prst="rect">
            <a:avLst/>
          </a:prstGeom>
          <a:noFill/>
        </p:spPr>
        <p:txBody>
          <a:bodyPr wrap="square" rtlCol="0">
            <a:spAutoFit/>
          </a:bodyPr>
          <a:lstStyle/>
          <a:p>
            <a:r>
              <a:rPr lang="en-US" sz="1600" dirty="0">
                <a:solidFill>
                  <a:srgbClr val="000000"/>
                </a:solidFill>
                <a:latin typeface="Arial Nova Light" panose="020B0304020202020204" pitchFamily="34" charset="0"/>
              </a:rPr>
              <a:t>Am I successfully </a:t>
            </a:r>
            <a:r>
              <a:rPr lang="en-US" sz="1600" b="1" dirty="0">
                <a:solidFill>
                  <a:srgbClr val="000000"/>
                </a:solidFill>
                <a:latin typeface="Arial Nova Light" panose="020B0304020202020204" pitchFamily="34" charset="0"/>
              </a:rPr>
              <a:t>accounting for the costs </a:t>
            </a:r>
            <a:r>
              <a:rPr lang="en-US" sz="1600" dirty="0">
                <a:solidFill>
                  <a:srgbClr val="000000"/>
                </a:solidFill>
                <a:latin typeface="Arial Nova Light" panose="020B0304020202020204" pitchFamily="34" charset="0"/>
              </a:rPr>
              <a:t>associated with my maintenance tasks?</a:t>
            </a:r>
          </a:p>
        </p:txBody>
      </p:sp>
      <p:sp>
        <p:nvSpPr>
          <p:cNvPr id="31" name="TextBox 30">
            <a:extLst>
              <a:ext uri="{FF2B5EF4-FFF2-40B4-BE49-F238E27FC236}">
                <a16:creationId xmlns:a16="http://schemas.microsoft.com/office/drawing/2014/main" id="{576FE04D-58A9-79AF-F098-B36AE952C0ED}"/>
              </a:ext>
            </a:extLst>
          </p:cNvPr>
          <p:cNvSpPr txBox="1"/>
          <p:nvPr/>
        </p:nvSpPr>
        <p:spPr>
          <a:xfrm>
            <a:off x="838198" y="5757231"/>
            <a:ext cx="5334001" cy="584775"/>
          </a:xfrm>
          <a:prstGeom prst="rect">
            <a:avLst/>
          </a:prstGeom>
          <a:noFill/>
        </p:spPr>
        <p:txBody>
          <a:bodyPr wrap="square" rtlCol="0">
            <a:spAutoFit/>
          </a:bodyPr>
          <a:lstStyle/>
          <a:p>
            <a:r>
              <a:rPr lang="en-US" sz="1600" dirty="0">
                <a:solidFill>
                  <a:srgbClr val="000000"/>
                </a:solidFill>
                <a:latin typeface="Arial Nova Light" panose="020B0304020202020204" pitchFamily="34" charset="0"/>
              </a:rPr>
              <a:t>If something goes wrong, have I documented the </a:t>
            </a:r>
            <a:r>
              <a:rPr lang="en-US" sz="1600" b="1" dirty="0">
                <a:solidFill>
                  <a:srgbClr val="000000"/>
                </a:solidFill>
                <a:latin typeface="Arial Nova Light" panose="020B0304020202020204" pitchFamily="34" charset="0"/>
              </a:rPr>
              <a:t>root causes and corrective actions</a:t>
            </a:r>
            <a:r>
              <a:rPr lang="en-US" sz="1600" dirty="0">
                <a:solidFill>
                  <a:srgbClr val="000000"/>
                </a:solidFill>
                <a:latin typeface="Arial Nova Light" panose="020B0304020202020204" pitchFamily="34" charset="0"/>
              </a:rPr>
              <a:t>?</a:t>
            </a:r>
          </a:p>
        </p:txBody>
      </p:sp>
      <p:sp>
        <p:nvSpPr>
          <p:cNvPr id="35" name="TextBox 34">
            <a:extLst>
              <a:ext uri="{FF2B5EF4-FFF2-40B4-BE49-F238E27FC236}">
                <a16:creationId xmlns:a16="http://schemas.microsoft.com/office/drawing/2014/main" id="{9ACB56EC-FFA7-6428-DE84-6F96B49276C5}"/>
              </a:ext>
            </a:extLst>
          </p:cNvPr>
          <p:cNvSpPr txBox="1"/>
          <p:nvPr/>
        </p:nvSpPr>
        <p:spPr>
          <a:xfrm>
            <a:off x="2763520" y="1571931"/>
            <a:ext cx="6858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dirty="0">
                <a:solidFill>
                  <a:srgbClr val="000000"/>
                </a:solidFill>
                <a:latin typeface="Arial Nova Light" panose="020B0304020202020204" pitchFamily="34" charset="0"/>
              </a:rPr>
              <a:t>f</a:t>
            </a: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or how </a:t>
            </a:r>
            <a:r>
              <a:rPr lang="en-US" sz="2000" i="1" dirty="0">
                <a:solidFill>
                  <a:srgbClr val="000000"/>
                </a:solidFill>
                <a:latin typeface="Arial Nova Light" panose="020B0304020202020204" pitchFamily="34" charset="0"/>
              </a:rPr>
              <a:t>best to manage </a:t>
            </a: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assets</a:t>
            </a:r>
          </a:p>
        </p:txBody>
      </p:sp>
      <p:pic>
        <p:nvPicPr>
          <p:cNvPr id="12292" name="Picture 4" descr="Thought bubble - Free vector clipart images on creazilla.com">
            <a:extLst>
              <a:ext uri="{FF2B5EF4-FFF2-40B4-BE49-F238E27FC236}">
                <a16:creationId xmlns:a16="http://schemas.microsoft.com/office/drawing/2014/main" id="{606DF437-B8D0-CFD9-0B2B-AA8D9A16A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2154" y="1991393"/>
            <a:ext cx="1082291" cy="58229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44B544-A7A9-0375-AE8A-502281C4A36E}"/>
              </a:ext>
            </a:extLst>
          </p:cNvPr>
          <p:cNvSpPr txBox="1"/>
          <p:nvPr/>
        </p:nvSpPr>
        <p:spPr>
          <a:xfrm>
            <a:off x="6172200" y="2889115"/>
            <a:ext cx="4978401" cy="584775"/>
          </a:xfrm>
          <a:prstGeom prst="rect">
            <a:avLst/>
          </a:prstGeom>
          <a:noFill/>
        </p:spPr>
        <p:txBody>
          <a:bodyPr wrap="square" rtlCol="0">
            <a:spAutoFit/>
          </a:bodyPr>
          <a:lstStyle/>
          <a:p>
            <a:pPr algn="r"/>
            <a:r>
              <a:rPr lang="en-US" sz="1600" dirty="0">
                <a:solidFill>
                  <a:srgbClr val="000000"/>
                </a:solidFill>
                <a:latin typeface="Arial Nova Light" panose="020B0304020202020204" pitchFamily="34" charset="0"/>
              </a:rPr>
              <a:t>How do I  my assets performing reliably over their expected lifecycles with </a:t>
            </a:r>
            <a:r>
              <a:rPr lang="en-US" sz="1600" b="1" dirty="0">
                <a:solidFill>
                  <a:srgbClr val="000000"/>
                </a:solidFill>
                <a:latin typeface="Arial Nova Light" panose="020B0304020202020204" pitchFamily="34" charset="0"/>
              </a:rPr>
              <a:t>no surprises</a:t>
            </a:r>
            <a:r>
              <a:rPr lang="en-US" sz="1600" dirty="0">
                <a:solidFill>
                  <a:srgbClr val="000000"/>
                </a:solidFill>
                <a:latin typeface="Arial Nova Light" panose="020B0304020202020204" pitchFamily="34" charset="0"/>
              </a:rPr>
              <a:t>?</a:t>
            </a:r>
          </a:p>
        </p:txBody>
      </p:sp>
      <p:sp>
        <p:nvSpPr>
          <p:cNvPr id="13" name="TextBox 12">
            <a:extLst>
              <a:ext uri="{FF2B5EF4-FFF2-40B4-BE49-F238E27FC236}">
                <a16:creationId xmlns:a16="http://schemas.microsoft.com/office/drawing/2014/main" id="{CF8981EE-E836-1CB8-632C-DF2D0A6DAC19}"/>
              </a:ext>
            </a:extLst>
          </p:cNvPr>
          <p:cNvSpPr txBox="1"/>
          <p:nvPr/>
        </p:nvSpPr>
        <p:spPr>
          <a:xfrm>
            <a:off x="5816600" y="3667699"/>
            <a:ext cx="5334001" cy="338554"/>
          </a:xfrm>
          <a:prstGeom prst="rect">
            <a:avLst/>
          </a:prstGeom>
          <a:noFill/>
        </p:spPr>
        <p:txBody>
          <a:bodyPr wrap="square" rtlCol="0">
            <a:spAutoFit/>
          </a:bodyPr>
          <a:lstStyle/>
          <a:p>
            <a:pPr algn="r"/>
            <a:r>
              <a:rPr lang="en-US" sz="1600" dirty="0">
                <a:solidFill>
                  <a:srgbClr val="000000"/>
                </a:solidFill>
                <a:latin typeface="Arial Nova Light" panose="020B0304020202020204" pitchFamily="34" charset="0"/>
              </a:rPr>
              <a:t>Is the maintenance I’m doing </a:t>
            </a:r>
            <a:r>
              <a:rPr lang="en-US" sz="1600" b="1" dirty="0">
                <a:solidFill>
                  <a:srgbClr val="000000"/>
                </a:solidFill>
                <a:latin typeface="Arial Nova Light" panose="020B0304020202020204" pitchFamily="34" charset="0"/>
              </a:rPr>
              <a:t>effective</a:t>
            </a:r>
            <a:r>
              <a:rPr lang="en-US" sz="1600" dirty="0">
                <a:solidFill>
                  <a:srgbClr val="000000"/>
                </a:solidFill>
                <a:latin typeface="Arial Nova Light" panose="020B0304020202020204" pitchFamily="34" charset="0"/>
              </a:rPr>
              <a:t>?</a:t>
            </a:r>
          </a:p>
        </p:txBody>
      </p:sp>
      <p:sp>
        <p:nvSpPr>
          <p:cNvPr id="15" name="TextBox 14">
            <a:extLst>
              <a:ext uri="{FF2B5EF4-FFF2-40B4-BE49-F238E27FC236}">
                <a16:creationId xmlns:a16="http://schemas.microsoft.com/office/drawing/2014/main" id="{BC0F52D4-B3ED-B8DE-A892-DF2BF8805FB0}"/>
              </a:ext>
            </a:extLst>
          </p:cNvPr>
          <p:cNvSpPr txBox="1"/>
          <p:nvPr/>
        </p:nvSpPr>
        <p:spPr>
          <a:xfrm>
            <a:off x="6197602" y="4200062"/>
            <a:ext cx="4952999" cy="584775"/>
          </a:xfrm>
          <a:prstGeom prst="rect">
            <a:avLst/>
          </a:prstGeom>
          <a:noFill/>
        </p:spPr>
        <p:txBody>
          <a:bodyPr wrap="square" rtlCol="0">
            <a:spAutoFit/>
          </a:bodyPr>
          <a:lstStyle/>
          <a:p>
            <a:pPr algn="r"/>
            <a:r>
              <a:rPr lang="en-US" sz="1600" dirty="0">
                <a:solidFill>
                  <a:srgbClr val="000000"/>
                </a:solidFill>
                <a:latin typeface="Arial Nova Light" panose="020B0304020202020204" pitchFamily="34" charset="0"/>
              </a:rPr>
              <a:t>How do I </a:t>
            </a:r>
            <a:r>
              <a:rPr lang="en-US" sz="1600" b="1" dirty="0">
                <a:solidFill>
                  <a:srgbClr val="000000"/>
                </a:solidFill>
                <a:latin typeface="Arial Nova Light" panose="020B0304020202020204" pitchFamily="34" charset="0"/>
              </a:rPr>
              <a:t>eliminate </a:t>
            </a:r>
            <a:r>
              <a:rPr lang="en-US" sz="1600" dirty="0">
                <a:solidFill>
                  <a:srgbClr val="000000"/>
                </a:solidFill>
                <a:latin typeface="Arial Nova Light" panose="020B0304020202020204" pitchFamily="34" charset="0"/>
              </a:rPr>
              <a:t>maintenance</a:t>
            </a:r>
            <a:r>
              <a:rPr lang="en-US" sz="1600" b="1" dirty="0">
                <a:solidFill>
                  <a:srgbClr val="000000"/>
                </a:solidFill>
                <a:latin typeface="Arial Nova Light" panose="020B0304020202020204" pitchFamily="34" charset="0"/>
              </a:rPr>
              <a:t> costs </a:t>
            </a:r>
            <a:r>
              <a:rPr lang="en-US" sz="1600" dirty="0">
                <a:solidFill>
                  <a:srgbClr val="000000"/>
                </a:solidFill>
                <a:latin typeface="Arial Nova Light" panose="020B0304020202020204" pitchFamily="34" charset="0"/>
              </a:rPr>
              <a:t>without adding undue</a:t>
            </a:r>
            <a:r>
              <a:rPr lang="en-US" sz="1600" b="1" dirty="0">
                <a:solidFill>
                  <a:srgbClr val="000000"/>
                </a:solidFill>
                <a:latin typeface="Arial Nova Light" panose="020B0304020202020204" pitchFamily="34" charset="0"/>
              </a:rPr>
              <a:t> risk </a:t>
            </a:r>
            <a:r>
              <a:rPr lang="en-US" sz="1600" dirty="0">
                <a:solidFill>
                  <a:srgbClr val="000000"/>
                </a:solidFill>
                <a:latin typeface="Arial Nova Light" panose="020B0304020202020204" pitchFamily="34" charset="0"/>
              </a:rPr>
              <a:t>to my operation?</a:t>
            </a:r>
          </a:p>
        </p:txBody>
      </p:sp>
      <p:sp>
        <p:nvSpPr>
          <p:cNvPr id="16" name="TextBox 15">
            <a:extLst>
              <a:ext uri="{FF2B5EF4-FFF2-40B4-BE49-F238E27FC236}">
                <a16:creationId xmlns:a16="http://schemas.microsoft.com/office/drawing/2014/main" id="{200E1B34-9C4C-ADED-CB66-FC335C4067CC}"/>
              </a:ext>
            </a:extLst>
          </p:cNvPr>
          <p:cNvSpPr txBox="1"/>
          <p:nvPr/>
        </p:nvSpPr>
        <p:spPr>
          <a:xfrm>
            <a:off x="6482080" y="5757231"/>
            <a:ext cx="4668521" cy="584775"/>
          </a:xfrm>
          <a:prstGeom prst="rect">
            <a:avLst/>
          </a:prstGeom>
          <a:noFill/>
        </p:spPr>
        <p:txBody>
          <a:bodyPr wrap="square" rtlCol="0">
            <a:spAutoFit/>
          </a:bodyPr>
          <a:lstStyle/>
          <a:p>
            <a:pPr algn="r"/>
            <a:r>
              <a:rPr lang="en-US" sz="1600" dirty="0">
                <a:solidFill>
                  <a:srgbClr val="000000"/>
                </a:solidFill>
                <a:latin typeface="Arial Nova Light" panose="020B0304020202020204" pitchFamily="34" charset="0"/>
              </a:rPr>
              <a:t>How do I </a:t>
            </a:r>
            <a:r>
              <a:rPr lang="en-US" sz="1600" b="1" dirty="0">
                <a:solidFill>
                  <a:srgbClr val="000000"/>
                </a:solidFill>
                <a:latin typeface="Arial Nova Light" panose="020B0304020202020204" pitchFamily="34" charset="0"/>
              </a:rPr>
              <a:t>prevent</a:t>
            </a:r>
            <a:r>
              <a:rPr lang="en-US" sz="1600" dirty="0">
                <a:solidFill>
                  <a:srgbClr val="000000"/>
                </a:solidFill>
                <a:latin typeface="Arial Nova Light" panose="020B0304020202020204" pitchFamily="34" charset="0"/>
              </a:rPr>
              <a:t> the problem from happening in the first place?</a:t>
            </a:r>
          </a:p>
        </p:txBody>
      </p:sp>
      <p:sp>
        <p:nvSpPr>
          <p:cNvPr id="17" name="TextBox 16">
            <a:extLst>
              <a:ext uri="{FF2B5EF4-FFF2-40B4-BE49-F238E27FC236}">
                <a16:creationId xmlns:a16="http://schemas.microsoft.com/office/drawing/2014/main" id="{9494CE86-719E-9AC7-B2B2-D6586FCAC325}"/>
              </a:ext>
            </a:extLst>
          </p:cNvPr>
          <p:cNvSpPr txBox="1"/>
          <p:nvPr/>
        </p:nvSpPr>
        <p:spPr>
          <a:xfrm>
            <a:off x="6197602" y="4978646"/>
            <a:ext cx="4952999" cy="584775"/>
          </a:xfrm>
          <a:prstGeom prst="rect">
            <a:avLst/>
          </a:prstGeom>
          <a:noFill/>
        </p:spPr>
        <p:txBody>
          <a:bodyPr wrap="square" rtlCol="0">
            <a:spAutoFit/>
          </a:bodyPr>
          <a:lstStyle/>
          <a:p>
            <a:pPr algn="r"/>
            <a:r>
              <a:rPr lang="en-US" sz="1600" dirty="0">
                <a:solidFill>
                  <a:srgbClr val="000000"/>
                </a:solidFill>
                <a:latin typeface="Arial Nova Light" panose="020B0304020202020204" pitchFamily="34" charset="0"/>
              </a:rPr>
              <a:t>If something goes wrong, how do I know what happened and how to </a:t>
            </a:r>
            <a:r>
              <a:rPr lang="en-US" sz="1600" b="1" dirty="0">
                <a:solidFill>
                  <a:srgbClr val="000000"/>
                </a:solidFill>
                <a:latin typeface="Arial Nova Light" panose="020B0304020202020204" pitchFamily="34" charset="0"/>
              </a:rPr>
              <a:t>fix it quickly</a:t>
            </a:r>
            <a:r>
              <a:rPr lang="en-US" sz="1600" dirty="0">
                <a:solidFill>
                  <a:srgbClr val="000000"/>
                </a:solidFill>
                <a:latin typeface="Arial Nova Light" panose="020B0304020202020204" pitchFamily="34" charset="0"/>
              </a:rPr>
              <a:t>?</a:t>
            </a:r>
          </a:p>
        </p:txBody>
      </p:sp>
    </p:spTree>
    <p:extLst>
      <p:ext uri="{BB962C8B-B14F-4D97-AF65-F5344CB8AC3E}">
        <p14:creationId xmlns:p14="http://schemas.microsoft.com/office/powerpoint/2010/main" val="155541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righ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right)">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p:bldP spid="25" grpId="0"/>
      <p:bldP spid="28" grpId="0"/>
      <p:bldP spid="31" grpId="0"/>
      <p:bldP spid="7" grpId="0"/>
      <p:bldP spid="13"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9718-C38C-F504-4CFC-A5B8CC3AAD74}"/>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5817F91A-22DC-91BC-D17D-803CAD7B12C3}"/>
              </a:ext>
            </a:extLst>
          </p:cNvPr>
          <p:cNvSpPr/>
          <p:nvPr/>
        </p:nvSpPr>
        <p:spPr>
          <a:xfrm>
            <a:off x="6751550" y="2309828"/>
            <a:ext cx="4779818" cy="4009691"/>
          </a:xfrm>
          <a:prstGeom prst="rect">
            <a:avLst/>
          </a:prstGeom>
          <a:solidFill>
            <a:schemeClr val="tx2">
              <a:lumMod val="10000"/>
              <a:lumOff val="90000"/>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F844D7-4C33-2F95-E1FD-D109E087AC68}"/>
              </a:ext>
            </a:extLst>
          </p:cNvPr>
          <p:cNvSpPr/>
          <p:nvPr/>
        </p:nvSpPr>
        <p:spPr>
          <a:xfrm>
            <a:off x="1747750" y="2309828"/>
            <a:ext cx="4779817" cy="4009691"/>
          </a:xfrm>
          <a:prstGeom prst="rect">
            <a:avLst/>
          </a:prstGeom>
          <a:solidFill>
            <a:srgbClr val="FFD5D5">
              <a:alpha val="447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E22A027A-2793-EFA4-568B-2B0517BF7252}"/>
              </a:ext>
            </a:extLst>
          </p:cNvPr>
          <p:cNvSpPr>
            <a:spLocks noGrp="1"/>
          </p:cNvSpPr>
          <p:nvPr>
            <p:ph type="title"/>
          </p:nvPr>
        </p:nvSpPr>
        <p:spPr/>
        <p:txBody>
          <a:bodyPr/>
          <a:lstStyle/>
          <a:p>
            <a:r>
              <a:rPr lang="en-US" dirty="0"/>
              <a:t>Myth Busters</a:t>
            </a:r>
          </a:p>
        </p:txBody>
      </p:sp>
      <p:sp>
        <p:nvSpPr>
          <p:cNvPr id="21" name="TextBox 20">
            <a:extLst>
              <a:ext uri="{FF2B5EF4-FFF2-40B4-BE49-F238E27FC236}">
                <a16:creationId xmlns:a16="http://schemas.microsoft.com/office/drawing/2014/main" id="{FC1F9D78-89C6-87E7-6561-EC77110C2562}"/>
              </a:ext>
            </a:extLst>
          </p:cNvPr>
          <p:cNvSpPr txBox="1"/>
          <p:nvPr/>
        </p:nvSpPr>
        <p:spPr>
          <a:xfrm>
            <a:off x="2194560" y="1849534"/>
            <a:ext cx="2519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Arial Nova Light" panose="020B0304020202020204" pitchFamily="34" charset="0"/>
                <a:ea typeface="Aptos" panose="020B0004020202020204" pitchFamily="34" charset="0"/>
                <a:cs typeface="Times New Roman" panose="02020603050405020304" pitchFamily="18" charset="0"/>
              </a:rPr>
              <a:t>APM is not:</a:t>
            </a:r>
            <a:endParaRPr kumimoji="0" lang="en-US" sz="2400" b="0" i="0" u="none" strike="noStrike" kern="1200" cap="none" spc="0" normalizeH="0" baseline="0" noProof="0" dirty="0">
              <a:ln>
                <a:noFill/>
              </a:ln>
              <a:solidFill>
                <a:srgbClr val="000000"/>
              </a:solidFill>
              <a:effectLst/>
              <a:uLnTx/>
              <a:uFillTx/>
              <a:latin typeface="Arial Nova Light" panose="020B0304020202020204" pitchFamily="34" charset="0"/>
            </a:endParaRPr>
          </a:p>
        </p:txBody>
      </p:sp>
      <p:sp>
        <p:nvSpPr>
          <p:cNvPr id="7" name="TextBox 6">
            <a:extLst>
              <a:ext uri="{FF2B5EF4-FFF2-40B4-BE49-F238E27FC236}">
                <a16:creationId xmlns:a16="http://schemas.microsoft.com/office/drawing/2014/main" id="{E637DBA3-E272-6208-6195-0A378D6EC0E5}"/>
              </a:ext>
            </a:extLst>
          </p:cNvPr>
          <p:cNvSpPr txBox="1"/>
          <p:nvPr/>
        </p:nvSpPr>
        <p:spPr>
          <a:xfrm>
            <a:off x="7305040" y="1849534"/>
            <a:ext cx="21878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00" cap="none" spc="0" normalizeH="0" baseline="0" noProof="0" dirty="0">
                <a:ln>
                  <a:noFill/>
                </a:ln>
                <a:solidFill>
                  <a:srgbClr val="000000"/>
                </a:solidFill>
                <a:effectLst/>
                <a:uLnTx/>
                <a:uFillTx/>
                <a:latin typeface="Arial Nova Light" panose="020B0304020202020204" pitchFamily="34" charset="0"/>
                <a:ea typeface="Aptos" panose="020B0004020202020204" pitchFamily="34" charset="0"/>
                <a:cs typeface="Times New Roman" panose="02020603050405020304" pitchFamily="18" charset="0"/>
              </a:rPr>
              <a:t>APM is:</a:t>
            </a:r>
            <a:endParaRPr kumimoji="0" lang="en-US" sz="2400" b="0" i="0" u="none" strike="noStrike" kern="1200" cap="none" spc="0" normalizeH="0" baseline="0" noProof="0" dirty="0">
              <a:ln>
                <a:noFill/>
              </a:ln>
              <a:solidFill>
                <a:srgbClr val="000000"/>
              </a:solidFill>
              <a:effectLst/>
              <a:uLnTx/>
              <a:uFillTx/>
              <a:latin typeface="Arial Nova Light" panose="020B0304020202020204" pitchFamily="34" charset="0"/>
            </a:endParaRPr>
          </a:p>
        </p:txBody>
      </p:sp>
      <p:sp>
        <p:nvSpPr>
          <p:cNvPr id="15" name="TextBox 14">
            <a:extLst>
              <a:ext uri="{FF2B5EF4-FFF2-40B4-BE49-F238E27FC236}">
                <a16:creationId xmlns:a16="http://schemas.microsoft.com/office/drawing/2014/main" id="{B2786324-5291-C311-281E-91513931E5D7}"/>
              </a:ext>
            </a:extLst>
          </p:cNvPr>
          <p:cNvSpPr txBox="1"/>
          <p:nvPr/>
        </p:nvSpPr>
        <p:spPr>
          <a:xfrm>
            <a:off x="6888480" y="2453439"/>
            <a:ext cx="4551680" cy="3539430"/>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ova Light" panose="020B0304020202020204" pitchFamily="34" charset="0"/>
              </a:rPr>
              <a:t>An extension of EAM information, </a:t>
            </a:r>
          </a:p>
          <a:p>
            <a:r>
              <a:rPr lang="en-US" sz="1600" dirty="0">
                <a:latin typeface="Arial Nova Light" panose="020B0304020202020204" pitchFamily="34" charset="0"/>
              </a:rPr>
              <a:t>     bringing visibility to asset performance,  </a:t>
            </a:r>
          </a:p>
          <a:p>
            <a:r>
              <a:rPr lang="en-US" sz="1600" dirty="0">
                <a:latin typeface="Arial Nova Light" panose="020B0304020202020204" pitchFamily="34" charset="0"/>
              </a:rPr>
              <a:t>     cost, and risk </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A system that delivers insights </a:t>
            </a:r>
            <a:r>
              <a:rPr lang="en-US" sz="1600" i="1" dirty="0">
                <a:latin typeface="Arial Nova Light" panose="020B0304020202020204" pitchFamily="34" charset="0"/>
              </a:rPr>
              <a:t>by exception</a:t>
            </a:r>
            <a:r>
              <a:rPr lang="en-US" sz="1600" dirty="0">
                <a:latin typeface="Arial Nova Light" panose="020B0304020202020204" pitchFamily="34" charset="0"/>
              </a:rPr>
              <a:t> when anomalous behaviors are detected and action is needed </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A solution that puts in place a </a:t>
            </a:r>
            <a:r>
              <a:rPr lang="en-US" sz="1600" i="1" dirty="0">
                <a:latin typeface="Arial Nova Light" panose="020B0304020202020204" pitchFamily="34" charset="0"/>
              </a:rPr>
              <a:t>living</a:t>
            </a:r>
            <a:r>
              <a:rPr lang="en-US" sz="1600" dirty="0">
                <a:latin typeface="Arial Nova Light" panose="020B0304020202020204" pitchFamily="34" charset="0"/>
              </a:rPr>
              <a:t> risk-based asset strategy to help make decisions around how best to manage assets</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 A solution that brings visibility to data quality gaps and improves overall utilization of EAM</a:t>
            </a:r>
          </a:p>
        </p:txBody>
      </p:sp>
      <p:sp>
        <p:nvSpPr>
          <p:cNvPr id="16" name="TextBox 15">
            <a:extLst>
              <a:ext uri="{FF2B5EF4-FFF2-40B4-BE49-F238E27FC236}">
                <a16:creationId xmlns:a16="http://schemas.microsoft.com/office/drawing/2014/main" id="{D61D2575-8F9A-6971-3827-CAE0449D1B8F}"/>
              </a:ext>
            </a:extLst>
          </p:cNvPr>
          <p:cNvSpPr txBox="1"/>
          <p:nvPr/>
        </p:nvSpPr>
        <p:spPr>
          <a:xfrm>
            <a:off x="1828801" y="2453439"/>
            <a:ext cx="4016708" cy="3293209"/>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rial Nova Light" panose="020B0304020202020204" pitchFamily="34" charset="0"/>
              </a:rPr>
              <a:t>A module within EAM</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A tool to help you do reactive maintenance faster</a:t>
            </a:r>
          </a:p>
          <a:p>
            <a:pPr marL="285750" indent="-285750">
              <a:buFont typeface="Arial" panose="020B0604020202020204" pitchFamily="34" charset="0"/>
              <a:buChar char="•"/>
            </a:pPr>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Another system that manages work execution</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Only something you use when you’ve reached high maintenance maturity</a:t>
            </a:r>
          </a:p>
          <a:p>
            <a:endParaRPr lang="en-US" sz="1600" dirty="0">
              <a:latin typeface="Arial Nova Light" panose="020B0304020202020204" pitchFamily="34" charset="0"/>
            </a:endParaRPr>
          </a:p>
          <a:p>
            <a:pPr marL="285750" indent="-285750">
              <a:buFont typeface="Arial" panose="020B0604020202020204" pitchFamily="34" charset="0"/>
              <a:buChar char="•"/>
            </a:pPr>
            <a:r>
              <a:rPr lang="en-US" sz="1600" dirty="0">
                <a:latin typeface="Arial Nova Light" panose="020B0304020202020204" pitchFamily="34" charset="0"/>
              </a:rPr>
              <a:t>Only something you use when you have perfect data quality</a:t>
            </a:r>
          </a:p>
        </p:txBody>
      </p:sp>
      <p:pic>
        <p:nvPicPr>
          <p:cNvPr id="9218" name="Picture 2" descr="3,300+ No Sign Icon Stock Illustrations, Royalty-Free Vector ...">
            <a:extLst>
              <a:ext uri="{FF2B5EF4-FFF2-40B4-BE49-F238E27FC236}">
                <a16:creationId xmlns:a16="http://schemas.microsoft.com/office/drawing/2014/main" id="{AFC81401-FFF3-90FC-0504-C9AE3B5393F0}"/>
              </a:ext>
            </a:extLst>
          </p:cNvPr>
          <p:cNvPicPr>
            <a:picLocks noChangeAspect="1" noChangeArrowheads="1"/>
          </p:cNvPicPr>
          <p:nvPr/>
        </p:nvPicPr>
        <p:blipFill>
          <a:blip r:embed="rId3">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1498314" y="1848877"/>
            <a:ext cx="616632" cy="6166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umbs up - Free gestures icons">
            <a:extLst>
              <a:ext uri="{FF2B5EF4-FFF2-40B4-BE49-F238E27FC236}">
                <a16:creationId xmlns:a16="http://schemas.microsoft.com/office/drawing/2014/main" id="{501F6E28-A5B5-5938-D638-E5CEF6B475EB}"/>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49680" y="1848877"/>
            <a:ext cx="604562" cy="60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76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BC23B-7947-D9F6-A2A9-644C3B4E227A}"/>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7BFE0D4-2DC6-7EFB-12FA-3C699F14E910}"/>
              </a:ext>
            </a:extLst>
          </p:cNvPr>
          <p:cNvSpPr>
            <a:spLocks noGrp="1"/>
          </p:cNvSpPr>
          <p:nvPr>
            <p:ph type="title"/>
          </p:nvPr>
        </p:nvSpPr>
        <p:spPr>
          <a:xfrm>
            <a:off x="990599" y="2524214"/>
            <a:ext cx="8315961" cy="1325563"/>
          </a:xfrm>
        </p:spPr>
        <p:txBody>
          <a:bodyPr anchor="b">
            <a:normAutofit/>
          </a:bodyPr>
          <a:lstStyle/>
          <a:p>
            <a:r>
              <a:rPr lang="en-US" sz="4800" b="1" dirty="0">
                <a:latin typeface="Arial Nova" panose="020B0504020202020204" pitchFamily="34" charset="0"/>
                <a:cs typeface="Arial" panose="020B0604020202020204" pitchFamily="34" charset="0"/>
              </a:rPr>
              <a:t>PLOT TWIST!</a:t>
            </a:r>
          </a:p>
        </p:txBody>
      </p:sp>
    </p:spTree>
    <p:extLst>
      <p:ext uri="{BB962C8B-B14F-4D97-AF65-F5344CB8AC3E}">
        <p14:creationId xmlns:p14="http://schemas.microsoft.com/office/powerpoint/2010/main" val="132565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454A-2F94-B03C-3C84-C5964AF0F6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229C0D-310D-5829-D532-0A866A1D2A03}"/>
              </a:ext>
            </a:extLst>
          </p:cNvPr>
          <p:cNvPicPr>
            <a:picLocks noChangeAspect="1"/>
          </p:cNvPicPr>
          <p:nvPr/>
        </p:nvPicPr>
        <p:blipFill>
          <a:blip r:embed="rId3"/>
          <a:stretch>
            <a:fillRect/>
          </a:stretch>
        </p:blipFill>
        <p:spPr>
          <a:xfrm rot="21411782">
            <a:off x="485593" y="457323"/>
            <a:ext cx="8025586" cy="60191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122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EB2C-038A-192B-6861-B08950AF4127}"/>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77B4E603-2420-A5C1-9EBF-E2B53FA08BE4}"/>
              </a:ext>
            </a:extLst>
          </p:cNvPr>
          <p:cNvSpPr>
            <a:spLocks noGrp="1"/>
          </p:cNvSpPr>
          <p:nvPr>
            <p:ph type="title"/>
          </p:nvPr>
        </p:nvSpPr>
        <p:spPr>
          <a:xfrm>
            <a:off x="646770" y="1077174"/>
            <a:ext cx="9233830" cy="2351826"/>
          </a:xfrm>
        </p:spPr>
        <p:txBody>
          <a:bodyPr/>
          <a:lstStyle/>
          <a:p>
            <a:r>
              <a:rPr lang="en-US" dirty="0"/>
              <a:t>The Asset Management System</a:t>
            </a:r>
          </a:p>
        </p:txBody>
      </p:sp>
      <p:sp>
        <p:nvSpPr>
          <p:cNvPr id="2" name="TextBox 1">
            <a:extLst>
              <a:ext uri="{FF2B5EF4-FFF2-40B4-BE49-F238E27FC236}">
                <a16:creationId xmlns:a16="http://schemas.microsoft.com/office/drawing/2014/main" id="{B3EFAC87-0EB7-1006-24CC-FA37D6F3E474}"/>
              </a:ext>
            </a:extLst>
          </p:cNvPr>
          <p:cNvSpPr txBox="1"/>
          <p:nvPr/>
        </p:nvSpPr>
        <p:spPr>
          <a:xfrm>
            <a:off x="646770" y="1764821"/>
            <a:ext cx="11185566" cy="646331"/>
          </a:xfrm>
          <a:prstGeom prst="rect">
            <a:avLst/>
          </a:prstGeom>
          <a:noFill/>
        </p:spPr>
        <p:txBody>
          <a:bodyPr wrap="square" rtlCol="0">
            <a:spAutoFit/>
          </a:bodyPr>
          <a:lstStyle/>
          <a:p>
            <a:r>
              <a:rPr lang="en-US" sz="2400" kern="100" dirty="0">
                <a:latin typeface="Arial Nova" panose="020B0504020202020204" pitchFamily="34" charset="0"/>
                <a:cs typeface="Times New Roman" panose="02020603050405020304" pitchFamily="18" charset="0"/>
              </a:rPr>
              <a:t>Meaningfully supported by </a:t>
            </a:r>
            <a:r>
              <a:rPr lang="en-US" sz="3600" b="1" kern="100" dirty="0">
                <a:latin typeface="Arial Nova" panose="020B0504020202020204" pitchFamily="34" charset="0"/>
                <a:cs typeface="Times New Roman" panose="02020603050405020304" pitchFamily="18" charset="0"/>
              </a:rPr>
              <a:t>3</a:t>
            </a:r>
            <a:r>
              <a:rPr lang="en-US" sz="2400" kern="100" dirty="0">
                <a:latin typeface="Arial Nova" panose="020B0504020202020204" pitchFamily="34" charset="0"/>
                <a:cs typeface="Times New Roman" panose="02020603050405020304" pitchFamily="18" charset="0"/>
              </a:rPr>
              <a:t> business solutions:</a:t>
            </a:r>
            <a:endParaRPr lang="en-US" sz="2400" dirty="0">
              <a:latin typeface="Arial Nova" panose="020B0504020202020204" pitchFamily="34" charset="0"/>
            </a:endParaRPr>
          </a:p>
        </p:txBody>
      </p:sp>
      <p:grpSp>
        <p:nvGrpSpPr>
          <p:cNvPr id="10" name="Group 9">
            <a:extLst>
              <a:ext uri="{FF2B5EF4-FFF2-40B4-BE49-F238E27FC236}">
                <a16:creationId xmlns:a16="http://schemas.microsoft.com/office/drawing/2014/main" id="{0D1DFB9A-C431-B976-82DB-F89C8F6EA5CD}"/>
              </a:ext>
            </a:extLst>
          </p:cNvPr>
          <p:cNvGrpSpPr/>
          <p:nvPr/>
        </p:nvGrpSpPr>
        <p:grpSpPr>
          <a:xfrm>
            <a:off x="1078570" y="3198168"/>
            <a:ext cx="3861730" cy="1118534"/>
            <a:chOff x="1078570" y="3198168"/>
            <a:chExt cx="3861730" cy="1118534"/>
          </a:xfrm>
        </p:grpSpPr>
        <p:sp>
          <p:nvSpPr>
            <p:cNvPr id="3" name="TextBox 2">
              <a:extLst>
                <a:ext uri="{FF2B5EF4-FFF2-40B4-BE49-F238E27FC236}">
                  <a16:creationId xmlns:a16="http://schemas.microsoft.com/office/drawing/2014/main" id="{65238582-253D-DE39-BE91-B1262C965BA8}"/>
                </a:ext>
              </a:extLst>
            </p:cNvPr>
            <p:cNvSpPr txBox="1"/>
            <p:nvPr/>
          </p:nvSpPr>
          <p:spPr>
            <a:xfrm>
              <a:off x="1618785" y="3198168"/>
              <a:ext cx="2781300" cy="707886"/>
            </a:xfrm>
            <a:prstGeom prst="rect">
              <a:avLst/>
            </a:prstGeom>
            <a:noFill/>
          </p:spPr>
          <p:txBody>
            <a:bodyPr wrap="square" rtlCol="0">
              <a:spAutoFit/>
            </a:bodyPr>
            <a:lstStyle/>
            <a:p>
              <a:pPr algn="ctr"/>
              <a:r>
                <a:rPr lang="en-US" sz="4000" dirty="0"/>
                <a:t>EAM</a:t>
              </a:r>
            </a:p>
          </p:txBody>
        </p:sp>
        <p:sp>
          <p:nvSpPr>
            <p:cNvPr id="7" name="TextBox 6">
              <a:extLst>
                <a:ext uri="{FF2B5EF4-FFF2-40B4-BE49-F238E27FC236}">
                  <a16:creationId xmlns:a16="http://schemas.microsoft.com/office/drawing/2014/main" id="{B46BD9F8-088D-9198-ED28-037115EC71E6}"/>
                </a:ext>
              </a:extLst>
            </p:cNvPr>
            <p:cNvSpPr txBox="1"/>
            <p:nvPr/>
          </p:nvSpPr>
          <p:spPr>
            <a:xfrm>
              <a:off x="1078570" y="3916592"/>
              <a:ext cx="3861730" cy="400110"/>
            </a:xfrm>
            <a:prstGeom prst="rect">
              <a:avLst/>
            </a:prstGeom>
            <a:noFill/>
          </p:spPr>
          <p:txBody>
            <a:bodyPr wrap="square" rtlCol="0">
              <a:spAutoFit/>
            </a:bodyPr>
            <a:lstStyle/>
            <a:p>
              <a:pPr algn="ctr"/>
              <a:r>
                <a:rPr lang="en-US" sz="2000" kern="100" dirty="0">
                  <a:latin typeface="Arial Nova Light" panose="020B0304020202020204" pitchFamily="34" charset="0"/>
                  <a:cs typeface="Times New Roman" panose="02020603050405020304" pitchFamily="18" charset="0"/>
                </a:rPr>
                <a:t>Enterprise</a:t>
              </a:r>
              <a:r>
                <a:rPr lang="en-US" sz="2000" b="1" kern="100" dirty="0">
                  <a:solidFill>
                    <a:srgbClr val="3BA40F"/>
                  </a:solidFill>
                  <a:latin typeface="Arial Nova Light" panose="020B0304020202020204" pitchFamily="34" charset="0"/>
                  <a:cs typeface="Times New Roman" panose="02020603050405020304" pitchFamily="18" charset="0"/>
                </a:rPr>
                <a:t> Asset </a:t>
              </a:r>
              <a:r>
                <a:rPr lang="en-US" sz="2000" kern="100" dirty="0">
                  <a:latin typeface="Arial Nova Light" panose="020B0304020202020204" pitchFamily="34" charset="0"/>
                  <a:cs typeface="Times New Roman" panose="02020603050405020304" pitchFamily="18" charset="0"/>
                </a:rPr>
                <a:t>Management</a:t>
              </a:r>
              <a:endParaRPr lang="en-US" sz="2000" dirty="0">
                <a:latin typeface="Arial Nova Light" panose="020B0304020202020204" pitchFamily="34" charset="0"/>
              </a:endParaRPr>
            </a:p>
          </p:txBody>
        </p:sp>
      </p:grpSp>
      <p:grpSp>
        <p:nvGrpSpPr>
          <p:cNvPr id="11" name="Group 10">
            <a:extLst>
              <a:ext uri="{FF2B5EF4-FFF2-40B4-BE49-F238E27FC236}">
                <a16:creationId xmlns:a16="http://schemas.microsoft.com/office/drawing/2014/main" id="{9BD50BF4-3727-2974-326E-A94B64B8F176}"/>
              </a:ext>
            </a:extLst>
          </p:cNvPr>
          <p:cNvGrpSpPr/>
          <p:nvPr/>
        </p:nvGrpSpPr>
        <p:grpSpPr>
          <a:xfrm>
            <a:off x="4844817" y="3198168"/>
            <a:ext cx="3861730" cy="1118534"/>
            <a:chOff x="4844817" y="3198168"/>
            <a:chExt cx="3861730" cy="1118534"/>
          </a:xfrm>
        </p:grpSpPr>
        <p:sp>
          <p:nvSpPr>
            <p:cNvPr id="4" name="TextBox 3">
              <a:extLst>
                <a:ext uri="{FF2B5EF4-FFF2-40B4-BE49-F238E27FC236}">
                  <a16:creationId xmlns:a16="http://schemas.microsoft.com/office/drawing/2014/main" id="{C2300754-2E5D-C2FF-A44A-D3BF474B9CF0}"/>
                </a:ext>
              </a:extLst>
            </p:cNvPr>
            <p:cNvSpPr txBox="1"/>
            <p:nvPr/>
          </p:nvSpPr>
          <p:spPr>
            <a:xfrm>
              <a:off x="5385032" y="3198168"/>
              <a:ext cx="2781300" cy="707886"/>
            </a:xfrm>
            <a:prstGeom prst="rect">
              <a:avLst/>
            </a:prstGeom>
            <a:noFill/>
          </p:spPr>
          <p:txBody>
            <a:bodyPr wrap="square" rtlCol="0">
              <a:spAutoFit/>
            </a:bodyPr>
            <a:lstStyle/>
            <a:p>
              <a:pPr algn="ctr"/>
              <a:r>
                <a:rPr lang="en-US" sz="4000" dirty="0"/>
                <a:t>APM</a:t>
              </a:r>
            </a:p>
          </p:txBody>
        </p:sp>
        <p:sp>
          <p:nvSpPr>
            <p:cNvPr id="8" name="TextBox 7">
              <a:extLst>
                <a:ext uri="{FF2B5EF4-FFF2-40B4-BE49-F238E27FC236}">
                  <a16:creationId xmlns:a16="http://schemas.microsoft.com/office/drawing/2014/main" id="{A6C34629-95C2-0AF8-2306-53FF67B16125}"/>
                </a:ext>
              </a:extLst>
            </p:cNvPr>
            <p:cNvSpPr txBox="1"/>
            <p:nvPr/>
          </p:nvSpPr>
          <p:spPr>
            <a:xfrm>
              <a:off x="4844817" y="3916592"/>
              <a:ext cx="3861730" cy="400110"/>
            </a:xfrm>
            <a:prstGeom prst="rect">
              <a:avLst/>
            </a:prstGeom>
            <a:noFill/>
          </p:spPr>
          <p:txBody>
            <a:bodyPr wrap="square" rtlCol="0">
              <a:spAutoFit/>
            </a:bodyPr>
            <a:lstStyle/>
            <a:p>
              <a:pPr algn="ctr"/>
              <a:r>
                <a:rPr lang="en-US" sz="2000" b="1" kern="100" dirty="0">
                  <a:solidFill>
                    <a:srgbClr val="3BA40F"/>
                  </a:solidFill>
                  <a:latin typeface="Arial Nova Light" panose="020B0304020202020204" pitchFamily="34" charset="0"/>
                  <a:cs typeface="Times New Roman" panose="02020603050405020304" pitchFamily="18" charset="0"/>
                </a:rPr>
                <a:t>Asset</a:t>
              </a:r>
              <a:r>
                <a:rPr lang="en-US" sz="2000" kern="100" dirty="0">
                  <a:latin typeface="Arial Nova Light" panose="020B0304020202020204" pitchFamily="34" charset="0"/>
                  <a:cs typeface="Times New Roman" panose="02020603050405020304" pitchFamily="18" charset="0"/>
                </a:rPr>
                <a:t> Performance Management</a:t>
              </a:r>
              <a:endParaRPr lang="en-US" sz="2000" dirty="0">
                <a:latin typeface="Arial Nova Light" panose="020B0304020202020204" pitchFamily="34" charset="0"/>
              </a:endParaRPr>
            </a:p>
          </p:txBody>
        </p:sp>
      </p:grpSp>
      <p:grpSp>
        <p:nvGrpSpPr>
          <p:cNvPr id="12" name="Group 11">
            <a:extLst>
              <a:ext uri="{FF2B5EF4-FFF2-40B4-BE49-F238E27FC236}">
                <a16:creationId xmlns:a16="http://schemas.microsoft.com/office/drawing/2014/main" id="{83E25050-720A-BAFD-E37F-36490E83380B}"/>
              </a:ext>
            </a:extLst>
          </p:cNvPr>
          <p:cNvGrpSpPr/>
          <p:nvPr/>
        </p:nvGrpSpPr>
        <p:grpSpPr>
          <a:xfrm>
            <a:off x="8357065" y="3198168"/>
            <a:ext cx="3861730" cy="1118534"/>
            <a:chOff x="8357065" y="3198168"/>
            <a:chExt cx="3861730" cy="1118534"/>
          </a:xfrm>
        </p:grpSpPr>
        <p:sp>
          <p:nvSpPr>
            <p:cNvPr id="5" name="TextBox 4">
              <a:extLst>
                <a:ext uri="{FF2B5EF4-FFF2-40B4-BE49-F238E27FC236}">
                  <a16:creationId xmlns:a16="http://schemas.microsoft.com/office/drawing/2014/main" id="{B7B3CFC2-F478-402A-2977-AD7D90542C83}"/>
                </a:ext>
              </a:extLst>
            </p:cNvPr>
            <p:cNvSpPr txBox="1"/>
            <p:nvPr/>
          </p:nvSpPr>
          <p:spPr>
            <a:xfrm>
              <a:off x="8897280" y="3198168"/>
              <a:ext cx="2781300" cy="707886"/>
            </a:xfrm>
            <a:prstGeom prst="rect">
              <a:avLst/>
            </a:prstGeom>
            <a:noFill/>
          </p:spPr>
          <p:txBody>
            <a:bodyPr wrap="square" rtlCol="0">
              <a:spAutoFit/>
            </a:bodyPr>
            <a:lstStyle/>
            <a:p>
              <a:pPr algn="ctr"/>
              <a:r>
                <a:rPr lang="en-US" sz="4000" dirty="0"/>
                <a:t>AIP</a:t>
              </a:r>
            </a:p>
          </p:txBody>
        </p:sp>
        <p:sp>
          <p:nvSpPr>
            <p:cNvPr id="9" name="TextBox 8">
              <a:extLst>
                <a:ext uri="{FF2B5EF4-FFF2-40B4-BE49-F238E27FC236}">
                  <a16:creationId xmlns:a16="http://schemas.microsoft.com/office/drawing/2014/main" id="{668520BF-3CAE-F8B7-D2B7-E6471ECBAEBD}"/>
                </a:ext>
              </a:extLst>
            </p:cNvPr>
            <p:cNvSpPr txBox="1"/>
            <p:nvPr/>
          </p:nvSpPr>
          <p:spPr>
            <a:xfrm>
              <a:off x="8357065" y="3916592"/>
              <a:ext cx="3861730" cy="400110"/>
            </a:xfrm>
            <a:prstGeom prst="rect">
              <a:avLst/>
            </a:prstGeom>
            <a:noFill/>
          </p:spPr>
          <p:txBody>
            <a:bodyPr wrap="square" rtlCol="0">
              <a:spAutoFit/>
            </a:bodyPr>
            <a:lstStyle/>
            <a:p>
              <a:pPr algn="ctr"/>
              <a:r>
                <a:rPr lang="en-US" sz="2000" b="1" kern="100" dirty="0">
                  <a:solidFill>
                    <a:srgbClr val="3BA40F"/>
                  </a:solidFill>
                  <a:latin typeface="Arial Nova Light" panose="020B0304020202020204" pitchFamily="34" charset="0"/>
                  <a:cs typeface="Times New Roman" panose="02020603050405020304" pitchFamily="18" charset="0"/>
                </a:rPr>
                <a:t>Asset</a:t>
              </a:r>
              <a:r>
                <a:rPr lang="en-US" sz="2000" kern="100" dirty="0">
                  <a:latin typeface="Arial Nova Light" panose="020B0304020202020204" pitchFamily="34" charset="0"/>
                  <a:cs typeface="Times New Roman" panose="02020603050405020304" pitchFamily="18" charset="0"/>
                </a:rPr>
                <a:t> Investment Planning</a:t>
              </a:r>
              <a:endParaRPr lang="en-US" sz="2000" dirty="0">
                <a:latin typeface="Arial Nova Light" panose="020B0304020202020204" pitchFamily="34" charset="0"/>
              </a:endParaRPr>
            </a:p>
          </p:txBody>
        </p:sp>
      </p:grpSp>
    </p:spTree>
    <p:extLst>
      <p:ext uri="{BB962C8B-B14F-4D97-AF65-F5344CB8AC3E}">
        <p14:creationId xmlns:p14="http://schemas.microsoft.com/office/powerpoint/2010/main" val="6415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DC641-9318-12CD-D39F-28547E49C5AB}"/>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4541EC7C-193F-10F7-DDAB-D71B0F54A72B}"/>
              </a:ext>
            </a:extLst>
          </p:cNvPr>
          <p:cNvSpPr>
            <a:spLocks noGrp="1"/>
          </p:cNvSpPr>
          <p:nvPr>
            <p:ph type="title"/>
          </p:nvPr>
        </p:nvSpPr>
        <p:spPr>
          <a:xfrm>
            <a:off x="990599" y="2524214"/>
            <a:ext cx="8315961" cy="1325563"/>
          </a:xfrm>
        </p:spPr>
        <p:txBody>
          <a:bodyPr anchor="b">
            <a:normAutofit/>
          </a:bodyPr>
          <a:lstStyle/>
          <a:p>
            <a:r>
              <a:rPr lang="en-US" sz="4800" b="1" dirty="0">
                <a:latin typeface="Arial Nova" panose="020B0504020202020204" pitchFamily="34" charset="0"/>
                <a:cs typeface="Arial" panose="020B0604020202020204" pitchFamily="34" charset="0"/>
              </a:rPr>
              <a:t>The Pyramid Scheme</a:t>
            </a:r>
          </a:p>
        </p:txBody>
      </p:sp>
    </p:spTree>
    <p:extLst>
      <p:ext uri="{BB962C8B-B14F-4D97-AF65-F5344CB8AC3E}">
        <p14:creationId xmlns:p14="http://schemas.microsoft.com/office/powerpoint/2010/main" val="3393721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9C40-A540-350F-7BF0-3C2AD818F65C}"/>
              </a:ext>
            </a:extLst>
          </p:cNvPr>
          <p:cNvSpPr>
            <a:spLocks noGrp="1"/>
          </p:cNvSpPr>
          <p:nvPr>
            <p:ph type="title"/>
          </p:nvPr>
        </p:nvSpPr>
        <p:spPr/>
        <p:txBody>
          <a:bodyPr/>
          <a:lstStyle/>
          <a:p>
            <a:r>
              <a:rPr lang="en-US" dirty="0"/>
              <a:t>What do these all have in common?</a:t>
            </a:r>
          </a:p>
        </p:txBody>
      </p:sp>
      <p:pic>
        <p:nvPicPr>
          <p:cNvPr id="7" name="Picture 2" descr="Tim McGraw and Faith Hill's Relationship Timeline">
            <a:extLst>
              <a:ext uri="{FF2B5EF4-FFF2-40B4-BE49-F238E27FC236}">
                <a16:creationId xmlns:a16="http://schemas.microsoft.com/office/drawing/2014/main" id="{3A0AC3E8-43CD-D9F6-2285-7646441D0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7805" y="1597377"/>
            <a:ext cx="2777834" cy="24140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10 Quotes That Prove Dory &amp; Marlin Have The Best Disney ...">
            <a:extLst>
              <a:ext uri="{FF2B5EF4-FFF2-40B4-BE49-F238E27FC236}">
                <a16:creationId xmlns:a16="http://schemas.microsoft.com/office/drawing/2014/main" id="{BAAC3617-D5DE-D1C9-C834-5E87FD8F5A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433" t="11690" r="23032"/>
          <a:stretch/>
        </p:blipFill>
        <p:spPr bwMode="auto">
          <a:xfrm>
            <a:off x="6667088" y="1597377"/>
            <a:ext cx="3145558" cy="2414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82,400+ Wine And Cheese Stock Photos, Pictures &amp; Royalty ...">
            <a:extLst>
              <a:ext uri="{FF2B5EF4-FFF2-40B4-BE49-F238E27FC236}">
                <a16:creationId xmlns:a16="http://schemas.microsoft.com/office/drawing/2014/main" id="{DB39A205-9748-E7AC-50B3-F3DC852155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44" r="11644"/>
          <a:stretch/>
        </p:blipFill>
        <p:spPr bwMode="auto">
          <a:xfrm>
            <a:off x="806792" y="1597377"/>
            <a:ext cx="2777834" cy="2414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Baby And Dog Images – Browse 770,437 Stock Photos, Vectors ...">
            <a:extLst>
              <a:ext uri="{FF2B5EF4-FFF2-40B4-BE49-F238E27FC236}">
                <a16:creationId xmlns:a16="http://schemas.microsoft.com/office/drawing/2014/main" id="{5CCFC3F5-D28F-6B09-083C-1F516C4045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694"/>
          <a:stretch/>
        </p:blipFill>
        <p:spPr bwMode="auto">
          <a:xfrm>
            <a:off x="784516" y="4148283"/>
            <a:ext cx="2797993" cy="2088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Milk And Cookies Images – Browse 354,090 Stock Photos ...">
            <a:extLst>
              <a:ext uri="{FF2B5EF4-FFF2-40B4-BE49-F238E27FC236}">
                <a16:creationId xmlns:a16="http://schemas.microsoft.com/office/drawing/2014/main" id="{B5FF2A93-6743-1DB2-3993-D755953D72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337"/>
          <a:stretch/>
        </p:blipFill>
        <p:spPr bwMode="auto">
          <a:xfrm>
            <a:off x="3747586" y="4148283"/>
            <a:ext cx="2777834" cy="2088677"/>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F6D58A92-5E74-DD16-B816-E8CEB9860485}"/>
              </a:ext>
            </a:extLst>
          </p:cNvPr>
          <p:cNvGrpSpPr/>
          <p:nvPr/>
        </p:nvGrpSpPr>
        <p:grpSpPr>
          <a:xfrm>
            <a:off x="6667088" y="4148283"/>
            <a:ext cx="3194348" cy="2088677"/>
            <a:chOff x="6667088" y="4148283"/>
            <a:chExt cx="3194348" cy="2088677"/>
          </a:xfrm>
        </p:grpSpPr>
        <p:pic>
          <p:nvPicPr>
            <p:cNvPr id="6" name="Picture 4">
              <a:extLst>
                <a:ext uri="{FF2B5EF4-FFF2-40B4-BE49-F238E27FC236}">
                  <a16:creationId xmlns:a16="http://schemas.microsoft.com/office/drawing/2014/main" id="{B451542F-33B0-0086-B97B-7BBCCF3A5E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9202" y="4350636"/>
              <a:ext cx="2505364" cy="77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FD4BE2D4-F58D-0DF2-BFD4-E7314C949633}"/>
                </a:ext>
              </a:extLst>
            </p:cNvPr>
            <p:cNvSpPr txBox="1"/>
            <p:nvPr/>
          </p:nvSpPr>
          <p:spPr>
            <a:xfrm>
              <a:off x="8566037" y="5294764"/>
              <a:ext cx="1295399" cy="584775"/>
            </a:xfrm>
            <a:prstGeom prst="rect">
              <a:avLst/>
            </a:prstGeom>
            <a:noFill/>
          </p:spPr>
          <p:txBody>
            <a:bodyPr wrap="square" rtlCol="0">
              <a:spAutoFit/>
            </a:bodyPr>
            <a:lstStyle/>
            <a:p>
              <a:r>
                <a:rPr lang="en-US" sz="3200" dirty="0">
                  <a:latin typeface="Arial Nova" panose="020B0504020202020204" pitchFamily="34" charset="0"/>
                </a:rPr>
                <a:t>APM</a:t>
              </a:r>
            </a:p>
          </p:txBody>
        </p:sp>
        <p:sp>
          <p:nvSpPr>
            <p:cNvPr id="15" name="TextBox 14">
              <a:extLst>
                <a:ext uri="{FF2B5EF4-FFF2-40B4-BE49-F238E27FC236}">
                  <a16:creationId xmlns:a16="http://schemas.microsoft.com/office/drawing/2014/main" id="{1561032A-F384-8408-D847-4AF8CAB3DF72}"/>
                </a:ext>
              </a:extLst>
            </p:cNvPr>
            <p:cNvSpPr txBox="1"/>
            <p:nvPr/>
          </p:nvSpPr>
          <p:spPr>
            <a:xfrm>
              <a:off x="8102521" y="5294257"/>
              <a:ext cx="1295399" cy="584775"/>
            </a:xfrm>
            <a:prstGeom prst="rect">
              <a:avLst/>
            </a:prstGeom>
            <a:noFill/>
          </p:spPr>
          <p:txBody>
            <a:bodyPr wrap="square" rtlCol="0">
              <a:spAutoFit/>
            </a:bodyPr>
            <a:lstStyle/>
            <a:p>
              <a:r>
                <a:rPr lang="en-US" sz="3200" b="1" dirty="0">
                  <a:solidFill>
                    <a:schemeClr val="accent2">
                      <a:lumMod val="60000"/>
                      <a:lumOff val="40000"/>
                    </a:schemeClr>
                  </a:solidFill>
                  <a:latin typeface="Arial Nova" panose="020B0504020202020204" pitchFamily="34" charset="0"/>
                </a:rPr>
                <a:t>+</a:t>
              </a:r>
            </a:p>
          </p:txBody>
        </p:sp>
        <p:sp>
          <p:nvSpPr>
            <p:cNvPr id="16" name="Rectangle 15">
              <a:extLst>
                <a:ext uri="{FF2B5EF4-FFF2-40B4-BE49-F238E27FC236}">
                  <a16:creationId xmlns:a16="http://schemas.microsoft.com/office/drawing/2014/main" id="{4529362E-F80D-4BC2-3CBF-BF80B327D86F}"/>
                </a:ext>
              </a:extLst>
            </p:cNvPr>
            <p:cNvSpPr/>
            <p:nvPr/>
          </p:nvSpPr>
          <p:spPr>
            <a:xfrm>
              <a:off x="6667088" y="4148283"/>
              <a:ext cx="3145558" cy="2088677"/>
            </a:xfrm>
            <a:prstGeom prst="rect">
              <a:avLst/>
            </a:prstGeom>
            <a:no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7" name="TextBox 16">
              <a:extLst>
                <a:ext uri="{FF2B5EF4-FFF2-40B4-BE49-F238E27FC236}">
                  <a16:creationId xmlns:a16="http://schemas.microsoft.com/office/drawing/2014/main" id="{ECAB4C75-033A-ABB4-E5CF-448CE054A920}"/>
                </a:ext>
              </a:extLst>
            </p:cNvPr>
            <p:cNvSpPr txBox="1"/>
            <p:nvPr/>
          </p:nvSpPr>
          <p:spPr>
            <a:xfrm>
              <a:off x="6957490" y="5285620"/>
              <a:ext cx="1295399" cy="584775"/>
            </a:xfrm>
            <a:prstGeom prst="rect">
              <a:avLst/>
            </a:prstGeom>
            <a:noFill/>
          </p:spPr>
          <p:txBody>
            <a:bodyPr wrap="square" rtlCol="0">
              <a:spAutoFit/>
            </a:bodyPr>
            <a:lstStyle/>
            <a:p>
              <a:r>
                <a:rPr lang="en-US" sz="3200" dirty="0">
                  <a:latin typeface="Arial Nova" panose="020B0504020202020204" pitchFamily="34" charset="0"/>
                </a:rPr>
                <a:t>EAM</a:t>
              </a:r>
            </a:p>
          </p:txBody>
        </p:sp>
      </p:grpSp>
    </p:spTree>
    <p:extLst>
      <p:ext uri="{BB962C8B-B14F-4D97-AF65-F5344CB8AC3E}">
        <p14:creationId xmlns:p14="http://schemas.microsoft.com/office/powerpoint/2010/main" val="136679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4889E-4052-6F77-C85C-707867AB263F}"/>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5B367C90-1472-BF2B-22ED-8794A6E10EB3}"/>
              </a:ext>
            </a:extLst>
          </p:cNvPr>
          <p:cNvSpPr/>
          <p:nvPr/>
        </p:nvSpPr>
        <p:spPr>
          <a:xfrm>
            <a:off x="0" y="2095499"/>
            <a:ext cx="12192000" cy="1130301"/>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41F705F-925D-2258-0571-C88B67B65749}"/>
              </a:ext>
            </a:extLst>
          </p:cNvPr>
          <p:cNvSpPr/>
          <p:nvPr/>
        </p:nvSpPr>
        <p:spPr>
          <a:xfrm>
            <a:off x="0" y="3260698"/>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5C9E1EF-344B-25A7-8D7D-44DB67D4F1B8}"/>
              </a:ext>
            </a:extLst>
          </p:cNvPr>
          <p:cNvSpPr/>
          <p:nvPr/>
        </p:nvSpPr>
        <p:spPr>
          <a:xfrm>
            <a:off x="0" y="4424521"/>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C1595103-8FEE-0AD9-2963-AD89481C554D}"/>
              </a:ext>
            </a:extLst>
          </p:cNvPr>
          <p:cNvSpPr/>
          <p:nvPr/>
        </p:nvSpPr>
        <p:spPr>
          <a:xfrm>
            <a:off x="0" y="5601730"/>
            <a:ext cx="12192000" cy="1133856"/>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ADD470-FC44-229B-6A3A-30A0115257BB}"/>
              </a:ext>
            </a:extLst>
          </p:cNvPr>
          <p:cNvSpPr>
            <a:spLocks noGrp="1"/>
          </p:cNvSpPr>
          <p:nvPr>
            <p:ph type="title"/>
          </p:nvPr>
        </p:nvSpPr>
        <p:spPr/>
        <p:txBody>
          <a:bodyPr/>
          <a:lstStyle/>
          <a:p>
            <a:r>
              <a:rPr lang="en-US" dirty="0"/>
              <a:t>Asset Management System</a:t>
            </a:r>
          </a:p>
        </p:txBody>
      </p:sp>
      <p:sp>
        <p:nvSpPr>
          <p:cNvPr id="8" name="TextBox 7">
            <a:extLst>
              <a:ext uri="{FF2B5EF4-FFF2-40B4-BE49-F238E27FC236}">
                <a16:creationId xmlns:a16="http://schemas.microsoft.com/office/drawing/2014/main" id="{FF7E78B4-8FD6-A9DA-10EA-2987D33E655A}"/>
              </a:ext>
            </a:extLst>
          </p:cNvPr>
          <p:cNvSpPr txBox="1"/>
          <p:nvPr/>
        </p:nvSpPr>
        <p:spPr>
          <a:xfrm>
            <a:off x="2763520" y="1571931"/>
            <a:ext cx="6858000" cy="400110"/>
          </a:xfrm>
          <a:prstGeom prst="rect">
            <a:avLst/>
          </a:prstGeom>
          <a:noFill/>
        </p:spPr>
        <p:txBody>
          <a:bodyPr wrap="square" rtlCol="0">
            <a:spAutoFit/>
          </a:bodyPr>
          <a:lstStyle/>
          <a:p>
            <a:pPr algn="ctr"/>
            <a:r>
              <a:rPr lang="en-US" sz="2000" i="1" dirty="0">
                <a:latin typeface="Arial Nova Light" panose="020B0304020202020204" pitchFamily="34" charset="0"/>
              </a:rPr>
              <a:t>a value chain model</a:t>
            </a:r>
          </a:p>
        </p:txBody>
      </p:sp>
      <p:graphicFrame>
        <p:nvGraphicFramePr>
          <p:cNvPr id="12" name="Diagram 11">
            <a:extLst>
              <a:ext uri="{FF2B5EF4-FFF2-40B4-BE49-F238E27FC236}">
                <a16:creationId xmlns:a16="http://schemas.microsoft.com/office/drawing/2014/main" id="{7CCB66CF-6B98-D969-0844-43C349D8AD34}"/>
              </a:ext>
            </a:extLst>
          </p:cNvPr>
          <p:cNvGraphicFramePr/>
          <p:nvPr>
            <p:extLst>
              <p:ext uri="{D42A27DB-BD31-4B8C-83A1-F6EECF244321}">
                <p14:modId xmlns:p14="http://schemas.microsoft.com/office/powerpoint/2010/main" val="1716771783"/>
              </p:ext>
            </p:extLst>
          </p:nvPr>
        </p:nvGraphicFramePr>
        <p:xfrm>
          <a:off x="2301238" y="2082799"/>
          <a:ext cx="7589521" cy="463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ABD96186-F504-7169-F618-3B41AE544EDB}"/>
              </a:ext>
            </a:extLst>
          </p:cNvPr>
          <p:cNvSpPr txBox="1"/>
          <p:nvPr/>
        </p:nvSpPr>
        <p:spPr>
          <a:xfrm>
            <a:off x="3657600" y="5956300"/>
            <a:ext cx="4876800" cy="369332"/>
          </a:xfrm>
          <a:prstGeom prst="rect">
            <a:avLst/>
          </a:prstGeom>
          <a:noFill/>
        </p:spPr>
        <p:txBody>
          <a:bodyPr wrap="square" rtlCol="0">
            <a:spAutoFit/>
          </a:bodyPr>
          <a:lstStyle/>
          <a:p>
            <a:pPr algn="ctr"/>
            <a:r>
              <a:rPr lang="en-US" dirty="0">
                <a:latin typeface="Arial Nova Light" panose="020B0304020202020204" pitchFamily="34" charset="0"/>
              </a:rPr>
              <a:t>Manage individual assets over their lifecycles</a:t>
            </a:r>
          </a:p>
        </p:txBody>
      </p:sp>
      <p:sp>
        <p:nvSpPr>
          <p:cNvPr id="23" name="TextBox 22">
            <a:extLst>
              <a:ext uri="{FF2B5EF4-FFF2-40B4-BE49-F238E27FC236}">
                <a16:creationId xmlns:a16="http://schemas.microsoft.com/office/drawing/2014/main" id="{98701B5D-07E6-8BE1-FAD8-E5CE8F85598F}"/>
              </a:ext>
            </a:extLst>
          </p:cNvPr>
          <p:cNvSpPr txBox="1"/>
          <p:nvPr/>
        </p:nvSpPr>
        <p:spPr>
          <a:xfrm>
            <a:off x="3657600" y="4813300"/>
            <a:ext cx="4876800" cy="369332"/>
          </a:xfrm>
          <a:prstGeom prst="rect">
            <a:avLst/>
          </a:prstGeom>
          <a:noFill/>
        </p:spPr>
        <p:txBody>
          <a:bodyPr wrap="square" rtlCol="0">
            <a:spAutoFit/>
          </a:bodyPr>
          <a:lstStyle/>
          <a:p>
            <a:pPr algn="ctr"/>
            <a:r>
              <a:rPr lang="en-US" dirty="0">
                <a:latin typeface="Arial Nova Light" panose="020B0304020202020204" pitchFamily="34" charset="0"/>
              </a:rPr>
              <a:t>Manage asset systems</a:t>
            </a:r>
          </a:p>
        </p:txBody>
      </p:sp>
      <p:sp>
        <p:nvSpPr>
          <p:cNvPr id="24" name="TextBox 23">
            <a:extLst>
              <a:ext uri="{FF2B5EF4-FFF2-40B4-BE49-F238E27FC236}">
                <a16:creationId xmlns:a16="http://schemas.microsoft.com/office/drawing/2014/main" id="{E4A5F927-CC2D-FBCE-3935-AF2757DBCD7D}"/>
              </a:ext>
            </a:extLst>
          </p:cNvPr>
          <p:cNvSpPr txBox="1"/>
          <p:nvPr/>
        </p:nvSpPr>
        <p:spPr>
          <a:xfrm>
            <a:off x="4581945" y="3644900"/>
            <a:ext cx="3028110" cy="369332"/>
          </a:xfrm>
          <a:prstGeom prst="rect">
            <a:avLst/>
          </a:prstGeom>
          <a:noFill/>
        </p:spPr>
        <p:txBody>
          <a:bodyPr wrap="square" rtlCol="0">
            <a:spAutoFit/>
          </a:bodyPr>
          <a:lstStyle/>
          <a:p>
            <a:pPr algn="ctr"/>
            <a:r>
              <a:rPr lang="en-US" dirty="0">
                <a:latin typeface="Arial Nova Light" panose="020B0304020202020204" pitchFamily="34" charset="0"/>
              </a:rPr>
              <a:t>Manage asset portfolio</a:t>
            </a:r>
          </a:p>
        </p:txBody>
      </p:sp>
      <p:sp>
        <p:nvSpPr>
          <p:cNvPr id="26" name="TextBox 25">
            <a:extLst>
              <a:ext uri="{FF2B5EF4-FFF2-40B4-BE49-F238E27FC236}">
                <a16:creationId xmlns:a16="http://schemas.microsoft.com/office/drawing/2014/main" id="{04592EB5-F1CD-C3AA-7CC9-2E45E3504738}"/>
              </a:ext>
            </a:extLst>
          </p:cNvPr>
          <p:cNvSpPr txBox="1"/>
          <p:nvPr/>
        </p:nvSpPr>
        <p:spPr>
          <a:xfrm>
            <a:off x="5061880" y="2497543"/>
            <a:ext cx="2068240" cy="646331"/>
          </a:xfrm>
          <a:prstGeom prst="rect">
            <a:avLst/>
          </a:prstGeom>
          <a:noFill/>
        </p:spPr>
        <p:txBody>
          <a:bodyPr wrap="square" rtlCol="0">
            <a:spAutoFit/>
          </a:bodyPr>
          <a:lstStyle/>
          <a:p>
            <a:pPr algn="ctr"/>
            <a:r>
              <a:rPr lang="en-US" dirty="0">
                <a:latin typeface="Arial Nova Light" panose="020B0304020202020204" pitchFamily="34" charset="0"/>
              </a:rPr>
              <a:t>Org</a:t>
            </a:r>
          </a:p>
          <a:p>
            <a:pPr algn="ctr"/>
            <a:r>
              <a:rPr lang="en-US" dirty="0">
                <a:latin typeface="Arial Nova Light" panose="020B0304020202020204" pitchFamily="34" charset="0"/>
              </a:rPr>
              <a:t>management</a:t>
            </a:r>
          </a:p>
        </p:txBody>
      </p:sp>
      <p:sp>
        <p:nvSpPr>
          <p:cNvPr id="48" name="TextBox 47">
            <a:extLst>
              <a:ext uri="{FF2B5EF4-FFF2-40B4-BE49-F238E27FC236}">
                <a16:creationId xmlns:a16="http://schemas.microsoft.com/office/drawing/2014/main" id="{B9D272B3-2A5C-047D-578D-4D25A03CB4EE}"/>
              </a:ext>
            </a:extLst>
          </p:cNvPr>
          <p:cNvSpPr txBox="1"/>
          <p:nvPr/>
        </p:nvSpPr>
        <p:spPr>
          <a:xfrm>
            <a:off x="179798" y="2525631"/>
            <a:ext cx="2762439" cy="323165"/>
          </a:xfrm>
          <a:prstGeom prst="rect">
            <a:avLst/>
          </a:prstGeom>
          <a:noFill/>
        </p:spPr>
        <p:txBody>
          <a:bodyPr wrap="square" rtlCol="0">
            <a:spAutoFit/>
          </a:bodyPr>
          <a:lstStyle/>
          <a:p>
            <a:r>
              <a:rPr lang="en-US" sz="1500" dirty="0">
                <a:latin typeface="Arial Nova Light" panose="020B0304020202020204" pitchFamily="34" charset="0"/>
                <a:ea typeface="Roboto" panose="02000000000000000000" pitchFamily="2" charset="0"/>
                <a:cs typeface="Roboto" panose="02000000000000000000" pitchFamily="2" charset="0"/>
              </a:rPr>
              <a:t>Keep stakeholders happy</a:t>
            </a:r>
          </a:p>
        </p:txBody>
      </p:sp>
      <p:sp>
        <p:nvSpPr>
          <p:cNvPr id="51" name="TextBox 50">
            <a:extLst>
              <a:ext uri="{FF2B5EF4-FFF2-40B4-BE49-F238E27FC236}">
                <a16:creationId xmlns:a16="http://schemas.microsoft.com/office/drawing/2014/main" id="{F8AD2971-06FA-5506-DE59-C1B343A35085}"/>
              </a:ext>
            </a:extLst>
          </p:cNvPr>
          <p:cNvSpPr txBox="1"/>
          <p:nvPr/>
        </p:nvSpPr>
        <p:spPr>
          <a:xfrm>
            <a:off x="179798" y="3580656"/>
            <a:ext cx="3322474" cy="553998"/>
          </a:xfrm>
          <a:prstGeom prst="rect">
            <a:avLst/>
          </a:prstGeom>
          <a:noFill/>
        </p:spPr>
        <p:txBody>
          <a:bodyPr wrap="square" rtlCol="0">
            <a:spAutoFit/>
          </a:bodyPr>
          <a:lstStyle/>
          <a:p>
            <a:r>
              <a:rPr lang="en-US" sz="1500" dirty="0">
                <a:latin typeface="Arial Nova Light" panose="020B0304020202020204" pitchFamily="34" charset="0"/>
                <a:ea typeface="Roboto" panose="02000000000000000000" pitchFamily="2" charset="0"/>
                <a:cs typeface="Roboto" panose="02000000000000000000" pitchFamily="2" charset="0"/>
              </a:rPr>
              <a:t>Portfolio ROI, Compliance, Sustainability </a:t>
            </a:r>
          </a:p>
        </p:txBody>
      </p:sp>
      <p:sp>
        <p:nvSpPr>
          <p:cNvPr id="54" name="TextBox 53">
            <a:extLst>
              <a:ext uri="{FF2B5EF4-FFF2-40B4-BE49-F238E27FC236}">
                <a16:creationId xmlns:a16="http://schemas.microsoft.com/office/drawing/2014/main" id="{55732008-835D-0CAE-7067-CED88FCC2FFE}"/>
              </a:ext>
            </a:extLst>
          </p:cNvPr>
          <p:cNvSpPr txBox="1"/>
          <p:nvPr/>
        </p:nvSpPr>
        <p:spPr>
          <a:xfrm>
            <a:off x="179798" y="4734411"/>
            <a:ext cx="3322474" cy="553998"/>
          </a:xfrm>
          <a:prstGeom prst="rect">
            <a:avLst/>
          </a:prstGeom>
          <a:noFill/>
        </p:spPr>
        <p:txBody>
          <a:bodyPr wrap="square" rtlCol="0">
            <a:spAutoFit/>
          </a:bodyPr>
          <a:lstStyle/>
          <a:p>
            <a:r>
              <a:rPr lang="en-US" sz="1500" dirty="0">
                <a:latin typeface="Arial Nova Light" panose="020B0304020202020204" pitchFamily="34" charset="0"/>
                <a:ea typeface="Roboto" panose="02000000000000000000" pitchFamily="2" charset="0"/>
                <a:cs typeface="Roboto" panose="02000000000000000000" pitchFamily="2" charset="0"/>
              </a:rPr>
              <a:t>System performance, </a:t>
            </a:r>
          </a:p>
          <a:p>
            <a:r>
              <a:rPr lang="en-US" sz="1500" dirty="0">
                <a:latin typeface="Arial Nova Light" panose="020B0304020202020204" pitchFamily="34" charset="0"/>
                <a:ea typeface="Roboto" panose="02000000000000000000" pitchFamily="2" charset="0"/>
                <a:cs typeface="Roboto" panose="02000000000000000000" pitchFamily="2" charset="0"/>
              </a:rPr>
              <a:t>cost, risk control</a:t>
            </a:r>
          </a:p>
        </p:txBody>
      </p:sp>
      <p:sp>
        <p:nvSpPr>
          <p:cNvPr id="57" name="TextBox 56">
            <a:extLst>
              <a:ext uri="{FF2B5EF4-FFF2-40B4-BE49-F238E27FC236}">
                <a16:creationId xmlns:a16="http://schemas.microsoft.com/office/drawing/2014/main" id="{30F0C2A4-4039-41D9-59BD-A8999096C66B}"/>
              </a:ext>
            </a:extLst>
          </p:cNvPr>
          <p:cNvSpPr txBox="1"/>
          <p:nvPr/>
        </p:nvSpPr>
        <p:spPr>
          <a:xfrm>
            <a:off x="179798" y="5799326"/>
            <a:ext cx="2360202" cy="553998"/>
          </a:xfrm>
          <a:prstGeom prst="rect">
            <a:avLst/>
          </a:prstGeom>
          <a:noFill/>
        </p:spPr>
        <p:txBody>
          <a:bodyPr wrap="square" rtlCol="0">
            <a:spAutoFit/>
          </a:bodyPr>
          <a:lstStyle/>
          <a:p>
            <a:r>
              <a:rPr lang="en-US" sz="1500" dirty="0">
                <a:latin typeface="Arial Nova Light" panose="020B0304020202020204" pitchFamily="34" charset="0"/>
                <a:ea typeface="Roboto" panose="02000000000000000000" pitchFamily="2" charset="0"/>
                <a:cs typeface="Roboto" panose="02000000000000000000" pitchFamily="2" charset="0"/>
              </a:rPr>
              <a:t>Lifecycle activities, Efficiency &amp; Effectiveness </a:t>
            </a:r>
          </a:p>
        </p:txBody>
      </p:sp>
    </p:spTree>
    <p:extLst>
      <p:ext uri="{BB962C8B-B14F-4D97-AF65-F5344CB8AC3E}">
        <p14:creationId xmlns:p14="http://schemas.microsoft.com/office/powerpoint/2010/main" val="330577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1000"/>
                                        <p:tgtEl>
                                          <p:spTgt spid="24"/>
                                        </p:tgtEl>
                                      </p:cBhvr>
                                    </p:animEffect>
                                    <p:anim calcmode="lin" valueType="num">
                                      <p:cBhvr>
                                        <p:cTn id="26" dur="1000" fill="hold"/>
                                        <p:tgtEl>
                                          <p:spTgt spid="24"/>
                                        </p:tgtEl>
                                        <p:attrNameLst>
                                          <p:attrName>ppt_x</p:attrName>
                                        </p:attrNameLst>
                                      </p:cBhvr>
                                      <p:tavLst>
                                        <p:tav tm="0">
                                          <p:val>
                                            <p:strVal val="#ppt_x"/>
                                          </p:val>
                                        </p:tav>
                                        <p:tav tm="100000">
                                          <p:val>
                                            <p:strVal val="#ppt_x"/>
                                          </p:val>
                                        </p:tav>
                                      </p:tavLst>
                                    </p:anim>
                                    <p:anim calcmode="lin" valueType="num">
                                      <p:cBhvr>
                                        <p:cTn id="27" dur="1000" fill="hold"/>
                                        <p:tgtEl>
                                          <p:spTgt spid="2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wipe(left)">
                                      <p:cBhvr>
                                        <p:cTn id="41" dur="500"/>
                                        <p:tgtEl>
                                          <p:spTgt spid="5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left)">
                                      <p:cBhvr>
                                        <p:cTn id="46" dur="500"/>
                                        <p:tgtEl>
                                          <p:spTgt spid="4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wipe(left)">
                                      <p:cBhvr>
                                        <p:cTn id="49" dur="500"/>
                                        <p:tgtEl>
                                          <p:spTgt spid="5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left)">
                                      <p:cBhvr>
                                        <p:cTn id="54" dur="500"/>
                                        <p:tgtEl>
                                          <p:spTgt spid="4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wipe(left)">
                                      <p:cBhvr>
                                        <p:cTn id="6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Graphic spid="12" grpId="0">
        <p:bldAsOne/>
      </p:bldGraphic>
      <p:bldP spid="21" grpId="0"/>
      <p:bldP spid="23" grpId="0"/>
      <p:bldP spid="24" grpId="0"/>
      <p:bldP spid="26" grpId="0"/>
      <p:bldP spid="48" grpId="0"/>
      <p:bldP spid="51" grpId="0"/>
      <p:bldP spid="54" grpId="0"/>
      <p:bldP spid="5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D22E7-55D7-81EE-F6AF-8796DBA854F6}"/>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6A931886-5305-F095-E7B0-1FBC65CEFCCB}"/>
              </a:ext>
            </a:extLst>
          </p:cNvPr>
          <p:cNvSpPr/>
          <p:nvPr/>
        </p:nvSpPr>
        <p:spPr>
          <a:xfrm>
            <a:off x="0" y="2095499"/>
            <a:ext cx="12192000" cy="1130301"/>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C75FCEDF-68CE-F072-59BA-5B6BAB84DF95}"/>
              </a:ext>
            </a:extLst>
          </p:cNvPr>
          <p:cNvSpPr/>
          <p:nvPr/>
        </p:nvSpPr>
        <p:spPr>
          <a:xfrm>
            <a:off x="0" y="3260698"/>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24F76AAF-F0A5-5AA8-2988-813CBAF67D38}"/>
              </a:ext>
            </a:extLst>
          </p:cNvPr>
          <p:cNvSpPr/>
          <p:nvPr/>
        </p:nvSpPr>
        <p:spPr>
          <a:xfrm>
            <a:off x="0" y="4424521"/>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7AA90825-D237-AD86-83AE-22BF8E2EDDE4}"/>
              </a:ext>
            </a:extLst>
          </p:cNvPr>
          <p:cNvSpPr/>
          <p:nvPr/>
        </p:nvSpPr>
        <p:spPr>
          <a:xfrm>
            <a:off x="0" y="5601730"/>
            <a:ext cx="12192000" cy="1133856"/>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89FE936-F0C0-6F0E-CAE6-3F8CABA8E2EE}"/>
              </a:ext>
            </a:extLst>
          </p:cNvPr>
          <p:cNvSpPr>
            <a:spLocks noGrp="1"/>
          </p:cNvSpPr>
          <p:nvPr>
            <p:ph type="title"/>
          </p:nvPr>
        </p:nvSpPr>
        <p:spPr/>
        <p:txBody>
          <a:bodyPr/>
          <a:lstStyle/>
          <a:p>
            <a:r>
              <a:rPr lang="en-US" dirty="0"/>
              <a:t>Asset Management System</a:t>
            </a:r>
          </a:p>
        </p:txBody>
      </p:sp>
      <p:sp>
        <p:nvSpPr>
          <p:cNvPr id="8" name="TextBox 7">
            <a:extLst>
              <a:ext uri="{FF2B5EF4-FFF2-40B4-BE49-F238E27FC236}">
                <a16:creationId xmlns:a16="http://schemas.microsoft.com/office/drawing/2014/main" id="{AC95AD81-838C-9A74-C47E-D342B5F5D30D}"/>
              </a:ext>
            </a:extLst>
          </p:cNvPr>
          <p:cNvSpPr txBox="1"/>
          <p:nvPr/>
        </p:nvSpPr>
        <p:spPr>
          <a:xfrm>
            <a:off x="2763520" y="1571931"/>
            <a:ext cx="6858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 value chain model</a:t>
            </a:r>
          </a:p>
        </p:txBody>
      </p:sp>
      <p:graphicFrame>
        <p:nvGraphicFramePr>
          <p:cNvPr id="12" name="Diagram 11">
            <a:extLst>
              <a:ext uri="{FF2B5EF4-FFF2-40B4-BE49-F238E27FC236}">
                <a16:creationId xmlns:a16="http://schemas.microsoft.com/office/drawing/2014/main" id="{A9468BB4-A37D-8ACA-27EC-9BE26E6B003D}"/>
              </a:ext>
            </a:extLst>
          </p:cNvPr>
          <p:cNvGraphicFramePr/>
          <p:nvPr/>
        </p:nvGraphicFramePr>
        <p:xfrm>
          <a:off x="2301238" y="2082799"/>
          <a:ext cx="7589521" cy="463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TextBox 20">
            <a:extLst>
              <a:ext uri="{FF2B5EF4-FFF2-40B4-BE49-F238E27FC236}">
                <a16:creationId xmlns:a16="http://schemas.microsoft.com/office/drawing/2014/main" id="{A11EB8E3-C1E2-E249-02DD-F02E236CCF96}"/>
              </a:ext>
            </a:extLst>
          </p:cNvPr>
          <p:cNvSpPr txBox="1"/>
          <p:nvPr/>
        </p:nvSpPr>
        <p:spPr>
          <a:xfrm>
            <a:off x="3657600" y="5956300"/>
            <a:ext cx="487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Manage individual assets over their lifecycles</a:t>
            </a:r>
          </a:p>
        </p:txBody>
      </p:sp>
      <p:sp>
        <p:nvSpPr>
          <p:cNvPr id="23" name="TextBox 22">
            <a:extLst>
              <a:ext uri="{FF2B5EF4-FFF2-40B4-BE49-F238E27FC236}">
                <a16:creationId xmlns:a16="http://schemas.microsoft.com/office/drawing/2014/main" id="{38F5268B-465B-3EA4-37A7-FE1C4D179AEA}"/>
              </a:ext>
            </a:extLst>
          </p:cNvPr>
          <p:cNvSpPr txBox="1"/>
          <p:nvPr/>
        </p:nvSpPr>
        <p:spPr>
          <a:xfrm>
            <a:off x="3657600" y="4813300"/>
            <a:ext cx="48768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Manage asset systems</a:t>
            </a:r>
          </a:p>
        </p:txBody>
      </p:sp>
      <p:sp>
        <p:nvSpPr>
          <p:cNvPr id="24" name="TextBox 23">
            <a:extLst>
              <a:ext uri="{FF2B5EF4-FFF2-40B4-BE49-F238E27FC236}">
                <a16:creationId xmlns:a16="http://schemas.microsoft.com/office/drawing/2014/main" id="{8283A50E-16CE-2107-0B9E-A3B2F002A999}"/>
              </a:ext>
            </a:extLst>
          </p:cNvPr>
          <p:cNvSpPr txBox="1"/>
          <p:nvPr/>
        </p:nvSpPr>
        <p:spPr>
          <a:xfrm>
            <a:off x="4581945" y="3644900"/>
            <a:ext cx="302811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Manage asset portfolio</a:t>
            </a:r>
          </a:p>
        </p:txBody>
      </p:sp>
      <p:sp>
        <p:nvSpPr>
          <p:cNvPr id="26" name="TextBox 25">
            <a:extLst>
              <a:ext uri="{FF2B5EF4-FFF2-40B4-BE49-F238E27FC236}">
                <a16:creationId xmlns:a16="http://schemas.microsoft.com/office/drawing/2014/main" id="{17847D65-5CB1-74AB-1347-9DCF84126501}"/>
              </a:ext>
            </a:extLst>
          </p:cNvPr>
          <p:cNvSpPr txBox="1"/>
          <p:nvPr/>
        </p:nvSpPr>
        <p:spPr>
          <a:xfrm>
            <a:off x="5061880" y="2497543"/>
            <a:ext cx="2068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management</a:t>
            </a:r>
          </a:p>
        </p:txBody>
      </p:sp>
      <p:sp>
        <p:nvSpPr>
          <p:cNvPr id="57" name="TextBox 56">
            <a:extLst>
              <a:ext uri="{FF2B5EF4-FFF2-40B4-BE49-F238E27FC236}">
                <a16:creationId xmlns:a16="http://schemas.microsoft.com/office/drawing/2014/main" id="{F39E8149-0E62-3389-0BC6-52D0CEADDD7F}"/>
              </a:ext>
            </a:extLst>
          </p:cNvPr>
          <p:cNvSpPr txBox="1"/>
          <p:nvPr/>
        </p:nvSpPr>
        <p:spPr>
          <a:xfrm>
            <a:off x="176258" y="558233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SHOP FLOOR</a:t>
            </a:r>
          </a:p>
        </p:txBody>
      </p:sp>
      <p:sp>
        <p:nvSpPr>
          <p:cNvPr id="3" name="TextBox 2">
            <a:extLst>
              <a:ext uri="{FF2B5EF4-FFF2-40B4-BE49-F238E27FC236}">
                <a16:creationId xmlns:a16="http://schemas.microsoft.com/office/drawing/2014/main" id="{14E253C5-7ECA-127C-A003-6697BD13F88A}"/>
              </a:ext>
            </a:extLst>
          </p:cNvPr>
          <p:cNvSpPr txBox="1"/>
          <p:nvPr/>
        </p:nvSpPr>
        <p:spPr>
          <a:xfrm>
            <a:off x="176258" y="208244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STRATEGIC</a:t>
            </a:r>
          </a:p>
        </p:txBody>
      </p:sp>
      <p:sp>
        <p:nvSpPr>
          <p:cNvPr id="4" name="TextBox 3">
            <a:extLst>
              <a:ext uri="{FF2B5EF4-FFF2-40B4-BE49-F238E27FC236}">
                <a16:creationId xmlns:a16="http://schemas.microsoft.com/office/drawing/2014/main" id="{C1A82FF0-8960-103F-4511-9238AC826D94}"/>
              </a:ext>
            </a:extLst>
          </p:cNvPr>
          <p:cNvSpPr txBox="1"/>
          <p:nvPr/>
        </p:nvSpPr>
        <p:spPr>
          <a:xfrm>
            <a:off x="176258" y="5850332"/>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EFFICIENCY</a:t>
            </a:r>
          </a:p>
        </p:txBody>
      </p:sp>
      <p:sp>
        <p:nvSpPr>
          <p:cNvPr id="5" name="TextBox 4">
            <a:extLst>
              <a:ext uri="{FF2B5EF4-FFF2-40B4-BE49-F238E27FC236}">
                <a16:creationId xmlns:a16="http://schemas.microsoft.com/office/drawing/2014/main" id="{5A87B6DC-C899-5CA5-3575-00D77CB0D384}"/>
              </a:ext>
            </a:extLst>
          </p:cNvPr>
          <p:cNvSpPr txBox="1"/>
          <p:nvPr/>
        </p:nvSpPr>
        <p:spPr>
          <a:xfrm>
            <a:off x="176258" y="2345083"/>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FUTURE</a:t>
            </a:r>
          </a:p>
        </p:txBody>
      </p:sp>
      <p:sp>
        <p:nvSpPr>
          <p:cNvPr id="6" name="TextBox 5">
            <a:extLst>
              <a:ext uri="{FF2B5EF4-FFF2-40B4-BE49-F238E27FC236}">
                <a16:creationId xmlns:a16="http://schemas.microsoft.com/office/drawing/2014/main" id="{524809F6-3555-68EB-C2BF-AA72CB69A374}"/>
              </a:ext>
            </a:extLst>
          </p:cNvPr>
          <p:cNvSpPr txBox="1"/>
          <p:nvPr/>
        </p:nvSpPr>
        <p:spPr>
          <a:xfrm>
            <a:off x="176258" y="611832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PRESENT</a:t>
            </a:r>
          </a:p>
        </p:txBody>
      </p:sp>
      <p:sp>
        <p:nvSpPr>
          <p:cNvPr id="7" name="TextBox 6">
            <a:extLst>
              <a:ext uri="{FF2B5EF4-FFF2-40B4-BE49-F238E27FC236}">
                <a16:creationId xmlns:a16="http://schemas.microsoft.com/office/drawing/2014/main" id="{E7091F1C-5F15-3917-6146-0A3CA33F77EF}"/>
              </a:ext>
            </a:extLst>
          </p:cNvPr>
          <p:cNvSpPr txBox="1"/>
          <p:nvPr/>
        </p:nvSpPr>
        <p:spPr>
          <a:xfrm>
            <a:off x="176258" y="2607721"/>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EFFECTIVENESS</a:t>
            </a:r>
          </a:p>
        </p:txBody>
      </p:sp>
      <p:sp>
        <p:nvSpPr>
          <p:cNvPr id="9" name="TextBox 8">
            <a:extLst>
              <a:ext uri="{FF2B5EF4-FFF2-40B4-BE49-F238E27FC236}">
                <a16:creationId xmlns:a16="http://schemas.microsoft.com/office/drawing/2014/main" id="{CE3F24A5-5048-E357-B53B-E4BEF9652B67}"/>
              </a:ext>
            </a:extLst>
          </p:cNvPr>
          <p:cNvSpPr txBox="1"/>
          <p:nvPr/>
        </p:nvSpPr>
        <p:spPr>
          <a:xfrm>
            <a:off x="176258" y="638632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FOUNDATIONAL</a:t>
            </a:r>
          </a:p>
        </p:txBody>
      </p:sp>
      <p:sp>
        <p:nvSpPr>
          <p:cNvPr id="10" name="TextBox 9">
            <a:extLst>
              <a:ext uri="{FF2B5EF4-FFF2-40B4-BE49-F238E27FC236}">
                <a16:creationId xmlns:a16="http://schemas.microsoft.com/office/drawing/2014/main" id="{7FC8348F-EFB8-9C18-6162-8653A579D776}"/>
              </a:ext>
            </a:extLst>
          </p:cNvPr>
          <p:cNvSpPr txBox="1"/>
          <p:nvPr/>
        </p:nvSpPr>
        <p:spPr>
          <a:xfrm>
            <a:off x="176258" y="287035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TOP FLOOR</a:t>
            </a:r>
          </a:p>
        </p:txBody>
      </p:sp>
      <p:cxnSp>
        <p:nvCxnSpPr>
          <p:cNvPr id="11" name="Straight Connector 10">
            <a:extLst>
              <a:ext uri="{FF2B5EF4-FFF2-40B4-BE49-F238E27FC236}">
                <a16:creationId xmlns:a16="http://schemas.microsoft.com/office/drawing/2014/main" id="{0F133357-841F-A0D4-7463-9C0850685B04}"/>
              </a:ext>
            </a:extLst>
          </p:cNvPr>
          <p:cNvCxnSpPr>
            <a:cxnSpLocks/>
          </p:cNvCxnSpPr>
          <p:nvPr/>
        </p:nvCxnSpPr>
        <p:spPr>
          <a:xfrm flipV="1">
            <a:off x="838199" y="3250286"/>
            <a:ext cx="0" cy="2306823"/>
          </a:xfrm>
          <a:prstGeom prst="line">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81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fade">
                                      <p:cBhvr>
                                        <p:cTn id="43" dur="1000"/>
                                        <p:tgtEl>
                                          <p:spTgt spid="57"/>
                                        </p:tgtEl>
                                      </p:cBhvr>
                                    </p:animEffect>
                                    <p:anim calcmode="lin" valueType="num">
                                      <p:cBhvr>
                                        <p:cTn id="44" dur="1000" fill="hold"/>
                                        <p:tgtEl>
                                          <p:spTgt spid="57"/>
                                        </p:tgtEl>
                                        <p:attrNameLst>
                                          <p:attrName>ppt_x</p:attrName>
                                        </p:attrNameLst>
                                      </p:cBhvr>
                                      <p:tavLst>
                                        <p:tav tm="0">
                                          <p:val>
                                            <p:strVal val="#ppt_x"/>
                                          </p:val>
                                        </p:tav>
                                        <p:tav tm="100000">
                                          <p:val>
                                            <p:strVal val="#ppt_x"/>
                                          </p:val>
                                        </p:tav>
                                      </p:tavLst>
                                    </p:anim>
                                    <p:anim calcmode="lin" valueType="num">
                                      <p:cBhvr>
                                        <p:cTn id="45" dur="1000" fill="hold"/>
                                        <p:tgtEl>
                                          <p:spTgt spid="57"/>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22" presetClass="entr" presetSubtype="4"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3" grpId="0"/>
      <p:bldP spid="4" grpId="0"/>
      <p:bldP spid="5" grpId="0"/>
      <p:bldP spid="6" grpId="0"/>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DB51F-F78F-58E0-242D-A8F302AA4ABC}"/>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8F8B022-C89B-D3C9-C639-A44491B97190}"/>
              </a:ext>
            </a:extLst>
          </p:cNvPr>
          <p:cNvSpPr/>
          <p:nvPr/>
        </p:nvSpPr>
        <p:spPr>
          <a:xfrm>
            <a:off x="0" y="2095499"/>
            <a:ext cx="12192000" cy="1130301"/>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503B197-483D-2A06-7135-57720F53FB80}"/>
              </a:ext>
            </a:extLst>
          </p:cNvPr>
          <p:cNvSpPr/>
          <p:nvPr/>
        </p:nvSpPr>
        <p:spPr>
          <a:xfrm>
            <a:off x="0" y="3260698"/>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FF53136E-A6FB-5305-A982-CE6B32384849}"/>
              </a:ext>
            </a:extLst>
          </p:cNvPr>
          <p:cNvSpPr/>
          <p:nvPr/>
        </p:nvSpPr>
        <p:spPr>
          <a:xfrm>
            <a:off x="0" y="4424521"/>
            <a:ext cx="12192000" cy="1143000"/>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B6CDFDD6-6927-5118-DA95-C0FDF8CAB2A3}"/>
              </a:ext>
            </a:extLst>
          </p:cNvPr>
          <p:cNvSpPr/>
          <p:nvPr/>
        </p:nvSpPr>
        <p:spPr>
          <a:xfrm>
            <a:off x="0" y="5601730"/>
            <a:ext cx="12192000" cy="1133856"/>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5BE3184F-56C2-C722-8686-76E335CCFFEF}"/>
              </a:ext>
            </a:extLst>
          </p:cNvPr>
          <p:cNvSpPr>
            <a:spLocks noGrp="1"/>
          </p:cNvSpPr>
          <p:nvPr>
            <p:ph type="title"/>
          </p:nvPr>
        </p:nvSpPr>
        <p:spPr/>
        <p:txBody>
          <a:bodyPr/>
          <a:lstStyle/>
          <a:p>
            <a:r>
              <a:rPr lang="en-US" dirty="0"/>
              <a:t>Asset Management System</a:t>
            </a:r>
          </a:p>
        </p:txBody>
      </p:sp>
      <p:sp>
        <p:nvSpPr>
          <p:cNvPr id="8" name="TextBox 7">
            <a:extLst>
              <a:ext uri="{FF2B5EF4-FFF2-40B4-BE49-F238E27FC236}">
                <a16:creationId xmlns:a16="http://schemas.microsoft.com/office/drawing/2014/main" id="{B14AA023-84E1-C095-9CE5-69454AC143DB}"/>
              </a:ext>
            </a:extLst>
          </p:cNvPr>
          <p:cNvSpPr txBox="1"/>
          <p:nvPr/>
        </p:nvSpPr>
        <p:spPr>
          <a:xfrm>
            <a:off x="2763520" y="1571931"/>
            <a:ext cx="6858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 value chain model</a:t>
            </a:r>
          </a:p>
        </p:txBody>
      </p:sp>
      <p:graphicFrame>
        <p:nvGraphicFramePr>
          <p:cNvPr id="12" name="Diagram 11">
            <a:extLst>
              <a:ext uri="{FF2B5EF4-FFF2-40B4-BE49-F238E27FC236}">
                <a16:creationId xmlns:a16="http://schemas.microsoft.com/office/drawing/2014/main" id="{C826C326-0079-0D6A-3F2D-6D96D764C284}"/>
              </a:ext>
            </a:extLst>
          </p:cNvPr>
          <p:cNvGraphicFramePr/>
          <p:nvPr/>
        </p:nvGraphicFramePr>
        <p:xfrm>
          <a:off x="2301238" y="2082799"/>
          <a:ext cx="7589521" cy="463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a:extLst>
              <a:ext uri="{FF2B5EF4-FFF2-40B4-BE49-F238E27FC236}">
                <a16:creationId xmlns:a16="http://schemas.microsoft.com/office/drawing/2014/main" id="{76E704CC-069D-8902-EFE6-4130BA7609F2}"/>
              </a:ext>
            </a:extLst>
          </p:cNvPr>
          <p:cNvGrpSpPr/>
          <p:nvPr/>
        </p:nvGrpSpPr>
        <p:grpSpPr>
          <a:xfrm>
            <a:off x="2786914" y="5779366"/>
            <a:ext cx="6619047" cy="735923"/>
            <a:chOff x="2786914" y="5779366"/>
            <a:chExt cx="6619047" cy="735923"/>
          </a:xfrm>
        </p:grpSpPr>
        <p:sp>
          <p:nvSpPr>
            <p:cNvPr id="3" name="TextBox 2">
              <a:extLst>
                <a:ext uri="{FF2B5EF4-FFF2-40B4-BE49-F238E27FC236}">
                  <a16:creationId xmlns:a16="http://schemas.microsoft.com/office/drawing/2014/main" id="{84FDE8BC-0EF2-5097-A404-813C76D5DB28}"/>
                </a:ext>
              </a:extLst>
            </p:cNvPr>
            <p:cNvSpPr txBox="1"/>
            <p:nvPr/>
          </p:nvSpPr>
          <p:spPr>
            <a:xfrm>
              <a:off x="3203474" y="5779366"/>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DATABASE</a:t>
              </a:r>
            </a:p>
          </p:txBody>
        </p:sp>
        <p:sp>
          <p:nvSpPr>
            <p:cNvPr id="4" name="TextBox 3">
              <a:extLst>
                <a:ext uri="{FF2B5EF4-FFF2-40B4-BE49-F238E27FC236}">
                  <a16:creationId xmlns:a16="http://schemas.microsoft.com/office/drawing/2014/main" id="{55ACA58F-78AA-3403-87DF-CBE1EA606C5B}"/>
                </a:ext>
              </a:extLst>
            </p:cNvPr>
            <p:cNvSpPr txBox="1"/>
            <p:nvPr/>
          </p:nvSpPr>
          <p:spPr>
            <a:xfrm>
              <a:off x="5037464"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OPERATOR ROUNDS</a:t>
              </a:r>
            </a:p>
          </p:txBody>
        </p:sp>
        <p:sp>
          <p:nvSpPr>
            <p:cNvPr id="5" name="TextBox 4">
              <a:extLst>
                <a:ext uri="{FF2B5EF4-FFF2-40B4-BE49-F238E27FC236}">
                  <a16:creationId xmlns:a16="http://schemas.microsoft.com/office/drawing/2014/main" id="{021A6489-C661-7B51-9C5B-ED97F9C979C5}"/>
                </a:ext>
              </a:extLst>
            </p:cNvPr>
            <p:cNvSpPr txBox="1"/>
            <p:nvPr/>
          </p:nvSpPr>
          <p:spPr>
            <a:xfrm>
              <a:off x="7068217"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MATERIALS MGMT</a:t>
              </a:r>
            </a:p>
          </p:txBody>
        </p:sp>
        <p:sp>
          <p:nvSpPr>
            <p:cNvPr id="6" name="TextBox 5">
              <a:extLst>
                <a:ext uri="{FF2B5EF4-FFF2-40B4-BE49-F238E27FC236}">
                  <a16:creationId xmlns:a16="http://schemas.microsoft.com/office/drawing/2014/main" id="{16933511-DFA9-46E7-F1FC-CC64F0E386A7}"/>
                </a:ext>
              </a:extLst>
            </p:cNvPr>
            <p:cNvSpPr txBox="1"/>
            <p:nvPr/>
          </p:nvSpPr>
          <p:spPr>
            <a:xfrm>
              <a:off x="2786914" y="6207512"/>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PLANNING</a:t>
              </a:r>
            </a:p>
          </p:txBody>
        </p:sp>
        <p:sp>
          <p:nvSpPr>
            <p:cNvPr id="7" name="TextBox 6">
              <a:extLst>
                <a:ext uri="{FF2B5EF4-FFF2-40B4-BE49-F238E27FC236}">
                  <a16:creationId xmlns:a16="http://schemas.microsoft.com/office/drawing/2014/main" id="{5398B22B-25DB-D1FB-CC93-86102CC122B1}"/>
                </a:ext>
              </a:extLst>
            </p:cNvPr>
            <p:cNvSpPr txBox="1"/>
            <p:nvPr/>
          </p:nvSpPr>
          <p:spPr>
            <a:xfrm>
              <a:off x="4610744"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EXECUTION</a:t>
              </a:r>
            </a:p>
          </p:txBody>
        </p:sp>
        <p:sp>
          <p:nvSpPr>
            <p:cNvPr id="9" name="TextBox 8">
              <a:extLst>
                <a:ext uri="{FF2B5EF4-FFF2-40B4-BE49-F238E27FC236}">
                  <a16:creationId xmlns:a16="http://schemas.microsoft.com/office/drawing/2014/main" id="{2AE9C16B-7BBE-79B1-C06D-99DDA00B11E8}"/>
                </a:ext>
              </a:extLst>
            </p:cNvPr>
            <p:cNvSpPr txBox="1"/>
            <p:nvPr/>
          </p:nvSpPr>
          <p:spPr>
            <a:xfrm>
              <a:off x="6641497"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 SETTLEMENT</a:t>
              </a:r>
            </a:p>
          </p:txBody>
        </p:sp>
        <p:sp>
          <p:nvSpPr>
            <p:cNvPr id="10" name="TextBox 9">
              <a:extLst>
                <a:ext uri="{FF2B5EF4-FFF2-40B4-BE49-F238E27FC236}">
                  <a16:creationId xmlns:a16="http://schemas.microsoft.com/office/drawing/2014/main" id="{0B01F67E-C6DE-A311-64B0-362E70C794AF}"/>
                </a:ext>
              </a:extLst>
            </p:cNvPr>
            <p:cNvSpPr txBox="1"/>
            <p:nvPr/>
          </p:nvSpPr>
          <p:spPr>
            <a:xfrm>
              <a:off x="8743562" y="6207512"/>
              <a:ext cx="6623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PMs</a:t>
              </a:r>
            </a:p>
          </p:txBody>
        </p:sp>
      </p:grpSp>
      <p:grpSp>
        <p:nvGrpSpPr>
          <p:cNvPr id="35" name="Group 34">
            <a:extLst>
              <a:ext uri="{FF2B5EF4-FFF2-40B4-BE49-F238E27FC236}">
                <a16:creationId xmlns:a16="http://schemas.microsoft.com/office/drawing/2014/main" id="{3D5A20B9-09DE-3754-3492-86626CB0FFD2}"/>
              </a:ext>
            </a:extLst>
          </p:cNvPr>
          <p:cNvGrpSpPr/>
          <p:nvPr/>
        </p:nvGrpSpPr>
        <p:grpSpPr>
          <a:xfrm>
            <a:off x="3572503" y="4657998"/>
            <a:ext cx="5129963" cy="747107"/>
            <a:chOff x="3572503" y="4657998"/>
            <a:chExt cx="5129963" cy="747107"/>
          </a:xfrm>
        </p:grpSpPr>
        <p:sp>
          <p:nvSpPr>
            <p:cNvPr id="11" name="TextBox 10">
              <a:extLst>
                <a:ext uri="{FF2B5EF4-FFF2-40B4-BE49-F238E27FC236}">
                  <a16:creationId xmlns:a16="http://schemas.microsoft.com/office/drawing/2014/main" id="{CA7DA9DC-43E2-4E11-3767-46EF151BA062}"/>
                </a:ext>
              </a:extLst>
            </p:cNvPr>
            <p:cNvSpPr txBox="1"/>
            <p:nvPr/>
          </p:nvSpPr>
          <p:spPr>
            <a:xfrm>
              <a:off x="3837076" y="4657998"/>
              <a:ext cx="21740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STRATEGIES</a:t>
              </a:r>
            </a:p>
          </p:txBody>
        </p:sp>
        <p:sp>
          <p:nvSpPr>
            <p:cNvPr id="13" name="TextBox 12">
              <a:extLst>
                <a:ext uri="{FF2B5EF4-FFF2-40B4-BE49-F238E27FC236}">
                  <a16:creationId xmlns:a16="http://schemas.microsoft.com/office/drawing/2014/main" id="{63A89BC4-5416-DE86-FF6B-774071BC66BC}"/>
                </a:ext>
              </a:extLst>
            </p:cNvPr>
            <p:cNvSpPr txBox="1"/>
            <p:nvPr/>
          </p:nvSpPr>
          <p:spPr>
            <a:xfrm>
              <a:off x="5601284" y="4664498"/>
              <a:ext cx="30437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CONDITION MONITORING</a:t>
              </a:r>
            </a:p>
          </p:txBody>
        </p:sp>
        <p:sp>
          <p:nvSpPr>
            <p:cNvPr id="14" name="TextBox 13">
              <a:extLst>
                <a:ext uri="{FF2B5EF4-FFF2-40B4-BE49-F238E27FC236}">
                  <a16:creationId xmlns:a16="http://schemas.microsoft.com/office/drawing/2014/main" id="{D4CFD891-9F20-AE9A-07E6-BBF507F0088D}"/>
                </a:ext>
              </a:extLst>
            </p:cNvPr>
            <p:cNvSpPr txBox="1"/>
            <p:nvPr/>
          </p:nvSpPr>
          <p:spPr>
            <a:xfrm>
              <a:off x="6187008" y="5096984"/>
              <a:ext cx="2515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PREDICTIVE MAINTENANCE</a:t>
              </a:r>
            </a:p>
          </p:txBody>
        </p:sp>
        <p:sp>
          <p:nvSpPr>
            <p:cNvPr id="15" name="TextBox 14">
              <a:extLst>
                <a:ext uri="{FF2B5EF4-FFF2-40B4-BE49-F238E27FC236}">
                  <a16:creationId xmlns:a16="http://schemas.microsoft.com/office/drawing/2014/main" id="{8BAB73DE-1A91-7756-2657-902E48734B86}"/>
                </a:ext>
              </a:extLst>
            </p:cNvPr>
            <p:cNvSpPr txBox="1"/>
            <p:nvPr/>
          </p:nvSpPr>
          <p:spPr>
            <a:xfrm>
              <a:off x="3572503" y="5097328"/>
              <a:ext cx="8816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RCFA</a:t>
              </a:r>
            </a:p>
          </p:txBody>
        </p:sp>
        <p:sp>
          <p:nvSpPr>
            <p:cNvPr id="16" name="TextBox 15">
              <a:extLst>
                <a:ext uri="{FF2B5EF4-FFF2-40B4-BE49-F238E27FC236}">
                  <a16:creationId xmlns:a16="http://schemas.microsoft.com/office/drawing/2014/main" id="{BFFFF06E-F200-14E3-28EC-80241F27F88D}"/>
                </a:ext>
              </a:extLst>
            </p:cNvPr>
            <p:cNvSpPr txBox="1"/>
            <p:nvPr/>
          </p:nvSpPr>
          <p:spPr>
            <a:xfrm>
              <a:off x="4434835" y="5097328"/>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CRITICAL SPARES</a:t>
              </a:r>
            </a:p>
          </p:txBody>
        </p:sp>
      </p:grpSp>
      <p:grpSp>
        <p:nvGrpSpPr>
          <p:cNvPr id="36" name="Group 35">
            <a:extLst>
              <a:ext uri="{FF2B5EF4-FFF2-40B4-BE49-F238E27FC236}">
                <a16:creationId xmlns:a16="http://schemas.microsoft.com/office/drawing/2014/main" id="{5EC472CC-5BEE-491C-39CD-0C171D5672F8}"/>
              </a:ext>
            </a:extLst>
          </p:cNvPr>
          <p:cNvGrpSpPr/>
          <p:nvPr/>
        </p:nvGrpSpPr>
        <p:grpSpPr>
          <a:xfrm>
            <a:off x="4781170" y="3374893"/>
            <a:ext cx="2859977" cy="1004415"/>
            <a:chOff x="4781170" y="3374893"/>
            <a:chExt cx="2859977" cy="1004415"/>
          </a:xfrm>
        </p:grpSpPr>
        <p:sp>
          <p:nvSpPr>
            <p:cNvPr id="17" name="TextBox 16">
              <a:extLst>
                <a:ext uri="{FF2B5EF4-FFF2-40B4-BE49-F238E27FC236}">
                  <a16:creationId xmlns:a16="http://schemas.microsoft.com/office/drawing/2014/main" id="{6046BB41-6229-E756-DDD7-C3252E117A0F}"/>
                </a:ext>
              </a:extLst>
            </p:cNvPr>
            <p:cNvSpPr txBox="1"/>
            <p:nvPr/>
          </p:nvSpPr>
          <p:spPr>
            <a:xfrm>
              <a:off x="4781170" y="3727723"/>
              <a:ext cx="26306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PATTERN PROTECTIONS</a:t>
              </a:r>
            </a:p>
          </p:txBody>
        </p:sp>
        <p:sp>
          <p:nvSpPr>
            <p:cNvPr id="18" name="TextBox 17">
              <a:extLst>
                <a:ext uri="{FF2B5EF4-FFF2-40B4-BE49-F238E27FC236}">
                  <a16:creationId xmlns:a16="http://schemas.microsoft.com/office/drawing/2014/main" id="{3035DE0E-4087-1B3C-B37F-39480664458E}"/>
                </a:ext>
              </a:extLst>
            </p:cNvPr>
            <p:cNvSpPr txBox="1"/>
            <p:nvPr/>
          </p:nvSpPr>
          <p:spPr>
            <a:xfrm>
              <a:off x="6329342" y="3391163"/>
              <a:ext cx="76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AI/ML</a:t>
              </a:r>
            </a:p>
          </p:txBody>
        </p:sp>
        <p:sp>
          <p:nvSpPr>
            <p:cNvPr id="19" name="TextBox 18">
              <a:extLst>
                <a:ext uri="{FF2B5EF4-FFF2-40B4-BE49-F238E27FC236}">
                  <a16:creationId xmlns:a16="http://schemas.microsoft.com/office/drawing/2014/main" id="{6F2B507F-1D7C-F3C7-5CBB-58D506A07926}"/>
                </a:ext>
              </a:extLst>
            </p:cNvPr>
            <p:cNvSpPr txBox="1"/>
            <p:nvPr/>
          </p:nvSpPr>
          <p:spPr>
            <a:xfrm>
              <a:off x="5032691" y="3374893"/>
              <a:ext cx="11734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RISK</a:t>
              </a:r>
            </a:p>
          </p:txBody>
        </p:sp>
        <p:sp>
          <p:nvSpPr>
            <p:cNvPr id="20" name="TextBox 19">
              <a:extLst>
                <a:ext uri="{FF2B5EF4-FFF2-40B4-BE49-F238E27FC236}">
                  <a16:creationId xmlns:a16="http://schemas.microsoft.com/office/drawing/2014/main" id="{FE537884-6483-9271-44A4-42F3E90C2F71}"/>
                </a:ext>
              </a:extLst>
            </p:cNvPr>
            <p:cNvSpPr txBox="1"/>
            <p:nvPr/>
          </p:nvSpPr>
          <p:spPr>
            <a:xfrm>
              <a:off x="4825854" y="4071531"/>
              <a:ext cx="12908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ADVISORIES</a:t>
              </a:r>
            </a:p>
          </p:txBody>
        </p:sp>
        <p:sp>
          <p:nvSpPr>
            <p:cNvPr id="21" name="TextBox 20">
              <a:extLst>
                <a:ext uri="{FF2B5EF4-FFF2-40B4-BE49-F238E27FC236}">
                  <a16:creationId xmlns:a16="http://schemas.microsoft.com/office/drawing/2014/main" id="{973A02EF-6F24-AAFB-794A-92F7AD34D85B}"/>
                </a:ext>
              </a:extLst>
            </p:cNvPr>
            <p:cNvSpPr txBox="1"/>
            <p:nvPr/>
          </p:nvSpPr>
          <p:spPr>
            <a:xfrm>
              <a:off x="5923055" y="4069047"/>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DIGITAL TWIN</a:t>
              </a:r>
            </a:p>
          </p:txBody>
        </p:sp>
      </p:grpSp>
      <p:grpSp>
        <p:nvGrpSpPr>
          <p:cNvPr id="38" name="Group 37">
            <a:extLst>
              <a:ext uri="{FF2B5EF4-FFF2-40B4-BE49-F238E27FC236}">
                <a16:creationId xmlns:a16="http://schemas.microsoft.com/office/drawing/2014/main" id="{25D82559-23D9-DDAD-DCF7-BF807F040144}"/>
              </a:ext>
            </a:extLst>
          </p:cNvPr>
          <p:cNvGrpSpPr/>
          <p:nvPr/>
        </p:nvGrpSpPr>
        <p:grpSpPr>
          <a:xfrm>
            <a:off x="5401781" y="2400176"/>
            <a:ext cx="1412470" cy="695947"/>
            <a:chOff x="5401781" y="2400176"/>
            <a:chExt cx="1412470" cy="695947"/>
          </a:xfrm>
        </p:grpSpPr>
        <p:sp>
          <p:nvSpPr>
            <p:cNvPr id="24" name="TextBox 23">
              <a:extLst>
                <a:ext uri="{FF2B5EF4-FFF2-40B4-BE49-F238E27FC236}">
                  <a16:creationId xmlns:a16="http://schemas.microsoft.com/office/drawing/2014/main" id="{8765A329-DE2B-91D3-AB7C-12FDD2FB28AE}"/>
                </a:ext>
              </a:extLst>
            </p:cNvPr>
            <p:cNvSpPr txBox="1"/>
            <p:nvPr/>
          </p:nvSpPr>
          <p:spPr>
            <a:xfrm>
              <a:off x="5809749" y="2400176"/>
              <a:ext cx="5725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CPM</a:t>
              </a:r>
            </a:p>
          </p:txBody>
        </p:sp>
        <p:grpSp>
          <p:nvGrpSpPr>
            <p:cNvPr id="37" name="Group 36">
              <a:extLst>
                <a:ext uri="{FF2B5EF4-FFF2-40B4-BE49-F238E27FC236}">
                  <a16:creationId xmlns:a16="http://schemas.microsoft.com/office/drawing/2014/main" id="{84791500-572A-FD46-DB8E-4A2A42EA3D9E}"/>
                </a:ext>
              </a:extLst>
            </p:cNvPr>
            <p:cNvGrpSpPr/>
            <p:nvPr/>
          </p:nvGrpSpPr>
          <p:grpSpPr>
            <a:xfrm>
              <a:off x="5401781" y="2788346"/>
              <a:ext cx="1412470" cy="307777"/>
              <a:chOff x="5401781" y="2788346"/>
              <a:chExt cx="1412470" cy="307777"/>
            </a:xfrm>
          </p:grpSpPr>
          <p:sp>
            <p:nvSpPr>
              <p:cNvPr id="25" name="TextBox 24">
                <a:extLst>
                  <a:ext uri="{FF2B5EF4-FFF2-40B4-BE49-F238E27FC236}">
                    <a16:creationId xmlns:a16="http://schemas.microsoft.com/office/drawing/2014/main" id="{A844B4A5-22A5-B889-12C6-B3E2A47752BF}"/>
                  </a:ext>
                </a:extLst>
              </p:cNvPr>
              <p:cNvSpPr txBox="1"/>
              <p:nvPr/>
            </p:nvSpPr>
            <p:spPr>
              <a:xfrm>
                <a:off x="5401781" y="2788346"/>
                <a:ext cx="6297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AIP</a:t>
                </a:r>
              </a:p>
            </p:txBody>
          </p:sp>
          <p:sp>
            <p:nvSpPr>
              <p:cNvPr id="26" name="TextBox 25">
                <a:extLst>
                  <a:ext uri="{FF2B5EF4-FFF2-40B4-BE49-F238E27FC236}">
                    <a16:creationId xmlns:a16="http://schemas.microsoft.com/office/drawing/2014/main" id="{56A65F84-3031-4692-C6E0-B4436F939E0E}"/>
                  </a:ext>
                </a:extLst>
              </p:cNvPr>
              <p:cNvSpPr txBox="1"/>
              <p:nvPr/>
            </p:nvSpPr>
            <p:spPr>
              <a:xfrm>
                <a:off x="5844433" y="2788346"/>
                <a:ext cx="969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 RISK</a:t>
                </a:r>
              </a:p>
            </p:txBody>
          </p:sp>
        </p:grpSp>
      </p:grpSp>
      <p:sp>
        <p:nvSpPr>
          <p:cNvPr id="39" name="TextBox 38">
            <a:extLst>
              <a:ext uri="{FF2B5EF4-FFF2-40B4-BE49-F238E27FC236}">
                <a16:creationId xmlns:a16="http://schemas.microsoft.com/office/drawing/2014/main" id="{C19103E0-EC38-CFBE-77B2-78C91C067C95}"/>
              </a:ext>
            </a:extLst>
          </p:cNvPr>
          <p:cNvSpPr txBox="1"/>
          <p:nvPr/>
        </p:nvSpPr>
        <p:spPr>
          <a:xfrm>
            <a:off x="176258" y="558233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SHOP FLOOR</a:t>
            </a:r>
          </a:p>
        </p:txBody>
      </p:sp>
      <p:sp>
        <p:nvSpPr>
          <p:cNvPr id="40" name="TextBox 39">
            <a:extLst>
              <a:ext uri="{FF2B5EF4-FFF2-40B4-BE49-F238E27FC236}">
                <a16:creationId xmlns:a16="http://schemas.microsoft.com/office/drawing/2014/main" id="{4FDDA6B7-7824-D181-E18B-711A09C72D6A}"/>
              </a:ext>
            </a:extLst>
          </p:cNvPr>
          <p:cNvSpPr txBox="1"/>
          <p:nvPr/>
        </p:nvSpPr>
        <p:spPr>
          <a:xfrm>
            <a:off x="176258" y="208244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STRATEGIC</a:t>
            </a:r>
          </a:p>
        </p:txBody>
      </p:sp>
      <p:sp>
        <p:nvSpPr>
          <p:cNvPr id="41" name="TextBox 40">
            <a:extLst>
              <a:ext uri="{FF2B5EF4-FFF2-40B4-BE49-F238E27FC236}">
                <a16:creationId xmlns:a16="http://schemas.microsoft.com/office/drawing/2014/main" id="{F7AED852-460B-628A-DF53-754632283422}"/>
              </a:ext>
            </a:extLst>
          </p:cNvPr>
          <p:cNvSpPr txBox="1"/>
          <p:nvPr/>
        </p:nvSpPr>
        <p:spPr>
          <a:xfrm>
            <a:off x="176258" y="5850332"/>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EFFICIENCY</a:t>
            </a:r>
          </a:p>
        </p:txBody>
      </p:sp>
      <p:sp>
        <p:nvSpPr>
          <p:cNvPr id="46" name="TextBox 45">
            <a:extLst>
              <a:ext uri="{FF2B5EF4-FFF2-40B4-BE49-F238E27FC236}">
                <a16:creationId xmlns:a16="http://schemas.microsoft.com/office/drawing/2014/main" id="{16AC19DD-9560-553D-7937-847A2AD922B9}"/>
              </a:ext>
            </a:extLst>
          </p:cNvPr>
          <p:cNvSpPr txBox="1"/>
          <p:nvPr/>
        </p:nvSpPr>
        <p:spPr>
          <a:xfrm>
            <a:off x="176258" y="2345083"/>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FUTURE</a:t>
            </a:r>
          </a:p>
        </p:txBody>
      </p:sp>
      <p:sp>
        <p:nvSpPr>
          <p:cNvPr id="47" name="TextBox 46">
            <a:extLst>
              <a:ext uri="{FF2B5EF4-FFF2-40B4-BE49-F238E27FC236}">
                <a16:creationId xmlns:a16="http://schemas.microsoft.com/office/drawing/2014/main" id="{8605621B-CAA1-F4A0-7007-94C76499B677}"/>
              </a:ext>
            </a:extLst>
          </p:cNvPr>
          <p:cNvSpPr txBox="1"/>
          <p:nvPr/>
        </p:nvSpPr>
        <p:spPr>
          <a:xfrm>
            <a:off x="176258" y="611832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PRESENT</a:t>
            </a:r>
          </a:p>
        </p:txBody>
      </p:sp>
      <p:sp>
        <p:nvSpPr>
          <p:cNvPr id="48" name="TextBox 47">
            <a:extLst>
              <a:ext uri="{FF2B5EF4-FFF2-40B4-BE49-F238E27FC236}">
                <a16:creationId xmlns:a16="http://schemas.microsoft.com/office/drawing/2014/main" id="{41E0B69E-FD98-10E6-CBDF-B61B301D202E}"/>
              </a:ext>
            </a:extLst>
          </p:cNvPr>
          <p:cNvSpPr txBox="1"/>
          <p:nvPr/>
        </p:nvSpPr>
        <p:spPr>
          <a:xfrm>
            <a:off x="176258" y="2607721"/>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EFFECTIVENESS</a:t>
            </a:r>
          </a:p>
        </p:txBody>
      </p:sp>
      <p:sp>
        <p:nvSpPr>
          <p:cNvPr id="49" name="TextBox 48">
            <a:extLst>
              <a:ext uri="{FF2B5EF4-FFF2-40B4-BE49-F238E27FC236}">
                <a16:creationId xmlns:a16="http://schemas.microsoft.com/office/drawing/2014/main" id="{44ED54A3-3064-15FA-D1F2-4783838A8B9A}"/>
              </a:ext>
            </a:extLst>
          </p:cNvPr>
          <p:cNvSpPr txBox="1"/>
          <p:nvPr/>
        </p:nvSpPr>
        <p:spPr>
          <a:xfrm>
            <a:off x="176258" y="638632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FOUNDATIONAL</a:t>
            </a:r>
          </a:p>
        </p:txBody>
      </p:sp>
      <p:sp>
        <p:nvSpPr>
          <p:cNvPr id="50" name="TextBox 49">
            <a:extLst>
              <a:ext uri="{FF2B5EF4-FFF2-40B4-BE49-F238E27FC236}">
                <a16:creationId xmlns:a16="http://schemas.microsoft.com/office/drawing/2014/main" id="{29B4A90C-CFDC-07CA-9FC0-583C776125BF}"/>
              </a:ext>
            </a:extLst>
          </p:cNvPr>
          <p:cNvSpPr txBox="1"/>
          <p:nvPr/>
        </p:nvSpPr>
        <p:spPr>
          <a:xfrm>
            <a:off x="176258" y="287035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TOP FLOOR</a:t>
            </a:r>
          </a:p>
        </p:txBody>
      </p:sp>
      <p:cxnSp>
        <p:nvCxnSpPr>
          <p:cNvPr id="51" name="Straight Connector 50">
            <a:extLst>
              <a:ext uri="{FF2B5EF4-FFF2-40B4-BE49-F238E27FC236}">
                <a16:creationId xmlns:a16="http://schemas.microsoft.com/office/drawing/2014/main" id="{3B600D51-4803-005E-67E0-DD6B2E838538}"/>
              </a:ext>
            </a:extLst>
          </p:cNvPr>
          <p:cNvCxnSpPr>
            <a:cxnSpLocks/>
          </p:cNvCxnSpPr>
          <p:nvPr/>
        </p:nvCxnSpPr>
        <p:spPr>
          <a:xfrm flipV="1">
            <a:off x="838199" y="3250286"/>
            <a:ext cx="0" cy="2306823"/>
          </a:xfrm>
          <a:prstGeom prst="line">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38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100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100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5000"/>
                            </p:stCondLst>
                            <p:childTnLst>
                              <p:par>
                                <p:cTn id="23" presetID="42" presetClass="entr" presetSubtype="0" fill="hold" nodeType="afterEffect">
                                  <p:stCondLst>
                                    <p:cond delay="100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C5D8B-6064-1FCB-43F3-881193526E18}"/>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48BADCAD-C814-F855-B194-D6AF753CF36E}"/>
              </a:ext>
            </a:extLst>
          </p:cNvPr>
          <p:cNvSpPr/>
          <p:nvPr/>
        </p:nvSpPr>
        <p:spPr>
          <a:xfrm>
            <a:off x="0" y="2095499"/>
            <a:ext cx="12192000" cy="1130301"/>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CF528B10-B6F0-7AB1-E385-03872A7668FD}"/>
              </a:ext>
            </a:extLst>
          </p:cNvPr>
          <p:cNvSpPr/>
          <p:nvPr/>
        </p:nvSpPr>
        <p:spPr>
          <a:xfrm>
            <a:off x="0" y="3260697"/>
            <a:ext cx="12192000" cy="2306823"/>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2D0C76DB-A27F-DA03-9188-6C33CD6B534D}"/>
              </a:ext>
            </a:extLst>
          </p:cNvPr>
          <p:cNvSpPr/>
          <p:nvPr/>
        </p:nvSpPr>
        <p:spPr>
          <a:xfrm>
            <a:off x="0" y="5601730"/>
            <a:ext cx="12192000" cy="1133856"/>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292B87D3-F67A-986D-5D8E-1E699B5156BE}"/>
              </a:ext>
            </a:extLst>
          </p:cNvPr>
          <p:cNvSpPr>
            <a:spLocks noGrp="1"/>
          </p:cNvSpPr>
          <p:nvPr>
            <p:ph type="title"/>
          </p:nvPr>
        </p:nvSpPr>
        <p:spPr/>
        <p:txBody>
          <a:bodyPr/>
          <a:lstStyle/>
          <a:p>
            <a:r>
              <a:rPr lang="en-US" dirty="0"/>
              <a:t>Asset Management System</a:t>
            </a:r>
          </a:p>
        </p:txBody>
      </p:sp>
      <p:sp>
        <p:nvSpPr>
          <p:cNvPr id="8" name="TextBox 7">
            <a:extLst>
              <a:ext uri="{FF2B5EF4-FFF2-40B4-BE49-F238E27FC236}">
                <a16:creationId xmlns:a16="http://schemas.microsoft.com/office/drawing/2014/main" id="{83B404D4-FC33-34E2-2B16-97A3997F9A12}"/>
              </a:ext>
            </a:extLst>
          </p:cNvPr>
          <p:cNvSpPr txBox="1"/>
          <p:nvPr/>
        </p:nvSpPr>
        <p:spPr>
          <a:xfrm>
            <a:off x="2763520" y="1571931"/>
            <a:ext cx="6858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 value chain model</a:t>
            </a:r>
          </a:p>
        </p:txBody>
      </p:sp>
      <p:graphicFrame>
        <p:nvGraphicFramePr>
          <p:cNvPr id="12" name="Diagram 11">
            <a:extLst>
              <a:ext uri="{FF2B5EF4-FFF2-40B4-BE49-F238E27FC236}">
                <a16:creationId xmlns:a16="http://schemas.microsoft.com/office/drawing/2014/main" id="{AB862D19-A90F-F1DC-9381-840B6CE7769A}"/>
              </a:ext>
            </a:extLst>
          </p:cNvPr>
          <p:cNvGraphicFramePr/>
          <p:nvPr/>
        </p:nvGraphicFramePr>
        <p:xfrm>
          <a:off x="2301238" y="2082799"/>
          <a:ext cx="7589521" cy="463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a:extLst>
              <a:ext uri="{FF2B5EF4-FFF2-40B4-BE49-F238E27FC236}">
                <a16:creationId xmlns:a16="http://schemas.microsoft.com/office/drawing/2014/main" id="{20D6653F-882E-CE74-9A2E-F356D2774EBC}"/>
              </a:ext>
            </a:extLst>
          </p:cNvPr>
          <p:cNvGrpSpPr/>
          <p:nvPr/>
        </p:nvGrpSpPr>
        <p:grpSpPr>
          <a:xfrm>
            <a:off x="2786914" y="5779366"/>
            <a:ext cx="6619047" cy="735923"/>
            <a:chOff x="2786914" y="5779366"/>
            <a:chExt cx="6619047" cy="735923"/>
          </a:xfrm>
        </p:grpSpPr>
        <p:sp>
          <p:nvSpPr>
            <p:cNvPr id="3" name="TextBox 2">
              <a:extLst>
                <a:ext uri="{FF2B5EF4-FFF2-40B4-BE49-F238E27FC236}">
                  <a16:creationId xmlns:a16="http://schemas.microsoft.com/office/drawing/2014/main" id="{B1E77918-6A26-BC9C-60C9-DE8732FD86F9}"/>
                </a:ext>
              </a:extLst>
            </p:cNvPr>
            <p:cNvSpPr txBox="1"/>
            <p:nvPr/>
          </p:nvSpPr>
          <p:spPr>
            <a:xfrm>
              <a:off x="3203474" y="5779366"/>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DATABASE</a:t>
              </a:r>
            </a:p>
          </p:txBody>
        </p:sp>
        <p:sp>
          <p:nvSpPr>
            <p:cNvPr id="4" name="TextBox 3">
              <a:extLst>
                <a:ext uri="{FF2B5EF4-FFF2-40B4-BE49-F238E27FC236}">
                  <a16:creationId xmlns:a16="http://schemas.microsoft.com/office/drawing/2014/main" id="{841D373F-809B-BDB0-EDD6-D5F7CCB34C3F}"/>
                </a:ext>
              </a:extLst>
            </p:cNvPr>
            <p:cNvSpPr txBox="1"/>
            <p:nvPr/>
          </p:nvSpPr>
          <p:spPr>
            <a:xfrm>
              <a:off x="5037464"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OPERATOR ROUNDS</a:t>
              </a:r>
            </a:p>
          </p:txBody>
        </p:sp>
        <p:sp>
          <p:nvSpPr>
            <p:cNvPr id="5" name="TextBox 4">
              <a:extLst>
                <a:ext uri="{FF2B5EF4-FFF2-40B4-BE49-F238E27FC236}">
                  <a16:creationId xmlns:a16="http://schemas.microsoft.com/office/drawing/2014/main" id="{453EF118-C145-8136-6331-A2F97AAB22B5}"/>
                </a:ext>
              </a:extLst>
            </p:cNvPr>
            <p:cNvSpPr txBox="1"/>
            <p:nvPr/>
          </p:nvSpPr>
          <p:spPr>
            <a:xfrm>
              <a:off x="7068217"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MATERIALS MGMT</a:t>
              </a:r>
            </a:p>
          </p:txBody>
        </p:sp>
        <p:sp>
          <p:nvSpPr>
            <p:cNvPr id="6" name="TextBox 5">
              <a:extLst>
                <a:ext uri="{FF2B5EF4-FFF2-40B4-BE49-F238E27FC236}">
                  <a16:creationId xmlns:a16="http://schemas.microsoft.com/office/drawing/2014/main" id="{011A0D2F-8EEC-0AD1-5EF4-28B6A57FBFDA}"/>
                </a:ext>
              </a:extLst>
            </p:cNvPr>
            <p:cNvSpPr txBox="1"/>
            <p:nvPr/>
          </p:nvSpPr>
          <p:spPr>
            <a:xfrm>
              <a:off x="2786914" y="6207512"/>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PLANNING</a:t>
              </a:r>
            </a:p>
          </p:txBody>
        </p:sp>
        <p:sp>
          <p:nvSpPr>
            <p:cNvPr id="7" name="TextBox 6">
              <a:extLst>
                <a:ext uri="{FF2B5EF4-FFF2-40B4-BE49-F238E27FC236}">
                  <a16:creationId xmlns:a16="http://schemas.microsoft.com/office/drawing/2014/main" id="{98F62B3F-EABB-2D89-FE38-9426ABCBE43E}"/>
                </a:ext>
              </a:extLst>
            </p:cNvPr>
            <p:cNvSpPr txBox="1"/>
            <p:nvPr/>
          </p:nvSpPr>
          <p:spPr>
            <a:xfrm>
              <a:off x="4610744"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EXECUTION</a:t>
              </a:r>
            </a:p>
          </p:txBody>
        </p:sp>
        <p:sp>
          <p:nvSpPr>
            <p:cNvPr id="9" name="TextBox 8">
              <a:extLst>
                <a:ext uri="{FF2B5EF4-FFF2-40B4-BE49-F238E27FC236}">
                  <a16:creationId xmlns:a16="http://schemas.microsoft.com/office/drawing/2014/main" id="{69A3AEB1-765A-5BB0-11E9-CE6BA7A15B45}"/>
                </a:ext>
              </a:extLst>
            </p:cNvPr>
            <p:cNvSpPr txBox="1"/>
            <p:nvPr/>
          </p:nvSpPr>
          <p:spPr>
            <a:xfrm>
              <a:off x="6641497"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 SETTLEMENT</a:t>
              </a:r>
            </a:p>
          </p:txBody>
        </p:sp>
        <p:sp>
          <p:nvSpPr>
            <p:cNvPr id="10" name="TextBox 9">
              <a:extLst>
                <a:ext uri="{FF2B5EF4-FFF2-40B4-BE49-F238E27FC236}">
                  <a16:creationId xmlns:a16="http://schemas.microsoft.com/office/drawing/2014/main" id="{20AB0FED-C641-7D88-0589-4AC7A6711DED}"/>
                </a:ext>
              </a:extLst>
            </p:cNvPr>
            <p:cNvSpPr txBox="1"/>
            <p:nvPr/>
          </p:nvSpPr>
          <p:spPr>
            <a:xfrm>
              <a:off x="8743562" y="6207512"/>
              <a:ext cx="6623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PMs</a:t>
              </a:r>
            </a:p>
          </p:txBody>
        </p:sp>
      </p:grpSp>
      <p:grpSp>
        <p:nvGrpSpPr>
          <p:cNvPr id="35" name="Group 34">
            <a:extLst>
              <a:ext uri="{FF2B5EF4-FFF2-40B4-BE49-F238E27FC236}">
                <a16:creationId xmlns:a16="http://schemas.microsoft.com/office/drawing/2014/main" id="{F6B7316D-84CA-753D-8B3C-0CCE4B912D51}"/>
              </a:ext>
            </a:extLst>
          </p:cNvPr>
          <p:cNvGrpSpPr/>
          <p:nvPr/>
        </p:nvGrpSpPr>
        <p:grpSpPr>
          <a:xfrm>
            <a:off x="3572503" y="4657998"/>
            <a:ext cx="5129963" cy="747107"/>
            <a:chOff x="3572503" y="4657998"/>
            <a:chExt cx="5129963" cy="747107"/>
          </a:xfrm>
        </p:grpSpPr>
        <p:sp>
          <p:nvSpPr>
            <p:cNvPr id="11" name="TextBox 10">
              <a:extLst>
                <a:ext uri="{FF2B5EF4-FFF2-40B4-BE49-F238E27FC236}">
                  <a16:creationId xmlns:a16="http://schemas.microsoft.com/office/drawing/2014/main" id="{152D5801-A823-29F1-FD0F-1B4A1C97A5C0}"/>
                </a:ext>
              </a:extLst>
            </p:cNvPr>
            <p:cNvSpPr txBox="1"/>
            <p:nvPr/>
          </p:nvSpPr>
          <p:spPr>
            <a:xfrm>
              <a:off x="3837076" y="4657998"/>
              <a:ext cx="21740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STRATEGIES</a:t>
              </a:r>
            </a:p>
          </p:txBody>
        </p:sp>
        <p:sp>
          <p:nvSpPr>
            <p:cNvPr id="13" name="TextBox 12">
              <a:extLst>
                <a:ext uri="{FF2B5EF4-FFF2-40B4-BE49-F238E27FC236}">
                  <a16:creationId xmlns:a16="http://schemas.microsoft.com/office/drawing/2014/main" id="{F8EEAD2A-18B5-0737-CE73-06776F849A26}"/>
                </a:ext>
              </a:extLst>
            </p:cNvPr>
            <p:cNvSpPr txBox="1"/>
            <p:nvPr/>
          </p:nvSpPr>
          <p:spPr>
            <a:xfrm>
              <a:off x="5601284" y="4664498"/>
              <a:ext cx="30437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CONDITION MONITORING</a:t>
              </a:r>
            </a:p>
          </p:txBody>
        </p:sp>
        <p:sp>
          <p:nvSpPr>
            <p:cNvPr id="14" name="TextBox 13">
              <a:extLst>
                <a:ext uri="{FF2B5EF4-FFF2-40B4-BE49-F238E27FC236}">
                  <a16:creationId xmlns:a16="http://schemas.microsoft.com/office/drawing/2014/main" id="{2A1A5C0A-DC8D-F52A-C0F3-C6E3BC8D47FB}"/>
                </a:ext>
              </a:extLst>
            </p:cNvPr>
            <p:cNvSpPr txBox="1"/>
            <p:nvPr/>
          </p:nvSpPr>
          <p:spPr>
            <a:xfrm>
              <a:off x="6187008" y="5096984"/>
              <a:ext cx="2515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PREDICTIVE MAINTENANCE</a:t>
              </a:r>
            </a:p>
          </p:txBody>
        </p:sp>
        <p:sp>
          <p:nvSpPr>
            <p:cNvPr id="15" name="TextBox 14">
              <a:extLst>
                <a:ext uri="{FF2B5EF4-FFF2-40B4-BE49-F238E27FC236}">
                  <a16:creationId xmlns:a16="http://schemas.microsoft.com/office/drawing/2014/main" id="{D7FE6B90-F7B0-0FBA-BFDE-4840A7B6B9EE}"/>
                </a:ext>
              </a:extLst>
            </p:cNvPr>
            <p:cNvSpPr txBox="1"/>
            <p:nvPr/>
          </p:nvSpPr>
          <p:spPr>
            <a:xfrm>
              <a:off x="3572503" y="5097328"/>
              <a:ext cx="8816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RCFA</a:t>
              </a:r>
            </a:p>
          </p:txBody>
        </p:sp>
        <p:sp>
          <p:nvSpPr>
            <p:cNvPr id="16" name="TextBox 15">
              <a:extLst>
                <a:ext uri="{FF2B5EF4-FFF2-40B4-BE49-F238E27FC236}">
                  <a16:creationId xmlns:a16="http://schemas.microsoft.com/office/drawing/2014/main" id="{69C11738-50C1-9DDA-81B5-19F8AF8B88CF}"/>
                </a:ext>
              </a:extLst>
            </p:cNvPr>
            <p:cNvSpPr txBox="1"/>
            <p:nvPr/>
          </p:nvSpPr>
          <p:spPr>
            <a:xfrm>
              <a:off x="4434835" y="5097328"/>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CRITICAL SPARES</a:t>
              </a:r>
            </a:p>
          </p:txBody>
        </p:sp>
      </p:grpSp>
      <p:grpSp>
        <p:nvGrpSpPr>
          <p:cNvPr id="36" name="Group 35">
            <a:extLst>
              <a:ext uri="{FF2B5EF4-FFF2-40B4-BE49-F238E27FC236}">
                <a16:creationId xmlns:a16="http://schemas.microsoft.com/office/drawing/2014/main" id="{896B5B98-BF19-183D-A1E1-0B57960319D3}"/>
              </a:ext>
            </a:extLst>
          </p:cNvPr>
          <p:cNvGrpSpPr/>
          <p:nvPr/>
        </p:nvGrpSpPr>
        <p:grpSpPr>
          <a:xfrm>
            <a:off x="4781170" y="3374893"/>
            <a:ext cx="2859977" cy="1004415"/>
            <a:chOff x="4781170" y="3374893"/>
            <a:chExt cx="2859977" cy="1004415"/>
          </a:xfrm>
        </p:grpSpPr>
        <p:sp>
          <p:nvSpPr>
            <p:cNvPr id="17" name="TextBox 16">
              <a:extLst>
                <a:ext uri="{FF2B5EF4-FFF2-40B4-BE49-F238E27FC236}">
                  <a16:creationId xmlns:a16="http://schemas.microsoft.com/office/drawing/2014/main" id="{F7C31F66-09CF-236B-AD39-7B262BF70ABC}"/>
                </a:ext>
              </a:extLst>
            </p:cNvPr>
            <p:cNvSpPr txBox="1"/>
            <p:nvPr/>
          </p:nvSpPr>
          <p:spPr>
            <a:xfrm>
              <a:off x="4781170" y="3727723"/>
              <a:ext cx="26306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PATTERN PROTECTIONS</a:t>
              </a:r>
            </a:p>
          </p:txBody>
        </p:sp>
        <p:sp>
          <p:nvSpPr>
            <p:cNvPr id="18" name="TextBox 17">
              <a:extLst>
                <a:ext uri="{FF2B5EF4-FFF2-40B4-BE49-F238E27FC236}">
                  <a16:creationId xmlns:a16="http://schemas.microsoft.com/office/drawing/2014/main" id="{2D5C401B-E0FB-D95F-011E-B0C9EF57B8DA}"/>
                </a:ext>
              </a:extLst>
            </p:cNvPr>
            <p:cNvSpPr txBox="1"/>
            <p:nvPr/>
          </p:nvSpPr>
          <p:spPr>
            <a:xfrm>
              <a:off x="6329342" y="3391163"/>
              <a:ext cx="76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AI/ML</a:t>
              </a:r>
            </a:p>
          </p:txBody>
        </p:sp>
        <p:sp>
          <p:nvSpPr>
            <p:cNvPr id="19" name="TextBox 18">
              <a:extLst>
                <a:ext uri="{FF2B5EF4-FFF2-40B4-BE49-F238E27FC236}">
                  <a16:creationId xmlns:a16="http://schemas.microsoft.com/office/drawing/2014/main" id="{286596AA-1353-C3D5-D56E-5A6A078E1B87}"/>
                </a:ext>
              </a:extLst>
            </p:cNvPr>
            <p:cNvSpPr txBox="1"/>
            <p:nvPr/>
          </p:nvSpPr>
          <p:spPr>
            <a:xfrm>
              <a:off x="5032691" y="3374893"/>
              <a:ext cx="11734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RISK</a:t>
              </a:r>
            </a:p>
          </p:txBody>
        </p:sp>
        <p:sp>
          <p:nvSpPr>
            <p:cNvPr id="20" name="TextBox 19">
              <a:extLst>
                <a:ext uri="{FF2B5EF4-FFF2-40B4-BE49-F238E27FC236}">
                  <a16:creationId xmlns:a16="http://schemas.microsoft.com/office/drawing/2014/main" id="{F22D441C-5E9E-E6CB-9F06-9AB398064159}"/>
                </a:ext>
              </a:extLst>
            </p:cNvPr>
            <p:cNvSpPr txBox="1"/>
            <p:nvPr/>
          </p:nvSpPr>
          <p:spPr>
            <a:xfrm>
              <a:off x="4825854" y="4071531"/>
              <a:ext cx="12908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ADVISORIES</a:t>
              </a:r>
            </a:p>
          </p:txBody>
        </p:sp>
        <p:sp>
          <p:nvSpPr>
            <p:cNvPr id="21" name="TextBox 20">
              <a:extLst>
                <a:ext uri="{FF2B5EF4-FFF2-40B4-BE49-F238E27FC236}">
                  <a16:creationId xmlns:a16="http://schemas.microsoft.com/office/drawing/2014/main" id="{3B441AC4-4E90-40E0-7B6C-FC08115737C8}"/>
                </a:ext>
              </a:extLst>
            </p:cNvPr>
            <p:cNvSpPr txBox="1"/>
            <p:nvPr/>
          </p:nvSpPr>
          <p:spPr>
            <a:xfrm>
              <a:off x="5923055" y="4069047"/>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DIGITAL TWIN</a:t>
              </a:r>
            </a:p>
          </p:txBody>
        </p:sp>
      </p:grpSp>
      <p:grpSp>
        <p:nvGrpSpPr>
          <p:cNvPr id="38" name="Group 37">
            <a:extLst>
              <a:ext uri="{FF2B5EF4-FFF2-40B4-BE49-F238E27FC236}">
                <a16:creationId xmlns:a16="http://schemas.microsoft.com/office/drawing/2014/main" id="{C2ACF018-DB89-AA5A-7597-E0AAB87280AB}"/>
              </a:ext>
            </a:extLst>
          </p:cNvPr>
          <p:cNvGrpSpPr/>
          <p:nvPr/>
        </p:nvGrpSpPr>
        <p:grpSpPr>
          <a:xfrm>
            <a:off x="5401781" y="2400176"/>
            <a:ext cx="1412470" cy="695947"/>
            <a:chOff x="5401781" y="2400176"/>
            <a:chExt cx="1412470" cy="695947"/>
          </a:xfrm>
        </p:grpSpPr>
        <p:sp>
          <p:nvSpPr>
            <p:cNvPr id="24" name="TextBox 23">
              <a:extLst>
                <a:ext uri="{FF2B5EF4-FFF2-40B4-BE49-F238E27FC236}">
                  <a16:creationId xmlns:a16="http://schemas.microsoft.com/office/drawing/2014/main" id="{31BC7DFA-7A4D-EAF5-2A61-FC1E049E2A77}"/>
                </a:ext>
              </a:extLst>
            </p:cNvPr>
            <p:cNvSpPr txBox="1"/>
            <p:nvPr/>
          </p:nvSpPr>
          <p:spPr>
            <a:xfrm>
              <a:off x="5809749" y="2400176"/>
              <a:ext cx="5725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CPM</a:t>
              </a:r>
            </a:p>
          </p:txBody>
        </p:sp>
        <p:grpSp>
          <p:nvGrpSpPr>
            <p:cNvPr id="37" name="Group 36">
              <a:extLst>
                <a:ext uri="{FF2B5EF4-FFF2-40B4-BE49-F238E27FC236}">
                  <a16:creationId xmlns:a16="http://schemas.microsoft.com/office/drawing/2014/main" id="{E498D2DE-6C91-AC6F-3D53-AB206A492949}"/>
                </a:ext>
              </a:extLst>
            </p:cNvPr>
            <p:cNvGrpSpPr/>
            <p:nvPr/>
          </p:nvGrpSpPr>
          <p:grpSpPr>
            <a:xfrm>
              <a:off x="5401781" y="2788346"/>
              <a:ext cx="1412470" cy="307777"/>
              <a:chOff x="5401781" y="2788346"/>
              <a:chExt cx="1412470" cy="307777"/>
            </a:xfrm>
          </p:grpSpPr>
          <p:sp>
            <p:nvSpPr>
              <p:cNvPr id="25" name="TextBox 24">
                <a:extLst>
                  <a:ext uri="{FF2B5EF4-FFF2-40B4-BE49-F238E27FC236}">
                    <a16:creationId xmlns:a16="http://schemas.microsoft.com/office/drawing/2014/main" id="{0472A0CB-77F0-9C64-83D6-47187150A3E0}"/>
                  </a:ext>
                </a:extLst>
              </p:cNvPr>
              <p:cNvSpPr txBox="1"/>
              <p:nvPr/>
            </p:nvSpPr>
            <p:spPr>
              <a:xfrm>
                <a:off x="5401781" y="2788346"/>
                <a:ext cx="6297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AIP</a:t>
                </a:r>
              </a:p>
            </p:txBody>
          </p:sp>
          <p:sp>
            <p:nvSpPr>
              <p:cNvPr id="26" name="TextBox 25">
                <a:extLst>
                  <a:ext uri="{FF2B5EF4-FFF2-40B4-BE49-F238E27FC236}">
                    <a16:creationId xmlns:a16="http://schemas.microsoft.com/office/drawing/2014/main" id="{BA956981-19E7-1317-7181-BB4EEB38FA9A}"/>
                  </a:ext>
                </a:extLst>
              </p:cNvPr>
              <p:cNvSpPr txBox="1"/>
              <p:nvPr/>
            </p:nvSpPr>
            <p:spPr>
              <a:xfrm>
                <a:off x="5844433" y="2788346"/>
                <a:ext cx="969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 RISK</a:t>
                </a:r>
              </a:p>
            </p:txBody>
          </p:sp>
        </p:grpSp>
      </p:grpSp>
      <p:sp>
        <p:nvSpPr>
          <p:cNvPr id="22" name="TextBox 21">
            <a:extLst>
              <a:ext uri="{FF2B5EF4-FFF2-40B4-BE49-F238E27FC236}">
                <a16:creationId xmlns:a16="http://schemas.microsoft.com/office/drawing/2014/main" id="{0F7F0954-8FF7-D1B8-F351-DEA12F88795B}"/>
              </a:ext>
            </a:extLst>
          </p:cNvPr>
          <p:cNvSpPr txBox="1"/>
          <p:nvPr/>
        </p:nvSpPr>
        <p:spPr>
          <a:xfrm>
            <a:off x="176258" y="558233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SHOP FLOOR</a:t>
            </a:r>
          </a:p>
        </p:txBody>
      </p:sp>
      <p:sp>
        <p:nvSpPr>
          <p:cNvPr id="23" name="TextBox 22">
            <a:extLst>
              <a:ext uri="{FF2B5EF4-FFF2-40B4-BE49-F238E27FC236}">
                <a16:creationId xmlns:a16="http://schemas.microsoft.com/office/drawing/2014/main" id="{A18177C1-D342-6B73-CCDE-AF2AF4F6F893}"/>
              </a:ext>
            </a:extLst>
          </p:cNvPr>
          <p:cNvSpPr txBox="1"/>
          <p:nvPr/>
        </p:nvSpPr>
        <p:spPr>
          <a:xfrm>
            <a:off x="176258" y="208244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STRATEGIC</a:t>
            </a:r>
          </a:p>
        </p:txBody>
      </p:sp>
      <p:sp>
        <p:nvSpPr>
          <p:cNvPr id="27" name="TextBox 26">
            <a:extLst>
              <a:ext uri="{FF2B5EF4-FFF2-40B4-BE49-F238E27FC236}">
                <a16:creationId xmlns:a16="http://schemas.microsoft.com/office/drawing/2014/main" id="{B81F9686-69E0-4B22-7550-DA833C14D6D8}"/>
              </a:ext>
            </a:extLst>
          </p:cNvPr>
          <p:cNvSpPr txBox="1"/>
          <p:nvPr/>
        </p:nvSpPr>
        <p:spPr>
          <a:xfrm>
            <a:off x="176258" y="5850332"/>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EFFICIENCY</a:t>
            </a:r>
          </a:p>
        </p:txBody>
      </p:sp>
      <p:sp>
        <p:nvSpPr>
          <p:cNvPr id="28" name="TextBox 27">
            <a:extLst>
              <a:ext uri="{FF2B5EF4-FFF2-40B4-BE49-F238E27FC236}">
                <a16:creationId xmlns:a16="http://schemas.microsoft.com/office/drawing/2014/main" id="{D8BA4306-BEAF-1F1C-18EB-31B063C2F1A6}"/>
              </a:ext>
            </a:extLst>
          </p:cNvPr>
          <p:cNvSpPr txBox="1"/>
          <p:nvPr/>
        </p:nvSpPr>
        <p:spPr>
          <a:xfrm>
            <a:off x="176258" y="2345083"/>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FUTURE</a:t>
            </a:r>
          </a:p>
        </p:txBody>
      </p:sp>
      <p:sp>
        <p:nvSpPr>
          <p:cNvPr id="29" name="TextBox 28">
            <a:extLst>
              <a:ext uri="{FF2B5EF4-FFF2-40B4-BE49-F238E27FC236}">
                <a16:creationId xmlns:a16="http://schemas.microsoft.com/office/drawing/2014/main" id="{EC2651FD-4A76-635B-B4CE-B22867210A5F}"/>
              </a:ext>
            </a:extLst>
          </p:cNvPr>
          <p:cNvSpPr txBox="1"/>
          <p:nvPr/>
        </p:nvSpPr>
        <p:spPr>
          <a:xfrm>
            <a:off x="176258" y="611832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PRESENT</a:t>
            </a:r>
          </a:p>
        </p:txBody>
      </p:sp>
      <p:sp>
        <p:nvSpPr>
          <p:cNvPr id="30" name="TextBox 29">
            <a:extLst>
              <a:ext uri="{FF2B5EF4-FFF2-40B4-BE49-F238E27FC236}">
                <a16:creationId xmlns:a16="http://schemas.microsoft.com/office/drawing/2014/main" id="{9D108792-DF8D-DE50-7BCD-9FD071FB71B6}"/>
              </a:ext>
            </a:extLst>
          </p:cNvPr>
          <p:cNvSpPr txBox="1"/>
          <p:nvPr/>
        </p:nvSpPr>
        <p:spPr>
          <a:xfrm>
            <a:off x="176258" y="2607721"/>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EFFECTIVENESS</a:t>
            </a:r>
          </a:p>
        </p:txBody>
      </p:sp>
      <p:sp>
        <p:nvSpPr>
          <p:cNvPr id="31" name="TextBox 30">
            <a:extLst>
              <a:ext uri="{FF2B5EF4-FFF2-40B4-BE49-F238E27FC236}">
                <a16:creationId xmlns:a16="http://schemas.microsoft.com/office/drawing/2014/main" id="{6CF47804-D95B-08D4-E27F-7FFDE004CBF9}"/>
              </a:ext>
            </a:extLst>
          </p:cNvPr>
          <p:cNvSpPr txBox="1"/>
          <p:nvPr/>
        </p:nvSpPr>
        <p:spPr>
          <a:xfrm>
            <a:off x="176258" y="6386325"/>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FOUNDATIONAL</a:t>
            </a:r>
          </a:p>
        </p:txBody>
      </p:sp>
      <p:sp>
        <p:nvSpPr>
          <p:cNvPr id="32" name="TextBox 31">
            <a:extLst>
              <a:ext uri="{FF2B5EF4-FFF2-40B4-BE49-F238E27FC236}">
                <a16:creationId xmlns:a16="http://schemas.microsoft.com/office/drawing/2014/main" id="{CD0539B8-7D4B-F392-A87F-8272C155AEBC}"/>
              </a:ext>
            </a:extLst>
          </p:cNvPr>
          <p:cNvSpPr txBox="1"/>
          <p:nvPr/>
        </p:nvSpPr>
        <p:spPr>
          <a:xfrm>
            <a:off x="176258" y="2870359"/>
            <a:ext cx="236020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Arial Nova Light" panose="020B0304020202020204" pitchFamily="34" charset="0"/>
                <a:ea typeface="Roboto" panose="02000000000000000000" pitchFamily="2" charset="0"/>
                <a:cs typeface="Roboto" panose="02000000000000000000" pitchFamily="2" charset="0"/>
              </a:rPr>
              <a:t>TOP FLOOR</a:t>
            </a:r>
          </a:p>
        </p:txBody>
      </p:sp>
      <p:cxnSp>
        <p:nvCxnSpPr>
          <p:cNvPr id="33" name="Straight Connector 32">
            <a:extLst>
              <a:ext uri="{FF2B5EF4-FFF2-40B4-BE49-F238E27FC236}">
                <a16:creationId xmlns:a16="http://schemas.microsoft.com/office/drawing/2014/main" id="{0F752BB6-0662-1A27-76A5-8C20383ACC4E}"/>
              </a:ext>
            </a:extLst>
          </p:cNvPr>
          <p:cNvCxnSpPr>
            <a:cxnSpLocks/>
          </p:cNvCxnSpPr>
          <p:nvPr/>
        </p:nvCxnSpPr>
        <p:spPr>
          <a:xfrm flipV="1">
            <a:off x="838199" y="3250286"/>
            <a:ext cx="0" cy="2306823"/>
          </a:xfrm>
          <a:prstGeom prst="line">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410CC9D2-E51F-09E0-241F-6E09459485AE}"/>
              </a:ext>
            </a:extLst>
          </p:cNvPr>
          <p:cNvSpPr txBox="1"/>
          <p:nvPr/>
        </p:nvSpPr>
        <p:spPr>
          <a:xfrm>
            <a:off x="8346457" y="2475983"/>
            <a:ext cx="3698697" cy="369332"/>
          </a:xfrm>
          <a:prstGeom prst="rect">
            <a:avLst/>
          </a:prstGeom>
          <a:noFill/>
        </p:spPr>
        <p:txBody>
          <a:bodyPr wrap="square" rtlCol="0">
            <a:spAutoFit/>
          </a:bodyPr>
          <a:lstStyle/>
          <a:p>
            <a:pPr algn="r"/>
            <a:r>
              <a:rPr lang="en-US" b="1" dirty="0">
                <a:latin typeface="Arial Nova Light" panose="020B0304020202020204" pitchFamily="34" charset="0"/>
              </a:rPr>
              <a:t>ASSET INVESTMENT PLANNING</a:t>
            </a:r>
          </a:p>
        </p:txBody>
      </p:sp>
      <p:sp>
        <p:nvSpPr>
          <p:cNvPr id="40" name="TextBox 39">
            <a:extLst>
              <a:ext uri="{FF2B5EF4-FFF2-40B4-BE49-F238E27FC236}">
                <a16:creationId xmlns:a16="http://schemas.microsoft.com/office/drawing/2014/main" id="{2FC6234C-A9FF-6155-D74F-D347FDF4EB8A}"/>
              </a:ext>
            </a:extLst>
          </p:cNvPr>
          <p:cNvSpPr txBox="1"/>
          <p:nvPr/>
        </p:nvSpPr>
        <p:spPr>
          <a:xfrm>
            <a:off x="8346457" y="4084158"/>
            <a:ext cx="3698697" cy="646331"/>
          </a:xfrm>
          <a:prstGeom prst="rect">
            <a:avLst/>
          </a:prstGeom>
          <a:noFill/>
        </p:spPr>
        <p:txBody>
          <a:bodyPr wrap="square" rtlCol="0">
            <a:spAutoFit/>
          </a:bodyPr>
          <a:lstStyle/>
          <a:p>
            <a:pPr algn="r"/>
            <a:r>
              <a:rPr lang="en-US" b="1" dirty="0">
                <a:latin typeface="Arial Nova Light" panose="020B0304020202020204" pitchFamily="34" charset="0"/>
              </a:rPr>
              <a:t>ASSET PERFORMANCE MANAGEMENT</a:t>
            </a:r>
          </a:p>
        </p:txBody>
      </p:sp>
      <p:sp>
        <p:nvSpPr>
          <p:cNvPr id="46" name="TextBox 45">
            <a:extLst>
              <a:ext uri="{FF2B5EF4-FFF2-40B4-BE49-F238E27FC236}">
                <a16:creationId xmlns:a16="http://schemas.microsoft.com/office/drawing/2014/main" id="{AFBE9D36-9D4F-3880-8DA1-A1DD01FC2725}"/>
              </a:ext>
            </a:extLst>
          </p:cNvPr>
          <p:cNvSpPr txBox="1"/>
          <p:nvPr/>
        </p:nvSpPr>
        <p:spPr>
          <a:xfrm>
            <a:off x="8346457" y="5799148"/>
            <a:ext cx="3698697" cy="646331"/>
          </a:xfrm>
          <a:prstGeom prst="rect">
            <a:avLst/>
          </a:prstGeom>
          <a:noFill/>
        </p:spPr>
        <p:txBody>
          <a:bodyPr wrap="square" rtlCol="0">
            <a:spAutoFit/>
          </a:bodyPr>
          <a:lstStyle/>
          <a:p>
            <a:pPr algn="r"/>
            <a:r>
              <a:rPr lang="en-US" b="1" dirty="0">
                <a:latin typeface="Arial Nova Light" panose="020B0304020202020204" pitchFamily="34" charset="0"/>
              </a:rPr>
              <a:t>ENTERPRISE ASSET MANAGEMENT</a:t>
            </a:r>
          </a:p>
        </p:txBody>
      </p:sp>
    </p:spTree>
    <p:extLst>
      <p:ext uri="{BB962C8B-B14F-4D97-AF65-F5344CB8AC3E}">
        <p14:creationId xmlns:p14="http://schemas.microsoft.com/office/powerpoint/2010/main" val="349671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par>
                          <p:cTn id="8" fill="hold">
                            <p:stCondLst>
                              <p:cond delay="500"/>
                            </p:stCondLst>
                            <p:childTnLst>
                              <p:par>
                                <p:cTn id="9" presetID="10" presetClass="entr" presetSubtype="0" fill="hold" grpId="0" nodeType="afterEffect">
                                  <p:stCondLst>
                                    <p:cond delay="100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childTnLst>
                          </p:cTn>
                        </p:par>
                        <p:par>
                          <p:cTn id="12" fill="hold">
                            <p:stCondLst>
                              <p:cond delay="2000"/>
                            </p:stCondLst>
                            <p:childTnLst>
                              <p:par>
                                <p:cTn id="13" presetID="1" presetClass="entr" presetSubtype="0" fill="hold" grpId="0" nodeType="afterEffect">
                                  <p:stCondLst>
                                    <p:cond delay="100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14001-D3EF-493D-2B0F-0222C8AFBC62}"/>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1057409A-B462-AF94-8908-AF06A21955DE}"/>
              </a:ext>
            </a:extLst>
          </p:cNvPr>
          <p:cNvSpPr/>
          <p:nvPr/>
        </p:nvSpPr>
        <p:spPr>
          <a:xfrm>
            <a:off x="0" y="2095499"/>
            <a:ext cx="12192000" cy="1130301"/>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B829D19C-650F-D5B6-9415-513819D311A8}"/>
              </a:ext>
            </a:extLst>
          </p:cNvPr>
          <p:cNvSpPr/>
          <p:nvPr/>
        </p:nvSpPr>
        <p:spPr>
          <a:xfrm>
            <a:off x="0" y="3260697"/>
            <a:ext cx="12192000" cy="2306823"/>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44">
            <a:extLst>
              <a:ext uri="{FF2B5EF4-FFF2-40B4-BE49-F238E27FC236}">
                <a16:creationId xmlns:a16="http://schemas.microsoft.com/office/drawing/2014/main" id="{3C59C60C-47EC-F0E4-47B9-D89904566625}"/>
              </a:ext>
            </a:extLst>
          </p:cNvPr>
          <p:cNvSpPr/>
          <p:nvPr/>
        </p:nvSpPr>
        <p:spPr>
          <a:xfrm>
            <a:off x="0" y="5601730"/>
            <a:ext cx="12192000" cy="1133856"/>
          </a:xfrm>
          <a:prstGeom prst="rect">
            <a:avLst/>
          </a:prstGeom>
          <a:solidFill>
            <a:srgbClr val="3BA40F">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3068F615-8746-8AEC-B8AD-B460E4332AEB}"/>
              </a:ext>
            </a:extLst>
          </p:cNvPr>
          <p:cNvSpPr>
            <a:spLocks noGrp="1"/>
          </p:cNvSpPr>
          <p:nvPr>
            <p:ph type="title"/>
          </p:nvPr>
        </p:nvSpPr>
        <p:spPr/>
        <p:txBody>
          <a:bodyPr/>
          <a:lstStyle/>
          <a:p>
            <a:r>
              <a:rPr lang="en-US" dirty="0"/>
              <a:t>Asset Management System</a:t>
            </a:r>
          </a:p>
        </p:txBody>
      </p:sp>
      <p:sp>
        <p:nvSpPr>
          <p:cNvPr id="8" name="TextBox 7">
            <a:extLst>
              <a:ext uri="{FF2B5EF4-FFF2-40B4-BE49-F238E27FC236}">
                <a16:creationId xmlns:a16="http://schemas.microsoft.com/office/drawing/2014/main" id="{EA559243-6C4D-8ACE-3926-22B4BE27541B}"/>
              </a:ext>
            </a:extLst>
          </p:cNvPr>
          <p:cNvSpPr txBox="1"/>
          <p:nvPr/>
        </p:nvSpPr>
        <p:spPr>
          <a:xfrm>
            <a:off x="2763520" y="1571931"/>
            <a:ext cx="685800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Arial Nova Light" panose="020B0304020202020204" pitchFamily="34" charset="0"/>
                <a:ea typeface="+mn-ea"/>
                <a:cs typeface="+mn-cs"/>
              </a:rPr>
              <a:t>a value chain model</a:t>
            </a:r>
          </a:p>
        </p:txBody>
      </p:sp>
      <p:graphicFrame>
        <p:nvGraphicFramePr>
          <p:cNvPr id="12" name="Diagram 11">
            <a:extLst>
              <a:ext uri="{FF2B5EF4-FFF2-40B4-BE49-F238E27FC236}">
                <a16:creationId xmlns:a16="http://schemas.microsoft.com/office/drawing/2014/main" id="{AACB0133-3116-0932-FAA3-168F65CFBF04}"/>
              </a:ext>
            </a:extLst>
          </p:cNvPr>
          <p:cNvGraphicFramePr/>
          <p:nvPr/>
        </p:nvGraphicFramePr>
        <p:xfrm>
          <a:off x="2301238" y="2082799"/>
          <a:ext cx="7589521" cy="4639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4" name="Group 33">
            <a:extLst>
              <a:ext uri="{FF2B5EF4-FFF2-40B4-BE49-F238E27FC236}">
                <a16:creationId xmlns:a16="http://schemas.microsoft.com/office/drawing/2014/main" id="{419E893E-D3A6-5D24-A7C3-871E40B68222}"/>
              </a:ext>
            </a:extLst>
          </p:cNvPr>
          <p:cNvGrpSpPr/>
          <p:nvPr/>
        </p:nvGrpSpPr>
        <p:grpSpPr>
          <a:xfrm>
            <a:off x="2786914" y="5779366"/>
            <a:ext cx="6619047" cy="735923"/>
            <a:chOff x="2786914" y="5779366"/>
            <a:chExt cx="6619047" cy="735923"/>
          </a:xfrm>
        </p:grpSpPr>
        <p:sp>
          <p:nvSpPr>
            <p:cNvPr id="3" name="TextBox 2">
              <a:extLst>
                <a:ext uri="{FF2B5EF4-FFF2-40B4-BE49-F238E27FC236}">
                  <a16:creationId xmlns:a16="http://schemas.microsoft.com/office/drawing/2014/main" id="{F6046AE6-547B-A8C0-59AC-5062CCED6F5F}"/>
                </a:ext>
              </a:extLst>
            </p:cNvPr>
            <p:cNvSpPr txBox="1"/>
            <p:nvPr/>
          </p:nvSpPr>
          <p:spPr>
            <a:xfrm>
              <a:off x="3203474" y="5779366"/>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DATABASE</a:t>
              </a:r>
            </a:p>
          </p:txBody>
        </p:sp>
        <p:sp>
          <p:nvSpPr>
            <p:cNvPr id="4" name="TextBox 3">
              <a:extLst>
                <a:ext uri="{FF2B5EF4-FFF2-40B4-BE49-F238E27FC236}">
                  <a16:creationId xmlns:a16="http://schemas.microsoft.com/office/drawing/2014/main" id="{1F20B1D3-FC49-4E6B-4253-F4DCDFC23228}"/>
                </a:ext>
              </a:extLst>
            </p:cNvPr>
            <p:cNvSpPr txBox="1"/>
            <p:nvPr/>
          </p:nvSpPr>
          <p:spPr>
            <a:xfrm>
              <a:off x="5037464"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OPERATOR ROUNDS</a:t>
              </a:r>
            </a:p>
          </p:txBody>
        </p:sp>
        <p:sp>
          <p:nvSpPr>
            <p:cNvPr id="5" name="TextBox 4">
              <a:extLst>
                <a:ext uri="{FF2B5EF4-FFF2-40B4-BE49-F238E27FC236}">
                  <a16:creationId xmlns:a16="http://schemas.microsoft.com/office/drawing/2014/main" id="{8CD0576D-265B-CE7C-1ED7-136FDD40557B}"/>
                </a:ext>
              </a:extLst>
            </p:cNvPr>
            <p:cNvSpPr txBox="1"/>
            <p:nvPr/>
          </p:nvSpPr>
          <p:spPr>
            <a:xfrm>
              <a:off x="7068217" y="5779366"/>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MATERIALS MGMT</a:t>
              </a:r>
            </a:p>
          </p:txBody>
        </p:sp>
        <p:sp>
          <p:nvSpPr>
            <p:cNvPr id="6" name="TextBox 5">
              <a:extLst>
                <a:ext uri="{FF2B5EF4-FFF2-40B4-BE49-F238E27FC236}">
                  <a16:creationId xmlns:a16="http://schemas.microsoft.com/office/drawing/2014/main" id="{DA88C843-8EC4-2D0B-910D-6F078C0DA799}"/>
                </a:ext>
              </a:extLst>
            </p:cNvPr>
            <p:cNvSpPr txBox="1"/>
            <p:nvPr/>
          </p:nvSpPr>
          <p:spPr>
            <a:xfrm>
              <a:off x="2786914" y="6207512"/>
              <a:ext cx="188990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PLANNING</a:t>
              </a:r>
            </a:p>
          </p:txBody>
        </p:sp>
        <p:sp>
          <p:nvSpPr>
            <p:cNvPr id="7" name="TextBox 6">
              <a:extLst>
                <a:ext uri="{FF2B5EF4-FFF2-40B4-BE49-F238E27FC236}">
                  <a16:creationId xmlns:a16="http://schemas.microsoft.com/office/drawing/2014/main" id="{17DD1DDA-7584-2D1E-7815-1DB94EE269AF}"/>
                </a:ext>
              </a:extLst>
            </p:cNvPr>
            <p:cNvSpPr txBox="1"/>
            <p:nvPr/>
          </p:nvSpPr>
          <p:spPr>
            <a:xfrm>
              <a:off x="4610744"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WORK EXECUTION</a:t>
              </a:r>
            </a:p>
          </p:txBody>
        </p:sp>
        <p:sp>
          <p:nvSpPr>
            <p:cNvPr id="9" name="TextBox 8">
              <a:extLst>
                <a:ext uri="{FF2B5EF4-FFF2-40B4-BE49-F238E27FC236}">
                  <a16:creationId xmlns:a16="http://schemas.microsoft.com/office/drawing/2014/main" id="{2A4599B1-161D-8845-B6F3-5FF65C9AD77D}"/>
                </a:ext>
              </a:extLst>
            </p:cNvPr>
            <p:cNvSpPr txBox="1"/>
            <p:nvPr/>
          </p:nvSpPr>
          <p:spPr>
            <a:xfrm>
              <a:off x="6641497" y="6207512"/>
              <a:ext cx="207889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WO SETTLEMENT</a:t>
              </a:r>
            </a:p>
          </p:txBody>
        </p:sp>
        <p:sp>
          <p:nvSpPr>
            <p:cNvPr id="10" name="TextBox 9">
              <a:extLst>
                <a:ext uri="{FF2B5EF4-FFF2-40B4-BE49-F238E27FC236}">
                  <a16:creationId xmlns:a16="http://schemas.microsoft.com/office/drawing/2014/main" id="{0D10C0A5-26C5-4EB9-97E6-BF6861FC3201}"/>
                </a:ext>
              </a:extLst>
            </p:cNvPr>
            <p:cNvSpPr txBox="1"/>
            <p:nvPr/>
          </p:nvSpPr>
          <p:spPr>
            <a:xfrm>
              <a:off x="8743562" y="6207512"/>
              <a:ext cx="6623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PMs</a:t>
              </a:r>
            </a:p>
          </p:txBody>
        </p:sp>
      </p:grpSp>
      <p:grpSp>
        <p:nvGrpSpPr>
          <p:cNvPr id="35" name="Group 34">
            <a:extLst>
              <a:ext uri="{FF2B5EF4-FFF2-40B4-BE49-F238E27FC236}">
                <a16:creationId xmlns:a16="http://schemas.microsoft.com/office/drawing/2014/main" id="{BC6DA16A-0F96-C599-7BD5-F9CDAB14DE4E}"/>
              </a:ext>
            </a:extLst>
          </p:cNvPr>
          <p:cNvGrpSpPr/>
          <p:nvPr/>
        </p:nvGrpSpPr>
        <p:grpSpPr>
          <a:xfrm>
            <a:off x="3572503" y="4657998"/>
            <a:ext cx="5129963" cy="747107"/>
            <a:chOff x="3572503" y="4657998"/>
            <a:chExt cx="5129963" cy="747107"/>
          </a:xfrm>
        </p:grpSpPr>
        <p:sp>
          <p:nvSpPr>
            <p:cNvPr id="11" name="TextBox 10">
              <a:extLst>
                <a:ext uri="{FF2B5EF4-FFF2-40B4-BE49-F238E27FC236}">
                  <a16:creationId xmlns:a16="http://schemas.microsoft.com/office/drawing/2014/main" id="{B912B263-2F79-AC30-4E0C-5393CCE255D9}"/>
                </a:ext>
              </a:extLst>
            </p:cNvPr>
            <p:cNvSpPr txBox="1"/>
            <p:nvPr/>
          </p:nvSpPr>
          <p:spPr>
            <a:xfrm>
              <a:off x="3837076" y="4657998"/>
              <a:ext cx="21740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STRATEGIES</a:t>
              </a:r>
            </a:p>
          </p:txBody>
        </p:sp>
        <p:sp>
          <p:nvSpPr>
            <p:cNvPr id="13" name="TextBox 12">
              <a:extLst>
                <a:ext uri="{FF2B5EF4-FFF2-40B4-BE49-F238E27FC236}">
                  <a16:creationId xmlns:a16="http://schemas.microsoft.com/office/drawing/2014/main" id="{4477C524-DE71-5CA6-D7D2-F7812F3E3974}"/>
                </a:ext>
              </a:extLst>
            </p:cNvPr>
            <p:cNvSpPr txBox="1"/>
            <p:nvPr/>
          </p:nvSpPr>
          <p:spPr>
            <a:xfrm>
              <a:off x="5601284" y="4664498"/>
              <a:ext cx="30437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CONDITION MONITORING</a:t>
              </a:r>
            </a:p>
          </p:txBody>
        </p:sp>
        <p:sp>
          <p:nvSpPr>
            <p:cNvPr id="14" name="TextBox 13">
              <a:extLst>
                <a:ext uri="{FF2B5EF4-FFF2-40B4-BE49-F238E27FC236}">
                  <a16:creationId xmlns:a16="http://schemas.microsoft.com/office/drawing/2014/main" id="{980D2D77-C01D-AEA6-5402-72C00B8F0EC8}"/>
                </a:ext>
              </a:extLst>
            </p:cNvPr>
            <p:cNvSpPr txBox="1"/>
            <p:nvPr/>
          </p:nvSpPr>
          <p:spPr>
            <a:xfrm>
              <a:off x="6187008" y="5096984"/>
              <a:ext cx="25154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PREDICTIVE MAINTENANCE</a:t>
              </a:r>
            </a:p>
          </p:txBody>
        </p:sp>
        <p:sp>
          <p:nvSpPr>
            <p:cNvPr id="15" name="TextBox 14">
              <a:extLst>
                <a:ext uri="{FF2B5EF4-FFF2-40B4-BE49-F238E27FC236}">
                  <a16:creationId xmlns:a16="http://schemas.microsoft.com/office/drawing/2014/main" id="{D85E4399-CE3B-0B4A-E2C5-DB72D5DC0A40}"/>
                </a:ext>
              </a:extLst>
            </p:cNvPr>
            <p:cNvSpPr txBox="1"/>
            <p:nvPr/>
          </p:nvSpPr>
          <p:spPr>
            <a:xfrm>
              <a:off x="3572503" y="5097328"/>
              <a:ext cx="8816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RCCA</a:t>
              </a:r>
            </a:p>
          </p:txBody>
        </p:sp>
        <p:sp>
          <p:nvSpPr>
            <p:cNvPr id="16" name="TextBox 15">
              <a:extLst>
                <a:ext uri="{FF2B5EF4-FFF2-40B4-BE49-F238E27FC236}">
                  <a16:creationId xmlns:a16="http://schemas.microsoft.com/office/drawing/2014/main" id="{0D057DB2-2826-03B4-D61A-4D9DC6E949C9}"/>
                </a:ext>
              </a:extLst>
            </p:cNvPr>
            <p:cNvSpPr txBox="1"/>
            <p:nvPr/>
          </p:nvSpPr>
          <p:spPr>
            <a:xfrm>
              <a:off x="4434835" y="5097328"/>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CRITICAL SPARES</a:t>
              </a:r>
            </a:p>
          </p:txBody>
        </p:sp>
      </p:grpSp>
      <p:grpSp>
        <p:nvGrpSpPr>
          <p:cNvPr id="36" name="Group 35">
            <a:extLst>
              <a:ext uri="{FF2B5EF4-FFF2-40B4-BE49-F238E27FC236}">
                <a16:creationId xmlns:a16="http://schemas.microsoft.com/office/drawing/2014/main" id="{31924A6F-8DC4-80C4-4759-6A5DED7E5C32}"/>
              </a:ext>
            </a:extLst>
          </p:cNvPr>
          <p:cNvGrpSpPr/>
          <p:nvPr/>
        </p:nvGrpSpPr>
        <p:grpSpPr>
          <a:xfrm>
            <a:off x="4781170" y="3374893"/>
            <a:ext cx="2859977" cy="1004415"/>
            <a:chOff x="4781170" y="3374893"/>
            <a:chExt cx="2859977" cy="1004415"/>
          </a:xfrm>
        </p:grpSpPr>
        <p:sp>
          <p:nvSpPr>
            <p:cNvPr id="17" name="TextBox 16">
              <a:extLst>
                <a:ext uri="{FF2B5EF4-FFF2-40B4-BE49-F238E27FC236}">
                  <a16:creationId xmlns:a16="http://schemas.microsoft.com/office/drawing/2014/main" id="{542E0D90-5FB2-E7F0-477C-260885EA54B0}"/>
                </a:ext>
              </a:extLst>
            </p:cNvPr>
            <p:cNvSpPr txBox="1"/>
            <p:nvPr/>
          </p:nvSpPr>
          <p:spPr>
            <a:xfrm>
              <a:off x="4781170" y="3727723"/>
              <a:ext cx="263062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PATTERN PROTECTIONS</a:t>
              </a:r>
            </a:p>
          </p:txBody>
        </p:sp>
        <p:sp>
          <p:nvSpPr>
            <p:cNvPr id="18" name="TextBox 17">
              <a:extLst>
                <a:ext uri="{FF2B5EF4-FFF2-40B4-BE49-F238E27FC236}">
                  <a16:creationId xmlns:a16="http://schemas.microsoft.com/office/drawing/2014/main" id="{64DF26B4-86D2-A3D7-9E5F-7DA13F7746D8}"/>
                </a:ext>
              </a:extLst>
            </p:cNvPr>
            <p:cNvSpPr txBox="1"/>
            <p:nvPr/>
          </p:nvSpPr>
          <p:spPr>
            <a:xfrm>
              <a:off x="6329342" y="3391163"/>
              <a:ext cx="7620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AI/ML</a:t>
              </a:r>
            </a:p>
          </p:txBody>
        </p:sp>
        <p:sp>
          <p:nvSpPr>
            <p:cNvPr id="19" name="TextBox 18">
              <a:extLst>
                <a:ext uri="{FF2B5EF4-FFF2-40B4-BE49-F238E27FC236}">
                  <a16:creationId xmlns:a16="http://schemas.microsoft.com/office/drawing/2014/main" id="{3C325B6D-1159-3456-2D99-56485F489062}"/>
                </a:ext>
              </a:extLst>
            </p:cNvPr>
            <p:cNvSpPr txBox="1"/>
            <p:nvPr/>
          </p:nvSpPr>
          <p:spPr>
            <a:xfrm>
              <a:off x="5032691" y="3374893"/>
              <a:ext cx="117348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ASSET RISK</a:t>
              </a:r>
            </a:p>
          </p:txBody>
        </p:sp>
        <p:sp>
          <p:nvSpPr>
            <p:cNvPr id="20" name="TextBox 19">
              <a:extLst>
                <a:ext uri="{FF2B5EF4-FFF2-40B4-BE49-F238E27FC236}">
                  <a16:creationId xmlns:a16="http://schemas.microsoft.com/office/drawing/2014/main" id="{71D5C4D5-5630-5D20-E485-EDB43F087A17}"/>
                </a:ext>
              </a:extLst>
            </p:cNvPr>
            <p:cNvSpPr txBox="1"/>
            <p:nvPr/>
          </p:nvSpPr>
          <p:spPr>
            <a:xfrm>
              <a:off x="4825854" y="4071531"/>
              <a:ext cx="12908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ADVISORIES</a:t>
              </a:r>
            </a:p>
          </p:txBody>
        </p:sp>
        <p:sp>
          <p:nvSpPr>
            <p:cNvPr id="21" name="TextBox 20">
              <a:extLst>
                <a:ext uri="{FF2B5EF4-FFF2-40B4-BE49-F238E27FC236}">
                  <a16:creationId xmlns:a16="http://schemas.microsoft.com/office/drawing/2014/main" id="{1EE8AF14-AE68-B265-2401-CBC46CE3DD72}"/>
                </a:ext>
              </a:extLst>
            </p:cNvPr>
            <p:cNvSpPr txBox="1"/>
            <p:nvPr/>
          </p:nvSpPr>
          <p:spPr>
            <a:xfrm>
              <a:off x="5923055" y="4069047"/>
              <a:ext cx="171809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DIGITAL TWIN</a:t>
              </a:r>
            </a:p>
          </p:txBody>
        </p:sp>
      </p:grpSp>
      <p:grpSp>
        <p:nvGrpSpPr>
          <p:cNvPr id="38" name="Group 37">
            <a:extLst>
              <a:ext uri="{FF2B5EF4-FFF2-40B4-BE49-F238E27FC236}">
                <a16:creationId xmlns:a16="http://schemas.microsoft.com/office/drawing/2014/main" id="{62DE3586-FFD4-0381-2026-A2A8FD6FACDE}"/>
              </a:ext>
            </a:extLst>
          </p:cNvPr>
          <p:cNvGrpSpPr/>
          <p:nvPr/>
        </p:nvGrpSpPr>
        <p:grpSpPr>
          <a:xfrm>
            <a:off x="5401781" y="2400176"/>
            <a:ext cx="1412470" cy="695947"/>
            <a:chOff x="5401781" y="2400176"/>
            <a:chExt cx="1412470" cy="695947"/>
          </a:xfrm>
        </p:grpSpPr>
        <p:sp>
          <p:nvSpPr>
            <p:cNvPr id="24" name="TextBox 23">
              <a:extLst>
                <a:ext uri="{FF2B5EF4-FFF2-40B4-BE49-F238E27FC236}">
                  <a16:creationId xmlns:a16="http://schemas.microsoft.com/office/drawing/2014/main" id="{2C54FD27-ED86-5545-3A70-C2FB0E27EC16}"/>
                </a:ext>
              </a:extLst>
            </p:cNvPr>
            <p:cNvSpPr txBox="1"/>
            <p:nvPr/>
          </p:nvSpPr>
          <p:spPr>
            <a:xfrm>
              <a:off x="5809749" y="2400176"/>
              <a:ext cx="5725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CPM</a:t>
              </a:r>
            </a:p>
          </p:txBody>
        </p:sp>
        <p:grpSp>
          <p:nvGrpSpPr>
            <p:cNvPr id="37" name="Group 36">
              <a:extLst>
                <a:ext uri="{FF2B5EF4-FFF2-40B4-BE49-F238E27FC236}">
                  <a16:creationId xmlns:a16="http://schemas.microsoft.com/office/drawing/2014/main" id="{905C8C74-420C-7CE2-1136-1E48059A1F22}"/>
                </a:ext>
              </a:extLst>
            </p:cNvPr>
            <p:cNvGrpSpPr/>
            <p:nvPr/>
          </p:nvGrpSpPr>
          <p:grpSpPr>
            <a:xfrm>
              <a:off x="5401781" y="2788346"/>
              <a:ext cx="1412470" cy="307777"/>
              <a:chOff x="5401781" y="2788346"/>
              <a:chExt cx="1412470" cy="307777"/>
            </a:xfrm>
          </p:grpSpPr>
          <p:sp>
            <p:nvSpPr>
              <p:cNvPr id="25" name="TextBox 24">
                <a:extLst>
                  <a:ext uri="{FF2B5EF4-FFF2-40B4-BE49-F238E27FC236}">
                    <a16:creationId xmlns:a16="http://schemas.microsoft.com/office/drawing/2014/main" id="{539A8605-E7EF-00CD-7839-65F775C99A17}"/>
                  </a:ext>
                </a:extLst>
              </p:cNvPr>
              <p:cNvSpPr txBox="1"/>
              <p:nvPr/>
            </p:nvSpPr>
            <p:spPr>
              <a:xfrm>
                <a:off x="5401781" y="2788346"/>
                <a:ext cx="62975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AIP</a:t>
                </a:r>
              </a:p>
            </p:txBody>
          </p:sp>
          <p:sp>
            <p:nvSpPr>
              <p:cNvPr id="26" name="TextBox 25">
                <a:extLst>
                  <a:ext uri="{FF2B5EF4-FFF2-40B4-BE49-F238E27FC236}">
                    <a16:creationId xmlns:a16="http://schemas.microsoft.com/office/drawing/2014/main" id="{F295A157-D65E-380D-06AA-0E6B4616366D}"/>
                  </a:ext>
                </a:extLst>
              </p:cNvPr>
              <p:cNvSpPr txBox="1"/>
              <p:nvPr/>
            </p:nvSpPr>
            <p:spPr>
              <a:xfrm>
                <a:off x="5844433" y="2788346"/>
                <a:ext cx="9698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effectLst/>
                    <a:uLnTx/>
                    <a:uFillTx/>
                    <a:latin typeface="Arial Nova Light" panose="020B0304020202020204" pitchFamily="34" charset="0"/>
                    <a:ea typeface="Roboto" panose="02000000000000000000" pitchFamily="2" charset="0"/>
                    <a:cs typeface="Roboto" panose="02000000000000000000" pitchFamily="2" charset="0"/>
                  </a:rPr>
                  <a:t>OP RISK</a:t>
                </a:r>
              </a:p>
            </p:txBody>
          </p:sp>
        </p:grpSp>
      </p:grpSp>
      <p:sp>
        <p:nvSpPr>
          <p:cNvPr id="39" name="TextBox 38">
            <a:extLst>
              <a:ext uri="{FF2B5EF4-FFF2-40B4-BE49-F238E27FC236}">
                <a16:creationId xmlns:a16="http://schemas.microsoft.com/office/drawing/2014/main" id="{8D73199B-B3D4-73FE-FA6B-855B248FA025}"/>
              </a:ext>
            </a:extLst>
          </p:cNvPr>
          <p:cNvSpPr txBox="1"/>
          <p:nvPr/>
        </p:nvSpPr>
        <p:spPr>
          <a:xfrm>
            <a:off x="8346457" y="2475983"/>
            <a:ext cx="3698697" cy="369332"/>
          </a:xfrm>
          <a:prstGeom prst="rect">
            <a:avLst/>
          </a:prstGeom>
          <a:noFill/>
        </p:spPr>
        <p:txBody>
          <a:bodyPr wrap="square" rtlCol="0">
            <a:spAutoFit/>
          </a:bodyPr>
          <a:lstStyle/>
          <a:p>
            <a:pPr algn="r"/>
            <a:r>
              <a:rPr lang="en-US" b="1" dirty="0">
                <a:latin typeface="Arial Nova Light" panose="020B0304020202020204" pitchFamily="34" charset="0"/>
              </a:rPr>
              <a:t>ASSET INVESTMENT PLANNING</a:t>
            </a:r>
          </a:p>
        </p:txBody>
      </p:sp>
      <p:sp>
        <p:nvSpPr>
          <p:cNvPr id="40" name="TextBox 39">
            <a:extLst>
              <a:ext uri="{FF2B5EF4-FFF2-40B4-BE49-F238E27FC236}">
                <a16:creationId xmlns:a16="http://schemas.microsoft.com/office/drawing/2014/main" id="{0FD94F69-22A8-3D6E-1C6D-B2B1FFF28F02}"/>
              </a:ext>
            </a:extLst>
          </p:cNvPr>
          <p:cNvSpPr txBox="1"/>
          <p:nvPr/>
        </p:nvSpPr>
        <p:spPr>
          <a:xfrm>
            <a:off x="8346457" y="4084158"/>
            <a:ext cx="3698697" cy="646331"/>
          </a:xfrm>
          <a:prstGeom prst="rect">
            <a:avLst/>
          </a:prstGeom>
          <a:noFill/>
        </p:spPr>
        <p:txBody>
          <a:bodyPr wrap="square" rtlCol="0">
            <a:spAutoFit/>
          </a:bodyPr>
          <a:lstStyle/>
          <a:p>
            <a:pPr algn="r"/>
            <a:r>
              <a:rPr lang="en-US" b="1" dirty="0">
                <a:latin typeface="Arial Nova Light" panose="020B0304020202020204" pitchFamily="34" charset="0"/>
              </a:rPr>
              <a:t>ASSET PERFORMANCE MANAGEMENT</a:t>
            </a:r>
          </a:p>
        </p:txBody>
      </p:sp>
      <p:sp>
        <p:nvSpPr>
          <p:cNvPr id="46" name="TextBox 45">
            <a:extLst>
              <a:ext uri="{FF2B5EF4-FFF2-40B4-BE49-F238E27FC236}">
                <a16:creationId xmlns:a16="http://schemas.microsoft.com/office/drawing/2014/main" id="{C9C10B4E-233C-E481-A9E4-20D7316DD346}"/>
              </a:ext>
            </a:extLst>
          </p:cNvPr>
          <p:cNvSpPr txBox="1"/>
          <p:nvPr/>
        </p:nvSpPr>
        <p:spPr>
          <a:xfrm>
            <a:off x="8346457" y="5799148"/>
            <a:ext cx="3698697" cy="646331"/>
          </a:xfrm>
          <a:prstGeom prst="rect">
            <a:avLst/>
          </a:prstGeom>
          <a:noFill/>
        </p:spPr>
        <p:txBody>
          <a:bodyPr wrap="square" rtlCol="0">
            <a:spAutoFit/>
          </a:bodyPr>
          <a:lstStyle/>
          <a:p>
            <a:pPr algn="r"/>
            <a:r>
              <a:rPr lang="en-US" b="1" dirty="0">
                <a:latin typeface="Arial Nova Light" panose="020B0304020202020204" pitchFamily="34" charset="0"/>
              </a:rPr>
              <a:t>ENTERPRISE ASSET MANAGEMENT</a:t>
            </a:r>
          </a:p>
        </p:txBody>
      </p:sp>
      <p:grpSp>
        <p:nvGrpSpPr>
          <p:cNvPr id="69" name="Group 68">
            <a:extLst>
              <a:ext uri="{FF2B5EF4-FFF2-40B4-BE49-F238E27FC236}">
                <a16:creationId xmlns:a16="http://schemas.microsoft.com/office/drawing/2014/main" id="{C6F08784-4112-71FD-B2CF-0D1A04F0CB9F}"/>
              </a:ext>
            </a:extLst>
          </p:cNvPr>
          <p:cNvGrpSpPr/>
          <p:nvPr/>
        </p:nvGrpSpPr>
        <p:grpSpPr>
          <a:xfrm>
            <a:off x="472825" y="2103539"/>
            <a:ext cx="505586" cy="491065"/>
            <a:chOff x="472825" y="2103539"/>
            <a:chExt cx="505586" cy="491065"/>
          </a:xfrm>
        </p:grpSpPr>
        <p:sp>
          <p:nvSpPr>
            <p:cNvPr id="44" name="Oval 43">
              <a:extLst>
                <a:ext uri="{FF2B5EF4-FFF2-40B4-BE49-F238E27FC236}">
                  <a16:creationId xmlns:a16="http://schemas.microsoft.com/office/drawing/2014/main" id="{4053C638-AFFA-C8A7-F1AD-B6223A1954CC}"/>
                </a:ext>
              </a:extLst>
            </p:cNvPr>
            <p:cNvSpPr/>
            <p:nvPr/>
          </p:nvSpPr>
          <p:spPr>
            <a:xfrm>
              <a:off x="472825" y="2103539"/>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TextBox 46">
              <a:extLst>
                <a:ext uri="{FF2B5EF4-FFF2-40B4-BE49-F238E27FC236}">
                  <a16:creationId xmlns:a16="http://schemas.microsoft.com/office/drawing/2014/main" id="{B20DE826-4B76-2474-FFA9-FC94F539925D}"/>
                </a:ext>
              </a:extLst>
            </p:cNvPr>
            <p:cNvSpPr txBox="1"/>
            <p:nvPr/>
          </p:nvSpPr>
          <p:spPr>
            <a:xfrm>
              <a:off x="536083" y="2109277"/>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1</a:t>
              </a:r>
            </a:p>
          </p:txBody>
        </p:sp>
      </p:grpSp>
      <p:grpSp>
        <p:nvGrpSpPr>
          <p:cNvPr id="70" name="Group 69">
            <a:extLst>
              <a:ext uri="{FF2B5EF4-FFF2-40B4-BE49-F238E27FC236}">
                <a16:creationId xmlns:a16="http://schemas.microsoft.com/office/drawing/2014/main" id="{E1C67ACC-9E66-C8C3-24B2-CBFD1949D1A0}"/>
              </a:ext>
            </a:extLst>
          </p:cNvPr>
          <p:cNvGrpSpPr/>
          <p:nvPr/>
        </p:nvGrpSpPr>
        <p:grpSpPr>
          <a:xfrm>
            <a:off x="472825" y="2653588"/>
            <a:ext cx="505586" cy="491065"/>
            <a:chOff x="472825" y="2653588"/>
            <a:chExt cx="505586" cy="491065"/>
          </a:xfrm>
        </p:grpSpPr>
        <p:sp>
          <p:nvSpPr>
            <p:cNvPr id="48" name="Oval 47">
              <a:extLst>
                <a:ext uri="{FF2B5EF4-FFF2-40B4-BE49-F238E27FC236}">
                  <a16:creationId xmlns:a16="http://schemas.microsoft.com/office/drawing/2014/main" id="{8771034C-B5EA-4FAD-371E-A3F44CB44E5E}"/>
                </a:ext>
              </a:extLst>
            </p:cNvPr>
            <p:cNvSpPr/>
            <p:nvPr/>
          </p:nvSpPr>
          <p:spPr>
            <a:xfrm>
              <a:off x="472825" y="2653588"/>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xtBox 48">
              <a:extLst>
                <a:ext uri="{FF2B5EF4-FFF2-40B4-BE49-F238E27FC236}">
                  <a16:creationId xmlns:a16="http://schemas.microsoft.com/office/drawing/2014/main" id="{2DF78E8A-CEC0-CA37-2E49-0F4B6D0AF25D}"/>
                </a:ext>
              </a:extLst>
            </p:cNvPr>
            <p:cNvSpPr txBox="1"/>
            <p:nvPr/>
          </p:nvSpPr>
          <p:spPr>
            <a:xfrm>
              <a:off x="536083" y="2659326"/>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2</a:t>
              </a:r>
            </a:p>
          </p:txBody>
        </p:sp>
      </p:grpSp>
      <p:grpSp>
        <p:nvGrpSpPr>
          <p:cNvPr id="71" name="Group 70">
            <a:extLst>
              <a:ext uri="{FF2B5EF4-FFF2-40B4-BE49-F238E27FC236}">
                <a16:creationId xmlns:a16="http://schemas.microsoft.com/office/drawing/2014/main" id="{345E2F7F-5BC8-557C-1629-1AE8A3029F7E}"/>
              </a:ext>
            </a:extLst>
          </p:cNvPr>
          <p:cNvGrpSpPr/>
          <p:nvPr/>
        </p:nvGrpSpPr>
        <p:grpSpPr>
          <a:xfrm>
            <a:off x="472825" y="3181484"/>
            <a:ext cx="505586" cy="491065"/>
            <a:chOff x="472825" y="3181484"/>
            <a:chExt cx="505586" cy="491065"/>
          </a:xfrm>
        </p:grpSpPr>
        <p:sp>
          <p:nvSpPr>
            <p:cNvPr id="50" name="Oval 49">
              <a:extLst>
                <a:ext uri="{FF2B5EF4-FFF2-40B4-BE49-F238E27FC236}">
                  <a16:creationId xmlns:a16="http://schemas.microsoft.com/office/drawing/2014/main" id="{32EABDE8-F79F-5228-67D9-1B08C0969E8D}"/>
                </a:ext>
              </a:extLst>
            </p:cNvPr>
            <p:cNvSpPr/>
            <p:nvPr/>
          </p:nvSpPr>
          <p:spPr>
            <a:xfrm>
              <a:off x="472825" y="3181484"/>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TextBox 50">
              <a:extLst>
                <a:ext uri="{FF2B5EF4-FFF2-40B4-BE49-F238E27FC236}">
                  <a16:creationId xmlns:a16="http://schemas.microsoft.com/office/drawing/2014/main" id="{3FA9E78F-CE6A-D4CA-58E1-C4E363EA43D1}"/>
                </a:ext>
              </a:extLst>
            </p:cNvPr>
            <p:cNvSpPr txBox="1"/>
            <p:nvPr/>
          </p:nvSpPr>
          <p:spPr>
            <a:xfrm>
              <a:off x="536083" y="3187222"/>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3</a:t>
              </a:r>
            </a:p>
          </p:txBody>
        </p:sp>
      </p:grpSp>
      <p:sp>
        <p:nvSpPr>
          <p:cNvPr id="52" name="TextBox 51">
            <a:extLst>
              <a:ext uri="{FF2B5EF4-FFF2-40B4-BE49-F238E27FC236}">
                <a16:creationId xmlns:a16="http://schemas.microsoft.com/office/drawing/2014/main" id="{F098224F-CC05-AFD1-5287-B5DCA9F91614}"/>
              </a:ext>
            </a:extLst>
          </p:cNvPr>
          <p:cNvSpPr txBox="1"/>
          <p:nvPr/>
        </p:nvSpPr>
        <p:spPr>
          <a:xfrm>
            <a:off x="978023" y="2216896"/>
            <a:ext cx="5074955" cy="338554"/>
          </a:xfrm>
          <a:prstGeom prst="rect">
            <a:avLst/>
          </a:prstGeom>
          <a:noFill/>
        </p:spPr>
        <p:txBody>
          <a:bodyPr wrap="square" rtlCol="0">
            <a:spAutoFit/>
          </a:bodyPr>
          <a:lstStyle/>
          <a:p>
            <a:r>
              <a:rPr lang="en-US" sz="1600" dirty="0">
                <a:latin typeface="Arial Nova Light" panose="020B0304020202020204" pitchFamily="34" charset="0"/>
              </a:rPr>
              <a:t>What assets do I own and where are they?</a:t>
            </a:r>
          </a:p>
        </p:txBody>
      </p:sp>
      <p:sp>
        <p:nvSpPr>
          <p:cNvPr id="53" name="TextBox 52">
            <a:extLst>
              <a:ext uri="{FF2B5EF4-FFF2-40B4-BE49-F238E27FC236}">
                <a16:creationId xmlns:a16="http://schemas.microsoft.com/office/drawing/2014/main" id="{68B762BB-40C3-31F5-47A8-B00746553E05}"/>
              </a:ext>
            </a:extLst>
          </p:cNvPr>
          <p:cNvSpPr txBox="1"/>
          <p:nvPr/>
        </p:nvSpPr>
        <p:spPr>
          <a:xfrm>
            <a:off x="994043" y="2742575"/>
            <a:ext cx="4506686" cy="338554"/>
          </a:xfrm>
          <a:prstGeom prst="rect">
            <a:avLst/>
          </a:prstGeom>
          <a:noFill/>
        </p:spPr>
        <p:txBody>
          <a:bodyPr wrap="square" rtlCol="0">
            <a:spAutoFit/>
          </a:bodyPr>
          <a:lstStyle/>
          <a:p>
            <a:r>
              <a:rPr lang="en-US" sz="1600" dirty="0">
                <a:latin typeface="Arial Nova Light" panose="020B0304020202020204" pitchFamily="34" charset="0"/>
              </a:rPr>
              <a:t>What are they worth?</a:t>
            </a:r>
          </a:p>
        </p:txBody>
      </p:sp>
      <p:sp>
        <p:nvSpPr>
          <p:cNvPr id="54" name="TextBox 53">
            <a:extLst>
              <a:ext uri="{FF2B5EF4-FFF2-40B4-BE49-F238E27FC236}">
                <a16:creationId xmlns:a16="http://schemas.microsoft.com/office/drawing/2014/main" id="{CEE7F4DE-3AD9-6CDA-279F-49A6D5D4F289}"/>
              </a:ext>
            </a:extLst>
          </p:cNvPr>
          <p:cNvSpPr txBox="1"/>
          <p:nvPr/>
        </p:nvSpPr>
        <p:spPr>
          <a:xfrm>
            <a:off x="994043" y="3253874"/>
            <a:ext cx="4506686" cy="338554"/>
          </a:xfrm>
          <a:prstGeom prst="rect">
            <a:avLst/>
          </a:prstGeom>
          <a:noFill/>
        </p:spPr>
        <p:txBody>
          <a:bodyPr wrap="square" rtlCol="0">
            <a:spAutoFit/>
          </a:bodyPr>
          <a:lstStyle/>
          <a:p>
            <a:r>
              <a:rPr lang="en-US" sz="1600" dirty="0">
                <a:latin typeface="Arial Nova Light" panose="020B0304020202020204" pitchFamily="34" charset="0"/>
              </a:rPr>
              <a:t>What condition are they in?</a:t>
            </a:r>
          </a:p>
        </p:txBody>
      </p:sp>
      <p:grpSp>
        <p:nvGrpSpPr>
          <p:cNvPr id="82" name="Group 81">
            <a:extLst>
              <a:ext uri="{FF2B5EF4-FFF2-40B4-BE49-F238E27FC236}">
                <a16:creationId xmlns:a16="http://schemas.microsoft.com/office/drawing/2014/main" id="{189D238E-D7BD-BB9F-63FB-1DBFA5D3F29D}"/>
              </a:ext>
            </a:extLst>
          </p:cNvPr>
          <p:cNvGrpSpPr/>
          <p:nvPr/>
        </p:nvGrpSpPr>
        <p:grpSpPr>
          <a:xfrm>
            <a:off x="488457" y="2631960"/>
            <a:ext cx="505586" cy="491065"/>
            <a:chOff x="488457" y="2631960"/>
            <a:chExt cx="505586" cy="491065"/>
          </a:xfrm>
        </p:grpSpPr>
        <p:sp>
          <p:nvSpPr>
            <p:cNvPr id="75" name="Oval 74">
              <a:extLst>
                <a:ext uri="{FF2B5EF4-FFF2-40B4-BE49-F238E27FC236}">
                  <a16:creationId xmlns:a16="http://schemas.microsoft.com/office/drawing/2014/main" id="{E9CE9409-EA5C-9194-828D-C2506F6F5E83}"/>
                </a:ext>
              </a:extLst>
            </p:cNvPr>
            <p:cNvSpPr/>
            <p:nvPr/>
          </p:nvSpPr>
          <p:spPr>
            <a:xfrm>
              <a:off x="488457" y="2631960"/>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TextBox 75">
              <a:extLst>
                <a:ext uri="{FF2B5EF4-FFF2-40B4-BE49-F238E27FC236}">
                  <a16:creationId xmlns:a16="http://schemas.microsoft.com/office/drawing/2014/main" id="{2092FC1A-8FAA-FF78-BCB3-F34487C7C714}"/>
                </a:ext>
              </a:extLst>
            </p:cNvPr>
            <p:cNvSpPr txBox="1"/>
            <p:nvPr/>
          </p:nvSpPr>
          <p:spPr>
            <a:xfrm>
              <a:off x="560605" y="2638626"/>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5</a:t>
              </a:r>
            </a:p>
          </p:txBody>
        </p:sp>
      </p:grpSp>
      <p:grpSp>
        <p:nvGrpSpPr>
          <p:cNvPr id="83" name="Group 82">
            <a:extLst>
              <a:ext uri="{FF2B5EF4-FFF2-40B4-BE49-F238E27FC236}">
                <a16:creationId xmlns:a16="http://schemas.microsoft.com/office/drawing/2014/main" id="{5ACC4A03-C4D1-464A-DD0B-DDB730052210}"/>
              </a:ext>
            </a:extLst>
          </p:cNvPr>
          <p:cNvGrpSpPr/>
          <p:nvPr/>
        </p:nvGrpSpPr>
        <p:grpSpPr>
          <a:xfrm>
            <a:off x="472825" y="3196306"/>
            <a:ext cx="505586" cy="491065"/>
            <a:chOff x="472825" y="3196306"/>
            <a:chExt cx="505586" cy="491065"/>
          </a:xfrm>
        </p:grpSpPr>
        <p:sp>
          <p:nvSpPr>
            <p:cNvPr id="77" name="Oval 76">
              <a:extLst>
                <a:ext uri="{FF2B5EF4-FFF2-40B4-BE49-F238E27FC236}">
                  <a16:creationId xmlns:a16="http://schemas.microsoft.com/office/drawing/2014/main" id="{37AD2B1E-42FF-A9FC-B753-E2397EAD5E38}"/>
                </a:ext>
              </a:extLst>
            </p:cNvPr>
            <p:cNvSpPr/>
            <p:nvPr/>
          </p:nvSpPr>
          <p:spPr>
            <a:xfrm>
              <a:off x="472825" y="3196306"/>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TextBox 77">
              <a:extLst>
                <a:ext uri="{FF2B5EF4-FFF2-40B4-BE49-F238E27FC236}">
                  <a16:creationId xmlns:a16="http://schemas.microsoft.com/office/drawing/2014/main" id="{45423A55-965E-B622-B258-00A855E115FA}"/>
                </a:ext>
              </a:extLst>
            </p:cNvPr>
            <p:cNvSpPr txBox="1"/>
            <p:nvPr/>
          </p:nvSpPr>
          <p:spPr>
            <a:xfrm>
              <a:off x="544973" y="3215672"/>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6</a:t>
              </a:r>
            </a:p>
          </p:txBody>
        </p:sp>
      </p:grpSp>
      <p:sp>
        <p:nvSpPr>
          <p:cNvPr id="79" name="TextBox 78">
            <a:extLst>
              <a:ext uri="{FF2B5EF4-FFF2-40B4-BE49-F238E27FC236}">
                <a16:creationId xmlns:a16="http://schemas.microsoft.com/office/drawing/2014/main" id="{F1D7AFF5-40A0-2080-DED4-A9E15B4BDBAC}"/>
              </a:ext>
            </a:extLst>
          </p:cNvPr>
          <p:cNvSpPr txBox="1"/>
          <p:nvPr/>
        </p:nvSpPr>
        <p:spPr>
          <a:xfrm>
            <a:off x="984663" y="2208014"/>
            <a:ext cx="5221508" cy="338554"/>
          </a:xfrm>
          <a:prstGeom prst="rect">
            <a:avLst/>
          </a:prstGeom>
          <a:noFill/>
        </p:spPr>
        <p:txBody>
          <a:bodyPr wrap="square" rtlCol="0">
            <a:spAutoFit/>
          </a:bodyPr>
          <a:lstStyle/>
          <a:p>
            <a:r>
              <a:rPr lang="en-US" sz="1600" dirty="0">
                <a:latin typeface="Arial Nova Light" panose="020B0304020202020204" pitchFamily="34" charset="0"/>
              </a:rPr>
              <a:t>What do I need to do to improve my assets?</a:t>
            </a:r>
          </a:p>
        </p:txBody>
      </p:sp>
      <p:sp>
        <p:nvSpPr>
          <p:cNvPr id="80" name="TextBox 79">
            <a:extLst>
              <a:ext uri="{FF2B5EF4-FFF2-40B4-BE49-F238E27FC236}">
                <a16:creationId xmlns:a16="http://schemas.microsoft.com/office/drawing/2014/main" id="{38947569-D1F3-1C74-F8FF-435630126391}"/>
              </a:ext>
            </a:extLst>
          </p:cNvPr>
          <p:cNvSpPr txBox="1"/>
          <p:nvPr/>
        </p:nvSpPr>
        <p:spPr>
          <a:xfrm>
            <a:off x="999690" y="2749398"/>
            <a:ext cx="4506686" cy="338554"/>
          </a:xfrm>
          <a:prstGeom prst="rect">
            <a:avLst/>
          </a:prstGeom>
          <a:noFill/>
        </p:spPr>
        <p:txBody>
          <a:bodyPr wrap="square" rtlCol="0">
            <a:spAutoFit/>
          </a:bodyPr>
          <a:lstStyle/>
          <a:p>
            <a:r>
              <a:rPr lang="en-US" sz="1600" dirty="0">
                <a:latin typeface="Arial Nova Light" panose="020B0304020202020204" pitchFamily="34" charset="0"/>
              </a:rPr>
              <a:t>When are you going to do it?</a:t>
            </a:r>
          </a:p>
        </p:txBody>
      </p:sp>
      <p:sp>
        <p:nvSpPr>
          <p:cNvPr id="81" name="TextBox 80">
            <a:extLst>
              <a:ext uri="{FF2B5EF4-FFF2-40B4-BE49-F238E27FC236}">
                <a16:creationId xmlns:a16="http://schemas.microsoft.com/office/drawing/2014/main" id="{2CF629C2-6919-7434-59AA-DE1610113CA2}"/>
              </a:ext>
            </a:extLst>
          </p:cNvPr>
          <p:cNvSpPr txBox="1"/>
          <p:nvPr/>
        </p:nvSpPr>
        <p:spPr>
          <a:xfrm>
            <a:off x="994043" y="3260452"/>
            <a:ext cx="4506686" cy="338554"/>
          </a:xfrm>
          <a:prstGeom prst="rect">
            <a:avLst/>
          </a:prstGeom>
          <a:noFill/>
        </p:spPr>
        <p:txBody>
          <a:bodyPr wrap="square" rtlCol="0">
            <a:spAutoFit/>
          </a:bodyPr>
          <a:lstStyle/>
          <a:p>
            <a:r>
              <a:rPr lang="en-US" sz="1600" dirty="0">
                <a:latin typeface="Arial Nova Light" panose="020B0304020202020204" pitchFamily="34" charset="0"/>
              </a:rPr>
              <a:t>How much do I need to spend?</a:t>
            </a:r>
          </a:p>
        </p:txBody>
      </p:sp>
      <p:grpSp>
        <p:nvGrpSpPr>
          <p:cNvPr id="84" name="Group 83">
            <a:extLst>
              <a:ext uri="{FF2B5EF4-FFF2-40B4-BE49-F238E27FC236}">
                <a16:creationId xmlns:a16="http://schemas.microsoft.com/office/drawing/2014/main" id="{FA8ABBFA-DF0C-C01C-BCF6-CC4D7F5ECA0D}"/>
              </a:ext>
            </a:extLst>
          </p:cNvPr>
          <p:cNvGrpSpPr/>
          <p:nvPr/>
        </p:nvGrpSpPr>
        <p:grpSpPr>
          <a:xfrm>
            <a:off x="472825" y="2097503"/>
            <a:ext cx="505586" cy="491065"/>
            <a:chOff x="472825" y="2097503"/>
            <a:chExt cx="505586" cy="491065"/>
          </a:xfrm>
        </p:grpSpPr>
        <p:sp>
          <p:nvSpPr>
            <p:cNvPr id="73" name="Oval 72">
              <a:extLst>
                <a:ext uri="{FF2B5EF4-FFF2-40B4-BE49-F238E27FC236}">
                  <a16:creationId xmlns:a16="http://schemas.microsoft.com/office/drawing/2014/main" id="{44CBEFA6-0C2D-900D-D28C-E6FF5C4F6C6D}"/>
                </a:ext>
              </a:extLst>
            </p:cNvPr>
            <p:cNvSpPr/>
            <p:nvPr/>
          </p:nvSpPr>
          <p:spPr>
            <a:xfrm>
              <a:off x="472825" y="2097503"/>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TextBox 73">
              <a:extLst>
                <a:ext uri="{FF2B5EF4-FFF2-40B4-BE49-F238E27FC236}">
                  <a16:creationId xmlns:a16="http://schemas.microsoft.com/office/drawing/2014/main" id="{7DA4127E-73F4-8F96-E50E-47C15BE76072}"/>
                </a:ext>
              </a:extLst>
            </p:cNvPr>
            <p:cNvSpPr txBox="1"/>
            <p:nvPr/>
          </p:nvSpPr>
          <p:spPr>
            <a:xfrm>
              <a:off x="538623" y="2097819"/>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4</a:t>
              </a:r>
            </a:p>
          </p:txBody>
        </p:sp>
      </p:grpSp>
      <p:grpSp>
        <p:nvGrpSpPr>
          <p:cNvPr id="89" name="Group 88">
            <a:extLst>
              <a:ext uri="{FF2B5EF4-FFF2-40B4-BE49-F238E27FC236}">
                <a16:creationId xmlns:a16="http://schemas.microsoft.com/office/drawing/2014/main" id="{250FAD9A-89C3-8364-520E-F00ED1B17A44}"/>
              </a:ext>
            </a:extLst>
          </p:cNvPr>
          <p:cNvGrpSpPr/>
          <p:nvPr/>
        </p:nvGrpSpPr>
        <p:grpSpPr>
          <a:xfrm>
            <a:off x="479795" y="2136853"/>
            <a:ext cx="505586" cy="491065"/>
            <a:chOff x="479795" y="2136853"/>
            <a:chExt cx="505586" cy="491065"/>
          </a:xfrm>
        </p:grpSpPr>
        <p:sp>
          <p:nvSpPr>
            <p:cNvPr id="86" name="Oval 85">
              <a:extLst>
                <a:ext uri="{FF2B5EF4-FFF2-40B4-BE49-F238E27FC236}">
                  <a16:creationId xmlns:a16="http://schemas.microsoft.com/office/drawing/2014/main" id="{7DDD51C9-B26F-474E-0276-384539997210}"/>
                </a:ext>
              </a:extLst>
            </p:cNvPr>
            <p:cNvSpPr/>
            <p:nvPr/>
          </p:nvSpPr>
          <p:spPr>
            <a:xfrm>
              <a:off x="479795" y="2136853"/>
              <a:ext cx="505586" cy="491065"/>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7" name="TextBox 86">
              <a:extLst>
                <a:ext uri="{FF2B5EF4-FFF2-40B4-BE49-F238E27FC236}">
                  <a16:creationId xmlns:a16="http://schemas.microsoft.com/office/drawing/2014/main" id="{DFD55D12-D2A9-4D7B-CDF6-3D539EC581CD}"/>
                </a:ext>
              </a:extLst>
            </p:cNvPr>
            <p:cNvSpPr txBox="1"/>
            <p:nvPr/>
          </p:nvSpPr>
          <p:spPr>
            <a:xfrm>
              <a:off x="549867" y="2166253"/>
              <a:ext cx="3520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7</a:t>
              </a:r>
            </a:p>
          </p:txBody>
        </p:sp>
      </p:grpSp>
      <p:sp>
        <p:nvSpPr>
          <p:cNvPr id="88" name="TextBox 87">
            <a:extLst>
              <a:ext uri="{FF2B5EF4-FFF2-40B4-BE49-F238E27FC236}">
                <a16:creationId xmlns:a16="http://schemas.microsoft.com/office/drawing/2014/main" id="{6B0F860E-6A7F-BFB5-FD33-8656ACCF9FD5}"/>
              </a:ext>
            </a:extLst>
          </p:cNvPr>
          <p:cNvSpPr txBox="1"/>
          <p:nvPr/>
        </p:nvSpPr>
        <p:spPr>
          <a:xfrm>
            <a:off x="992615" y="2214592"/>
            <a:ext cx="4506686" cy="338554"/>
          </a:xfrm>
          <a:prstGeom prst="rect">
            <a:avLst/>
          </a:prstGeom>
          <a:noFill/>
        </p:spPr>
        <p:txBody>
          <a:bodyPr wrap="square" rtlCol="0">
            <a:spAutoFit/>
          </a:bodyPr>
          <a:lstStyle/>
          <a:p>
            <a:r>
              <a:rPr lang="en-US" sz="1600" dirty="0">
                <a:latin typeface="Arial Nova Light" panose="020B0304020202020204" pitchFamily="34" charset="0"/>
              </a:rPr>
              <a:t>What does success look like for CI?</a:t>
            </a:r>
          </a:p>
        </p:txBody>
      </p:sp>
    </p:spTree>
    <p:extLst>
      <p:ext uri="{BB962C8B-B14F-4D97-AF65-F5344CB8AC3E}">
        <p14:creationId xmlns:p14="http://schemas.microsoft.com/office/powerpoint/2010/main" val="411018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00794 0.00671 L 0.1871 0.51667 " pathEditMode="relative" rAng="0" ptsTypes="AA">
                                      <p:cBhvr>
                                        <p:cTn id="20" dur="2000" fill="hold"/>
                                        <p:tgtEl>
                                          <p:spTgt spid="69"/>
                                        </p:tgtEl>
                                        <p:attrNameLst>
                                          <p:attrName>ppt_x</p:attrName>
                                          <p:attrName>ppt_y</p:attrName>
                                        </p:attrNameLst>
                                      </p:cBhvr>
                                      <p:rCtr x="8958" y="25486"/>
                                    </p:animMotion>
                                  </p:childTnLst>
                                </p:cTn>
                              </p:par>
                              <p:par>
                                <p:cTn id="21" presetID="0" presetClass="path" presetSubtype="0" accel="50000" decel="50000" fill="hold" nodeType="withEffect">
                                  <p:stCondLst>
                                    <p:cond delay="0"/>
                                  </p:stCondLst>
                                  <p:childTnLst>
                                    <p:animMotion origin="layout" path="M -0.00183 0.01944 L 0.13906 0.43171 " pathEditMode="relative" rAng="0" ptsTypes="AA">
                                      <p:cBhvr>
                                        <p:cTn id="22" dur="2000" fill="hold"/>
                                        <p:tgtEl>
                                          <p:spTgt spid="70"/>
                                        </p:tgtEl>
                                        <p:attrNameLst>
                                          <p:attrName>ppt_x</p:attrName>
                                          <p:attrName>ppt_y</p:attrName>
                                        </p:attrNameLst>
                                      </p:cBhvr>
                                      <p:rCtr x="7044" y="20602"/>
                                    </p:animMotion>
                                  </p:childTnLst>
                                </p:cTn>
                              </p:par>
                              <p:par>
                                <p:cTn id="23" presetID="0" presetClass="path" presetSubtype="0" accel="50000" decel="50000" fill="hold" nodeType="withEffect">
                                  <p:stCondLst>
                                    <p:cond delay="0"/>
                                  </p:stCondLst>
                                  <p:childTnLst>
                                    <p:animMotion origin="layout" path="M 0.00208 0.02546 L 0.15898 0.42546 " pathEditMode="relative" rAng="0" ptsTypes="AA">
                                      <p:cBhvr>
                                        <p:cTn id="24" dur="2000" fill="hold"/>
                                        <p:tgtEl>
                                          <p:spTgt spid="71"/>
                                        </p:tgtEl>
                                        <p:attrNameLst>
                                          <p:attrName>ppt_x</p:attrName>
                                          <p:attrName>ppt_y</p:attrName>
                                        </p:attrNameLst>
                                      </p:cBhvr>
                                      <p:rCtr x="7839" y="20000"/>
                                    </p:animMotion>
                                  </p:childTnLst>
                                </p:cTn>
                              </p:par>
                              <p:par>
                                <p:cTn id="25" presetID="1" presetClass="exit" presetSubtype="0" fill="hold" grpId="1" nodeType="withEffect">
                                  <p:stCondLst>
                                    <p:cond delay="0"/>
                                  </p:stCondLst>
                                  <p:childTnLst>
                                    <p:set>
                                      <p:cBhvr>
                                        <p:cTn id="26" dur="1" fill="hold">
                                          <p:stCondLst>
                                            <p:cond delay="0"/>
                                          </p:stCondLst>
                                        </p:cTn>
                                        <p:tgtEl>
                                          <p:spTgt spid="5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53"/>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5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0.00299 0.01759 L 0.31445 0.2324 " pathEditMode="relative" rAng="0" ptsTypes="AA">
                                      <p:cBhvr>
                                        <p:cTn id="48" dur="2000" fill="hold"/>
                                        <p:tgtEl>
                                          <p:spTgt spid="84"/>
                                        </p:tgtEl>
                                        <p:attrNameLst>
                                          <p:attrName>ppt_x</p:attrName>
                                          <p:attrName>ppt_y</p:attrName>
                                        </p:attrNameLst>
                                      </p:cBhvr>
                                      <p:rCtr x="15573" y="10741"/>
                                    </p:animMotion>
                                  </p:childTnLst>
                                </p:cTn>
                              </p:par>
                              <p:par>
                                <p:cTn id="49" presetID="0" presetClass="path" presetSubtype="0" accel="50000" decel="50000" fill="hold" nodeType="withEffect">
                                  <p:stCondLst>
                                    <p:cond delay="0"/>
                                  </p:stCondLst>
                                  <p:childTnLst>
                                    <p:animMotion origin="layout" path="M 2.70833E-6 -4.44444E-6 L 2.70833E-6 0.00024 L 0.28229 0.22315 " pathEditMode="relative" rAng="0" ptsTypes="AAA">
                                      <p:cBhvr>
                                        <p:cTn id="50" dur="2000" fill="hold"/>
                                        <p:tgtEl>
                                          <p:spTgt spid="82"/>
                                        </p:tgtEl>
                                        <p:attrNameLst>
                                          <p:attrName>ppt_x</p:attrName>
                                          <p:attrName>ppt_y</p:attrName>
                                        </p:attrNameLst>
                                      </p:cBhvr>
                                      <p:rCtr x="14115" y="11157"/>
                                    </p:animMotion>
                                  </p:childTnLst>
                                </p:cTn>
                              </p:par>
                              <p:par>
                                <p:cTn id="51" presetID="0" presetClass="path" presetSubtype="0" accel="50000" decel="50000" fill="hold" nodeType="withEffect">
                                  <p:stCondLst>
                                    <p:cond delay="0"/>
                                  </p:stCondLst>
                                  <p:childTnLst>
                                    <p:animMotion origin="layout" path="M 0.00716 0.01783 L 0.24817 0.20926 " pathEditMode="relative" rAng="0" ptsTypes="AA">
                                      <p:cBhvr>
                                        <p:cTn id="52" dur="2000" fill="hold"/>
                                        <p:tgtEl>
                                          <p:spTgt spid="83"/>
                                        </p:tgtEl>
                                        <p:attrNameLst>
                                          <p:attrName>ppt_x</p:attrName>
                                          <p:attrName>ppt_y</p:attrName>
                                        </p:attrNameLst>
                                      </p:cBhvr>
                                      <p:rCtr x="12044" y="9560"/>
                                    </p:animMotion>
                                  </p:childTnLst>
                                </p:cTn>
                              </p:par>
                              <p:par>
                                <p:cTn id="53" presetID="1" presetClass="exit" presetSubtype="0" fill="hold" grpId="1" nodeType="withEffect">
                                  <p:stCondLst>
                                    <p:cond delay="0"/>
                                  </p:stCondLst>
                                  <p:childTnLst>
                                    <p:set>
                                      <p:cBhvr>
                                        <p:cTn id="54" dur="1" fill="hold">
                                          <p:stCondLst>
                                            <p:cond delay="0"/>
                                          </p:stCondLst>
                                        </p:cTn>
                                        <p:tgtEl>
                                          <p:spTgt spid="7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80"/>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nodeType="clickEffect">
                                  <p:stCondLst>
                                    <p:cond delay="0"/>
                                  </p:stCondLst>
                                  <p:childTnLst>
                                    <p:animMotion origin="layout" path="M 0.01432 0.01088 L 0.39935 0.03033 " pathEditMode="relative" rAng="0" ptsTypes="AA">
                                      <p:cBhvr>
                                        <p:cTn id="68" dur="2000" fill="hold"/>
                                        <p:tgtEl>
                                          <p:spTgt spid="89"/>
                                        </p:tgtEl>
                                        <p:attrNameLst>
                                          <p:attrName>ppt_x</p:attrName>
                                          <p:attrName>ppt_y</p:attrName>
                                        </p:attrNameLst>
                                      </p:cBhvr>
                                      <p:rCtr x="19245" y="972"/>
                                    </p:animMotion>
                                  </p:childTnLst>
                                </p:cTn>
                              </p:par>
                              <p:par>
                                <p:cTn id="69" presetID="1" presetClass="exit" presetSubtype="0" fill="hold" grpId="1" nodeType="withEffect">
                                  <p:stCondLst>
                                    <p:cond delay="0"/>
                                  </p:stCondLst>
                                  <p:childTnLst>
                                    <p:set>
                                      <p:cBhvr>
                                        <p:cTn id="70"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2" grpId="1"/>
      <p:bldP spid="53" grpId="0"/>
      <p:bldP spid="53" grpId="1"/>
      <p:bldP spid="54" grpId="0"/>
      <p:bldP spid="54" grpId="1"/>
      <p:bldP spid="79" grpId="0"/>
      <p:bldP spid="79" grpId="1"/>
      <p:bldP spid="80" grpId="0"/>
      <p:bldP spid="80" grpId="1"/>
      <p:bldP spid="81" grpId="0"/>
      <p:bldP spid="81" grpId="1"/>
      <p:bldP spid="88" grpId="0"/>
      <p:bldP spid="88"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407D-E9CD-B613-7D18-63060035AC73}"/>
            </a:ext>
          </a:extLst>
        </p:cNvPr>
        <p:cNvGrpSpPr/>
        <p:nvPr/>
      </p:nvGrpSpPr>
      <p:grpSpPr>
        <a:xfrm>
          <a:off x="0" y="0"/>
          <a:ext cx="0" cy="0"/>
          <a:chOff x="0" y="0"/>
          <a:chExt cx="0" cy="0"/>
        </a:xfrm>
      </p:grpSpPr>
      <p:pic>
        <p:nvPicPr>
          <p:cNvPr id="13314" name="Picture 2" descr="5 The Lion King Sequels Mufasa Sets Up">
            <a:extLst>
              <a:ext uri="{FF2B5EF4-FFF2-40B4-BE49-F238E27FC236}">
                <a16:creationId xmlns:a16="http://schemas.microsoft.com/office/drawing/2014/main" id="{96C042BC-B80A-9365-306B-D416BA79F9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32" r="5469"/>
          <a:stretch/>
        </p:blipFill>
        <p:spPr bwMode="auto">
          <a:xfrm>
            <a:off x="0" y="-12416"/>
            <a:ext cx="12191999" cy="6864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BBA9AB3-3946-F8E1-AA3C-6490D98C0951}"/>
              </a:ext>
            </a:extLst>
          </p:cNvPr>
          <p:cNvSpPr/>
          <p:nvPr/>
        </p:nvSpPr>
        <p:spPr>
          <a:xfrm>
            <a:off x="-18118" y="-6884"/>
            <a:ext cx="12210118" cy="6864884"/>
          </a:xfrm>
          <a:prstGeom prst="rect">
            <a:avLst/>
          </a:prstGeom>
          <a:solidFill>
            <a:schemeClr val="bg1">
              <a:lumMod val="95000"/>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5433F50-4063-3FF2-4EBF-41927BEF433C}"/>
              </a:ext>
            </a:extLst>
          </p:cNvPr>
          <p:cNvSpPr/>
          <p:nvPr/>
        </p:nvSpPr>
        <p:spPr>
          <a:xfrm>
            <a:off x="0" y="0"/>
            <a:ext cx="12210118" cy="6864884"/>
          </a:xfrm>
          <a:prstGeom prst="rect">
            <a:avLst/>
          </a:prstGeom>
          <a:solidFill>
            <a:schemeClr val="bg1">
              <a:lumMod val="95000"/>
              <a:alpha val="1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Nova" panose="020B0504020202020204" pitchFamily="34" charset="0"/>
            </a:endParaRPr>
          </a:p>
        </p:txBody>
      </p:sp>
      <p:sp>
        <p:nvSpPr>
          <p:cNvPr id="8" name="TextBox 7">
            <a:extLst>
              <a:ext uri="{FF2B5EF4-FFF2-40B4-BE49-F238E27FC236}">
                <a16:creationId xmlns:a16="http://schemas.microsoft.com/office/drawing/2014/main" id="{13E3752E-9878-FB16-974F-7B064DA43BC9}"/>
              </a:ext>
            </a:extLst>
          </p:cNvPr>
          <p:cNvSpPr txBox="1"/>
          <p:nvPr/>
        </p:nvSpPr>
        <p:spPr>
          <a:xfrm>
            <a:off x="2006600" y="2628900"/>
            <a:ext cx="9867900" cy="3293209"/>
          </a:xfrm>
          <a:prstGeom prst="rect">
            <a:avLst/>
          </a:prstGeom>
          <a:noFill/>
        </p:spPr>
        <p:txBody>
          <a:bodyPr wrap="square" rtlCol="0">
            <a:spAutoFit/>
          </a:bodyPr>
          <a:lstStyle/>
          <a:p>
            <a:r>
              <a:rPr lang="en-US" sz="4400" b="1" dirty="0">
                <a:solidFill>
                  <a:schemeClr val="bg1"/>
                </a:solidFill>
                <a:effectLst>
                  <a:outerShdw blurRad="38100" dist="38100" dir="2700000" algn="tl">
                    <a:srgbClr val="000000">
                      <a:alpha val="43137"/>
                    </a:srgbClr>
                  </a:outerShdw>
                </a:effectLst>
                <a:latin typeface="Arial Nova Light" panose="020B0304020202020204" pitchFamily="34" charset="0"/>
              </a:rPr>
              <a:t>If you want to go fast, go alone.</a:t>
            </a:r>
          </a:p>
          <a:p>
            <a:r>
              <a:rPr lang="en-US" sz="4400" b="1" dirty="0">
                <a:solidFill>
                  <a:schemeClr val="bg1"/>
                </a:solidFill>
                <a:effectLst>
                  <a:outerShdw blurRad="38100" dist="38100" dir="2700000" algn="tl">
                    <a:srgbClr val="000000">
                      <a:alpha val="43137"/>
                    </a:srgbClr>
                  </a:outerShdw>
                </a:effectLst>
                <a:latin typeface="Arial Nova Light" panose="020B0304020202020204" pitchFamily="34" charset="0"/>
              </a:rPr>
              <a:t>If you want to go far, go together.</a:t>
            </a:r>
          </a:p>
          <a:p>
            <a:endParaRPr lang="en-US" sz="4000" b="1" dirty="0">
              <a:solidFill>
                <a:schemeClr val="bg1"/>
              </a:solidFill>
              <a:effectLst>
                <a:outerShdw blurRad="38100" dist="38100" dir="2700000" algn="tl">
                  <a:srgbClr val="000000">
                    <a:alpha val="43137"/>
                  </a:srgbClr>
                </a:outerShdw>
              </a:effectLst>
              <a:latin typeface="Arial Nova Light" panose="020B0304020202020204" pitchFamily="34" charset="0"/>
            </a:endParaRPr>
          </a:p>
          <a:p>
            <a:r>
              <a:rPr lang="en-US" sz="4000" b="1" dirty="0">
                <a:solidFill>
                  <a:schemeClr val="bg1"/>
                </a:solidFill>
                <a:effectLst>
                  <a:outerShdw blurRad="38100" dist="38100" dir="2700000" algn="tl">
                    <a:srgbClr val="000000">
                      <a:alpha val="43137"/>
                    </a:srgbClr>
                  </a:outerShdw>
                </a:effectLst>
                <a:latin typeface="Arial Nova Light" panose="020B0304020202020204" pitchFamily="34" charset="0"/>
              </a:rPr>
              <a:t>						-- African Proverb</a:t>
            </a:r>
          </a:p>
          <a:p>
            <a:r>
              <a:rPr lang="en-US" sz="4000" b="1" dirty="0">
                <a:solidFill>
                  <a:schemeClr val="bg1"/>
                </a:solidFill>
                <a:effectLst>
                  <a:outerShdw blurRad="38100" dist="38100" dir="2700000" algn="tl">
                    <a:srgbClr val="000000">
                      <a:alpha val="43137"/>
                    </a:srgbClr>
                  </a:outerShdw>
                </a:effectLst>
                <a:latin typeface="Arial Nova Light" panose="020B0304020202020204" pitchFamily="34" charset="0"/>
              </a:rPr>
              <a:t>				      </a:t>
            </a:r>
            <a:r>
              <a:rPr lang="en-US" sz="3600" b="1" i="1" dirty="0">
                <a:solidFill>
                  <a:schemeClr val="bg1"/>
                </a:solidFill>
                <a:effectLst>
                  <a:outerShdw blurRad="38100" dist="38100" dir="2700000" algn="tl">
                    <a:srgbClr val="000000">
                      <a:alpha val="43137"/>
                    </a:srgbClr>
                  </a:outerShdw>
                </a:effectLst>
                <a:latin typeface="Arial Nova Light" panose="020B0304020202020204" pitchFamily="34" charset="0"/>
              </a:rPr>
              <a:t>(also featured in Mufasa)</a:t>
            </a:r>
            <a:endParaRPr lang="en-US" sz="4000" b="1" i="1" dirty="0">
              <a:solidFill>
                <a:schemeClr val="bg1"/>
              </a:solidFill>
              <a:effectLst>
                <a:outerShdw blurRad="38100" dist="38100" dir="2700000" algn="tl">
                  <a:srgbClr val="000000">
                    <a:alpha val="43137"/>
                  </a:srgbClr>
                </a:outerShdw>
              </a:effectLst>
              <a:latin typeface="Arial Nova Light" panose="020B0304020202020204" pitchFamily="34" charset="0"/>
            </a:endParaRPr>
          </a:p>
        </p:txBody>
      </p:sp>
    </p:spTree>
    <p:extLst>
      <p:ext uri="{BB962C8B-B14F-4D97-AF65-F5344CB8AC3E}">
        <p14:creationId xmlns:p14="http://schemas.microsoft.com/office/powerpoint/2010/main" val="29944927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21AE-47DF-D7F7-6427-AA987393AB63}"/>
              </a:ext>
            </a:extLst>
          </p:cNvPr>
          <p:cNvSpPr>
            <a:spLocks noGrp="1"/>
          </p:cNvSpPr>
          <p:nvPr>
            <p:ph type="title"/>
          </p:nvPr>
        </p:nvSpPr>
        <p:spPr/>
        <p:txBody>
          <a:bodyPr/>
          <a:lstStyle/>
          <a:p>
            <a:endParaRPr lang="en-US"/>
          </a:p>
        </p:txBody>
      </p:sp>
      <p:pic>
        <p:nvPicPr>
          <p:cNvPr id="5" name="Content Placeholder 4" descr="A black and blue poster with a group of people in front of it">
            <a:extLst>
              <a:ext uri="{FF2B5EF4-FFF2-40B4-BE49-F238E27FC236}">
                <a16:creationId xmlns:a16="http://schemas.microsoft.com/office/drawing/2014/main" id="{0EB71403-1E2C-A01B-F519-E3BF5A6407DC}"/>
              </a:ext>
            </a:extLst>
          </p:cNvPr>
          <p:cNvPicPr>
            <a:picLocks noGrp="1" noChangeAspect="1"/>
          </p:cNvPicPr>
          <p:nvPr>
            <p:ph idx="1"/>
          </p:nvPr>
        </p:nvPicPr>
        <p:blipFill>
          <a:blip r:embed="rId2"/>
          <a:stretch>
            <a:fillRect/>
          </a:stretch>
        </p:blipFill>
        <p:spPr>
          <a:xfrm>
            <a:off x="0" y="-8211"/>
            <a:ext cx="12192000" cy="6858000"/>
          </a:xfrm>
        </p:spPr>
      </p:pic>
    </p:spTree>
    <p:extLst>
      <p:ext uri="{BB962C8B-B14F-4D97-AF65-F5344CB8AC3E}">
        <p14:creationId xmlns:p14="http://schemas.microsoft.com/office/powerpoint/2010/main" val="142150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844E-C8EE-6044-C11D-779D6EF274FD}"/>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F7575FA9-0389-CEF6-A667-CFA8DA7450B8}"/>
              </a:ext>
            </a:extLst>
          </p:cNvPr>
          <p:cNvSpPr>
            <a:spLocks noGrp="1"/>
          </p:cNvSpPr>
          <p:nvPr>
            <p:ph type="title"/>
          </p:nvPr>
        </p:nvSpPr>
        <p:spPr/>
        <p:txBody>
          <a:bodyPr/>
          <a:lstStyle/>
          <a:p>
            <a:r>
              <a:rPr lang="en-US" dirty="0"/>
              <a:t>The What</a:t>
            </a:r>
          </a:p>
        </p:txBody>
      </p:sp>
      <p:sp>
        <p:nvSpPr>
          <p:cNvPr id="21" name="TextBox 20">
            <a:extLst>
              <a:ext uri="{FF2B5EF4-FFF2-40B4-BE49-F238E27FC236}">
                <a16:creationId xmlns:a16="http://schemas.microsoft.com/office/drawing/2014/main" id="{27AB4C71-DA63-E6D6-3354-B2D8AE316553}"/>
              </a:ext>
            </a:extLst>
          </p:cNvPr>
          <p:cNvSpPr txBox="1"/>
          <p:nvPr/>
        </p:nvSpPr>
        <p:spPr>
          <a:xfrm>
            <a:off x="646770" y="1929921"/>
            <a:ext cx="11185566" cy="769441"/>
          </a:xfrm>
          <a:prstGeom prst="rect">
            <a:avLst/>
          </a:prstGeom>
          <a:noFill/>
        </p:spPr>
        <p:txBody>
          <a:bodyPr wrap="square" rtlCol="0">
            <a:spAutoFit/>
          </a:bodyPr>
          <a:lstStyle/>
          <a:p>
            <a:r>
              <a:rPr lang="en-US" sz="2000" kern="100" dirty="0">
                <a:effectLst/>
                <a:latin typeface="Arial Nova" panose="020B0504020202020204" pitchFamily="34" charset="0"/>
                <a:ea typeface="Aptos" panose="020B0004020202020204" pitchFamily="34" charset="0"/>
                <a:cs typeface="Times New Roman" panose="02020603050405020304" pitchFamily="18" charset="0"/>
              </a:rPr>
              <a:t>If you rely on assets to create products, deliver programs, or provide services, you need an </a:t>
            </a:r>
            <a:r>
              <a:rPr lang="en-US" sz="2400" b="1" kern="100" dirty="0">
                <a:effectLst/>
                <a:latin typeface="Arial Nova" panose="020B0504020202020204" pitchFamily="34" charset="0"/>
                <a:ea typeface="Aptos" panose="020B0004020202020204" pitchFamily="34" charset="0"/>
                <a:cs typeface="Times New Roman" panose="02020603050405020304" pitchFamily="18" charset="0"/>
              </a:rPr>
              <a:t>Asset </a:t>
            </a:r>
            <a:r>
              <a:rPr lang="en-US" sz="2400" b="1" kern="100" dirty="0">
                <a:latin typeface="Arial Nova" panose="020B0504020202020204" pitchFamily="34" charset="0"/>
                <a:ea typeface="Aptos" panose="020B0004020202020204" pitchFamily="34" charset="0"/>
                <a:cs typeface="Times New Roman" panose="02020603050405020304" pitchFamily="18" charset="0"/>
              </a:rPr>
              <a:t>M</a:t>
            </a:r>
            <a:r>
              <a:rPr lang="en-US" sz="2400" b="1" kern="100" dirty="0">
                <a:effectLst/>
                <a:latin typeface="Arial Nova" panose="020B0504020202020204" pitchFamily="34" charset="0"/>
                <a:ea typeface="Aptos" panose="020B0004020202020204" pitchFamily="34" charset="0"/>
                <a:cs typeface="Times New Roman" panose="02020603050405020304" pitchFamily="18" charset="0"/>
              </a:rPr>
              <a:t>anagement System</a:t>
            </a:r>
            <a:r>
              <a:rPr lang="en-US" b="1" kern="100" dirty="0">
                <a:latin typeface="Arial Nova" panose="020B0504020202020204" pitchFamily="34" charset="0"/>
                <a:ea typeface="Aptos" panose="020B0004020202020204" pitchFamily="34" charset="0"/>
                <a:cs typeface="Times New Roman" panose="02020603050405020304" pitchFamily="18" charset="0"/>
              </a:rPr>
              <a:t> </a:t>
            </a:r>
            <a:r>
              <a:rPr lang="en-US" sz="2000" kern="100" dirty="0">
                <a:effectLst/>
                <a:latin typeface="Arial Nova" panose="020B0504020202020204" pitchFamily="34" charset="0"/>
                <a:ea typeface="Aptos" panose="020B0004020202020204" pitchFamily="34" charset="0"/>
                <a:cs typeface="Times New Roman" panose="02020603050405020304" pitchFamily="18" charset="0"/>
              </a:rPr>
              <a:t>in place in order to:</a:t>
            </a:r>
            <a:endParaRPr lang="en-US" sz="2000" dirty="0">
              <a:latin typeface="Arial Nova" panose="020B0504020202020204" pitchFamily="34" charset="0"/>
            </a:endParaRPr>
          </a:p>
        </p:txBody>
      </p:sp>
      <p:grpSp>
        <p:nvGrpSpPr>
          <p:cNvPr id="25" name="Group 24">
            <a:extLst>
              <a:ext uri="{FF2B5EF4-FFF2-40B4-BE49-F238E27FC236}">
                <a16:creationId xmlns:a16="http://schemas.microsoft.com/office/drawing/2014/main" id="{ADCBF635-9A5D-C7F3-BAD6-79ADFBCD78F8}"/>
              </a:ext>
            </a:extLst>
          </p:cNvPr>
          <p:cNvGrpSpPr/>
          <p:nvPr/>
        </p:nvGrpSpPr>
        <p:grpSpPr>
          <a:xfrm>
            <a:off x="3216585" y="5648100"/>
            <a:ext cx="8361558" cy="1209900"/>
            <a:chOff x="2035967" y="3676797"/>
            <a:chExt cx="8361558" cy="1209900"/>
          </a:xfrm>
        </p:grpSpPr>
        <p:pic>
          <p:nvPicPr>
            <p:cNvPr id="1026" name="Picture 2" descr="23,500+ Power Generator Icon Stock Illustrations, Royalty ...">
              <a:extLst>
                <a:ext uri="{FF2B5EF4-FFF2-40B4-BE49-F238E27FC236}">
                  <a16:creationId xmlns:a16="http://schemas.microsoft.com/office/drawing/2014/main" id="{1CF25DE9-0C7F-72F4-5AE4-7AA625AC4D10}"/>
                </a:ext>
              </a:extLst>
            </p:cNvPr>
            <p:cNvPicPr>
              <a:picLocks noChangeAspect="1" noChangeArrowheads="1"/>
            </p:cNvPicPr>
            <p:nvPr/>
          </p:nvPicPr>
          <p:blipFill rotWithShape="1">
            <a:blip r:embed="rId3">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l="26816" t="54536" r="50000" b="27169"/>
            <a:stretch/>
          </p:blipFill>
          <p:spPr bwMode="auto">
            <a:xfrm>
              <a:off x="4703746" y="3749482"/>
              <a:ext cx="1351472" cy="10665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ufacturing Icons - Free SVG &amp; PNG Manufacturing Images ...">
              <a:extLst>
                <a:ext uri="{FF2B5EF4-FFF2-40B4-BE49-F238E27FC236}">
                  <a16:creationId xmlns:a16="http://schemas.microsoft.com/office/drawing/2014/main" id="{8DE5EE68-B2F8-9A16-61BD-4C2CFBBD46E0}"/>
                </a:ext>
              </a:extLst>
            </p:cNvPr>
            <p:cNvPicPr>
              <a:picLocks noChangeAspect="1" noChangeArrowheads="1"/>
            </p:cNvPicPr>
            <p:nvPr/>
          </p:nvPicPr>
          <p:blipFill>
            <a:blip r:embed="rId4">
              <a:clrChange>
                <a:clrFrom>
                  <a:srgbClr val="000000">
                    <a:alpha val="0"/>
                  </a:srgbClr>
                </a:clrFrom>
                <a:clrTo>
                  <a:srgbClr val="000000">
                    <a:alpha val="0"/>
                  </a:srgbClr>
                </a:clrTo>
              </a:clrChange>
              <a:biLevel thresh="75000"/>
              <a:extLst>
                <a:ext uri="{28A0092B-C50C-407E-A947-70E740481C1C}">
                  <a14:useLocalDpi xmlns:a14="http://schemas.microsoft.com/office/drawing/2010/main" val="0"/>
                </a:ext>
              </a:extLst>
            </a:blip>
            <a:srcRect/>
            <a:stretch>
              <a:fillRect/>
            </a:stretch>
          </p:blipFill>
          <p:spPr bwMode="auto">
            <a:xfrm>
              <a:off x="5998680" y="3687660"/>
              <a:ext cx="903489" cy="903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Aircraft turbine icon Rotating engine black ...">
              <a:extLst>
                <a:ext uri="{FF2B5EF4-FFF2-40B4-BE49-F238E27FC236}">
                  <a16:creationId xmlns:a16="http://schemas.microsoft.com/office/drawing/2014/main" id="{068F3CB7-13AA-25F4-037A-3B0B12F47565}"/>
                </a:ext>
              </a:extLst>
            </p:cNvPr>
            <p:cNvPicPr>
              <a:picLocks noChangeAspect="1" noChangeArrowheads="1"/>
            </p:cNvPicPr>
            <p:nvPr/>
          </p:nvPicPr>
          <p:blipFill>
            <a:blip r:embed="rId5">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6966752" y="3896013"/>
              <a:ext cx="965600" cy="68332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dical Icon Set Black Graphic">
              <a:extLst>
                <a:ext uri="{FF2B5EF4-FFF2-40B4-BE49-F238E27FC236}">
                  <a16:creationId xmlns:a16="http://schemas.microsoft.com/office/drawing/2014/main" id="{D117A2C3-75ED-1D09-9E53-EAF62A49B1E3}"/>
                </a:ext>
              </a:extLst>
            </p:cNvPr>
            <p:cNvPicPr>
              <a:picLocks noChangeAspect="1" noChangeArrowheads="1"/>
            </p:cNvPicPr>
            <p:nvPr/>
          </p:nvPicPr>
          <p:blipFill rotWithShape="1">
            <a:blip r:embed="rId6">
              <a:clrChange>
                <a:clrFrom>
                  <a:srgbClr val="FDFDFD"/>
                </a:clrFrom>
                <a:clrTo>
                  <a:srgbClr val="FDFDFD">
                    <a:alpha val="0"/>
                  </a:srgbClr>
                </a:clrTo>
              </a:clrChange>
              <a:biLevel thresh="75000"/>
              <a:extLst>
                <a:ext uri="{28A0092B-C50C-407E-A947-70E740481C1C}">
                  <a14:useLocalDpi xmlns:a14="http://schemas.microsoft.com/office/drawing/2010/main" val="0"/>
                </a:ext>
              </a:extLst>
            </a:blip>
            <a:srcRect l="73358" t="69086" r="5810" b="10885"/>
            <a:stretch/>
          </p:blipFill>
          <p:spPr bwMode="auto">
            <a:xfrm>
              <a:off x="7985359" y="3749481"/>
              <a:ext cx="1150825" cy="8298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ning Icon&quot; Images – Browse 577 Stock Photos, Vectors, and ...">
              <a:extLst>
                <a:ext uri="{FF2B5EF4-FFF2-40B4-BE49-F238E27FC236}">
                  <a16:creationId xmlns:a16="http://schemas.microsoft.com/office/drawing/2014/main" id="{FFDDEAE7-6D6D-061C-7387-1417CB5E1587}"/>
                </a:ext>
              </a:extLst>
            </p:cNvPr>
            <p:cNvPicPr>
              <a:picLocks noChangeAspect="1" noChangeArrowheads="1"/>
            </p:cNvPicPr>
            <p:nvPr/>
          </p:nvPicPr>
          <p:blipFill>
            <a:blip r:embed="rId7">
              <a:clrChange>
                <a:clrFrom>
                  <a:srgbClr val="FFFFFF"/>
                </a:clrFrom>
                <a:clrTo>
                  <a:srgbClr val="FFFFFF">
                    <a:alpha val="0"/>
                  </a:srgbClr>
                </a:clrTo>
              </a:clrChange>
              <a:biLevel thresh="75000"/>
              <a:extLst>
                <a:ext uri="{28A0092B-C50C-407E-A947-70E740481C1C}">
                  <a14:useLocalDpi xmlns:a14="http://schemas.microsoft.com/office/drawing/2010/main" val="0"/>
                </a:ext>
              </a:extLst>
            </a:blip>
            <a:srcRect/>
            <a:stretch>
              <a:fillRect/>
            </a:stretch>
          </p:blipFill>
          <p:spPr bwMode="auto">
            <a:xfrm>
              <a:off x="3553045" y="3676797"/>
              <a:ext cx="1213261" cy="12099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il And Gas Icon Vector Art, Icons, and Graphics for Free ...">
              <a:extLst>
                <a:ext uri="{FF2B5EF4-FFF2-40B4-BE49-F238E27FC236}">
                  <a16:creationId xmlns:a16="http://schemas.microsoft.com/office/drawing/2014/main" id="{0BA24A90-96DF-6C81-CE60-619412FEFE35}"/>
                </a:ext>
              </a:extLst>
            </p:cNvPr>
            <p:cNvPicPr>
              <a:picLocks noChangeAspect="1" noChangeArrowheads="1"/>
            </p:cNvPicPr>
            <p:nvPr/>
          </p:nvPicPr>
          <p:blipFill rotWithShape="1">
            <a:blip r:embed="rId8">
              <a:biLevel thresh="75000"/>
              <a:extLst>
                <a:ext uri="{28A0092B-C50C-407E-A947-70E740481C1C}">
                  <a14:useLocalDpi xmlns:a14="http://schemas.microsoft.com/office/drawing/2010/main" val="0"/>
                </a:ext>
              </a:extLst>
            </a:blip>
            <a:srcRect l="27773" t="52604" r="40382" b="12119"/>
            <a:stretch/>
          </p:blipFill>
          <p:spPr bwMode="auto">
            <a:xfrm>
              <a:off x="2659251" y="3859114"/>
              <a:ext cx="929691" cy="72022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harmacy icon SVG Vector &amp; PNG Free Download | UXWing">
              <a:extLst>
                <a:ext uri="{FF2B5EF4-FFF2-40B4-BE49-F238E27FC236}">
                  <a16:creationId xmlns:a16="http://schemas.microsoft.com/office/drawing/2014/main" id="{6ACEC115-A8BA-4391-1628-02BE26899EE5}"/>
                </a:ext>
              </a:extLst>
            </p:cNvPr>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2035967" y="3940326"/>
              <a:ext cx="606977" cy="65474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71F55D5F-30FE-949E-8712-3C52DC5B2834}"/>
                </a:ext>
              </a:extLst>
            </p:cNvPr>
            <p:cNvPicPr>
              <a:picLocks noChangeAspect="1"/>
            </p:cNvPicPr>
            <p:nvPr/>
          </p:nvPicPr>
          <p:blipFill>
            <a:blip r:embed="rId10">
              <a:clrChange>
                <a:clrFrom>
                  <a:srgbClr val="F9FAFB"/>
                </a:clrFrom>
                <a:clrTo>
                  <a:srgbClr val="F9FAFB">
                    <a:alpha val="0"/>
                  </a:srgbClr>
                </a:clrTo>
              </a:clrChange>
              <a:biLevel thresh="75000"/>
            </a:blip>
            <a:stretch>
              <a:fillRect/>
            </a:stretch>
          </p:blipFill>
          <p:spPr>
            <a:xfrm>
              <a:off x="9015542" y="3885829"/>
              <a:ext cx="1381983" cy="666794"/>
            </a:xfrm>
            <a:prstGeom prst="rect">
              <a:avLst/>
            </a:prstGeom>
          </p:spPr>
        </p:pic>
      </p:grpSp>
      <p:grpSp>
        <p:nvGrpSpPr>
          <p:cNvPr id="31" name="Group 30">
            <a:extLst>
              <a:ext uri="{FF2B5EF4-FFF2-40B4-BE49-F238E27FC236}">
                <a16:creationId xmlns:a16="http://schemas.microsoft.com/office/drawing/2014/main" id="{673CDAFC-4829-A984-444B-4B5CC7832DBA}"/>
              </a:ext>
            </a:extLst>
          </p:cNvPr>
          <p:cNvGrpSpPr/>
          <p:nvPr/>
        </p:nvGrpSpPr>
        <p:grpSpPr>
          <a:xfrm>
            <a:off x="2583818" y="3222009"/>
            <a:ext cx="3944998" cy="2444194"/>
            <a:chOff x="2583818" y="3222009"/>
            <a:chExt cx="3944998" cy="2444194"/>
          </a:xfrm>
        </p:grpSpPr>
        <p:sp>
          <p:nvSpPr>
            <p:cNvPr id="26" name="Title 12">
              <a:extLst>
                <a:ext uri="{FF2B5EF4-FFF2-40B4-BE49-F238E27FC236}">
                  <a16:creationId xmlns:a16="http://schemas.microsoft.com/office/drawing/2014/main" id="{141F693E-8DA3-B78B-E331-8183A0D8603F}"/>
                </a:ext>
              </a:extLst>
            </p:cNvPr>
            <p:cNvSpPr txBox="1">
              <a:spLocks/>
            </p:cNvSpPr>
            <p:nvPr/>
          </p:nvSpPr>
          <p:spPr>
            <a:xfrm>
              <a:off x="3049663" y="3314377"/>
              <a:ext cx="3479153" cy="23518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2200" b="0" dirty="0"/>
                <a:t>Keep assets running </a:t>
              </a:r>
              <a:r>
                <a:rPr lang="en-US" sz="2200" dirty="0"/>
                <a:t>as expected</a:t>
              </a:r>
              <a:r>
                <a:rPr lang="en-US" sz="2200" b="0" dirty="0"/>
                <a:t>, at the lowest sustainable </a:t>
              </a:r>
              <a:r>
                <a:rPr lang="en-US" sz="2200" dirty="0"/>
                <a:t>cost</a:t>
              </a:r>
              <a:r>
                <a:rPr lang="en-US" sz="2200" b="0" dirty="0"/>
                <a:t>, while maintaining a tolerable </a:t>
              </a:r>
              <a:r>
                <a:rPr lang="en-US" sz="2200" dirty="0"/>
                <a:t>risk</a:t>
              </a:r>
              <a:r>
                <a:rPr lang="en-US" sz="2200" b="0" dirty="0"/>
                <a:t> level.</a:t>
              </a:r>
            </a:p>
          </p:txBody>
        </p:sp>
        <p:sp>
          <p:nvSpPr>
            <p:cNvPr id="27" name="Title 12">
              <a:extLst>
                <a:ext uri="{FF2B5EF4-FFF2-40B4-BE49-F238E27FC236}">
                  <a16:creationId xmlns:a16="http://schemas.microsoft.com/office/drawing/2014/main" id="{98BD1E54-8212-5BE4-DC99-8FAF7196A42A}"/>
                </a:ext>
              </a:extLst>
            </p:cNvPr>
            <p:cNvSpPr txBox="1">
              <a:spLocks/>
            </p:cNvSpPr>
            <p:nvPr/>
          </p:nvSpPr>
          <p:spPr>
            <a:xfrm>
              <a:off x="2583818" y="3222009"/>
              <a:ext cx="754243" cy="9779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6000" dirty="0">
                  <a:solidFill>
                    <a:schemeClr val="accent4">
                      <a:lumMod val="75000"/>
                    </a:schemeClr>
                  </a:solidFill>
                </a:rPr>
                <a:t>1</a:t>
              </a:r>
            </a:p>
          </p:txBody>
        </p:sp>
      </p:grpSp>
      <p:grpSp>
        <p:nvGrpSpPr>
          <p:cNvPr id="32" name="Group 31">
            <a:extLst>
              <a:ext uri="{FF2B5EF4-FFF2-40B4-BE49-F238E27FC236}">
                <a16:creationId xmlns:a16="http://schemas.microsoft.com/office/drawing/2014/main" id="{C6B8AC92-1774-D19A-0C1E-C00C77BB17A6}"/>
              </a:ext>
            </a:extLst>
          </p:cNvPr>
          <p:cNvGrpSpPr/>
          <p:nvPr/>
        </p:nvGrpSpPr>
        <p:grpSpPr>
          <a:xfrm>
            <a:off x="6855399" y="3222009"/>
            <a:ext cx="4237606" cy="2444194"/>
            <a:chOff x="6855399" y="3222009"/>
            <a:chExt cx="4237606" cy="2444194"/>
          </a:xfrm>
        </p:grpSpPr>
        <p:sp>
          <p:nvSpPr>
            <p:cNvPr id="29" name="Title 12">
              <a:extLst>
                <a:ext uri="{FF2B5EF4-FFF2-40B4-BE49-F238E27FC236}">
                  <a16:creationId xmlns:a16="http://schemas.microsoft.com/office/drawing/2014/main" id="{0ABE93ED-CBAB-3358-F38D-CC81EA47B96F}"/>
                </a:ext>
              </a:extLst>
            </p:cNvPr>
            <p:cNvSpPr txBox="1">
              <a:spLocks/>
            </p:cNvSpPr>
            <p:nvPr/>
          </p:nvSpPr>
          <p:spPr>
            <a:xfrm>
              <a:off x="7403540" y="3314377"/>
              <a:ext cx="3689465" cy="235182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2200" b="0" dirty="0"/>
                <a:t>Have the ability to make </a:t>
              </a:r>
              <a:r>
                <a:rPr lang="en-US" sz="2200" dirty="0"/>
                <a:t>high quality decisions </a:t>
              </a:r>
              <a:r>
                <a:rPr lang="en-US" sz="2200" b="0" dirty="0"/>
                <a:t>to quickly respond, resolve, and remediate any issues that arise.</a:t>
              </a:r>
            </a:p>
          </p:txBody>
        </p:sp>
        <p:sp>
          <p:nvSpPr>
            <p:cNvPr id="30" name="Title 12">
              <a:extLst>
                <a:ext uri="{FF2B5EF4-FFF2-40B4-BE49-F238E27FC236}">
                  <a16:creationId xmlns:a16="http://schemas.microsoft.com/office/drawing/2014/main" id="{10D2E790-E94E-B908-B75B-9692E4888499}"/>
                </a:ext>
              </a:extLst>
            </p:cNvPr>
            <p:cNvSpPr txBox="1">
              <a:spLocks/>
            </p:cNvSpPr>
            <p:nvPr/>
          </p:nvSpPr>
          <p:spPr>
            <a:xfrm>
              <a:off x="6855399" y="3222009"/>
              <a:ext cx="754243" cy="97798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6000" dirty="0">
                  <a:solidFill>
                    <a:schemeClr val="accent4">
                      <a:lumMod val="75000"/>
                    </a:schemeClr>
                  </a:solidFill>
                </a:rPr>
                <a:t>2</a:t>
              </a:r>
            </a:p>
          </p:txBody>
        </p:sp>
      </p:grpSp>
    </p:spTree>
    <p:extLst>
      <p:ext uri="{BB962C8B-B14F-4D97-AF65-F5344CB8AC3E}">
        <p14:creationId xmlns:p14="http://schemas.microsoft.com/office/powerpoint/2010/main" val="259873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BF90-C481-32A8-EBC8-131DB0BC34E8}"/>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8DE2E0AE-4FE4-AA52-FEE1-07395F940C93}"/>
              </a:ext>
            </a:extLst>
          </p:cNvPr>
          <p:cNvSpPr>
            <a:spLocks noGrp="1"/>
          </p:cNvSpPr>
          <p:nvPr>
            <p:ph type="title"/>
          </p:nvPr>
        </p:nvSpPr>
        <p:spPr/>
        <p:txBody>
          <a:bodyPr/>
          <a:lstStyle/>
          <a:p>
            <a:r>
              <a:rPr lang="en-US" dirty="0"/>
              <a:t>The Why</a:t>
            </a:r>
          </a:p>
        </p:txBody>
      </p:sp>
      <p:sp>
        <p:nvSpPr>
          <p:cNvPr id="21" name="TextBox 20">
            <a:extLst>
              <a:ext uri="{FF2B5EF4-FFF2-40B4-BE49-F238E27FC236}">
                <a16:creationId xmlns:a16="http://schemas.microsoft.com/office/drawing/2014/main" id="{AB5D5CF7-4D76-D4C0-B433-26E2940244C1}"/>
              </a:ext>
            </a:extLst>
          </p:cNvPr>
          <p:cNvSpPr txBox="1"/>
          <p:nvPr/>
        </p:nvSpPr>
        <p:spPr>
          <a:xfrm>
            <a:off x="646770" y="1929921"/>
            <a:ext cx="11185566" cy="461665"/>
          </a:xfrm>
          <a:prstGeom prst="rect">
            <a:avLst/>
          </a:prstGeom>
          <a:noFill/>
        </p:spPr>
        <p:txBody>
          <a:bodyPr wrap="square" rtlCol="0">
            <a:spAutoFit/>
          </a:bodyPr>
          <a:lstStyle/>
          <a:p>
            <a:pPr lvl="0"/>
            <a:r>
              <a:rPr lang="en-US" sz="2000" kern="100" dirty="0">
                <a:solidFill>
                  <a:srgbClr val="000000"/>
                </a:solidFill>
                <a:latin typeface="Arial Nova" panose="020B0504020202020204" pitchFamily="34" charset="0"/>
                <a:ea typeface="Aptos" panose="020B0004020202020204" pitchFamily="34" charset="0"/>
                <a:cs typeface="Times New Roman" panose="02020603050405020304" pitchFamily="18" charset="0"/>
              </a:rPr>
              <a:t>An</a:t>
            </a:r>
            <a:r>
              <a:rPr lang="en-US" sz="2400" kern="100" dirty="0">
                <a:solidFill>
                  <a:srgbClr val="000000"/>
                </a:solidFill>
                <a:latin typeface="Arial Nova" panose="020B0504020202020204" pitchFamily="34" charset="0"/>
                <a:ea typeface="Aptos" panose="020B0004020202020204" pitchFamily="34" charset="0"/>
                <a:cs typeface="Times New Roman" panose="02020603050405020304" pitchFamily="18" charset="0"/>
              </a:rPr>
              <a:t> </a:t>
            </a:r>
            <a:r>
              <a:rPr kumimoji="0" lang="en-US" sz="2400" b="1" i="0" u="none" strike="noStrike" kern="100" cap="none" spc="0" normalizeH="0" baseline="0" noProof="0" dirty="0">
                <a:ln>
                  <a:noFill/>
                </a:ln>
                <a:solidFill>
                  <a:srgbClr val="000000"/>
                </a:solidFill>
                <a:effectLst/>
                <a:uLnTx/>
                <a:uFillTx/>
                <a:latin typeface="Arial Nova" panose="020B0504020202020204" pitchFamily="34" charset="0"/>
                <a:ea typeface="Aptos" panose="020B0004020202020204" pitchFamily="34" charset="0"/>
                <a:cs typeface="Times New Roman" panose="02020603050405020304" pitchFamily="18" charset="0"/>
              </a:rPr>
              <a:t>Asset Management System</a:t>
            </a:r>
            <a:r>
              <a:rPr kumimoji="0" lang="en-US" sz="1800" b="1" i="0" u="none" strike="noStrike" kern="100" cap="none" spc="0" normalizeH="0" baseline="0" noProof="0" dirty="0">
                <a:ln>
                  <a:noFill/>
                </a:ln>
                <a:solidFill>
                  <a:srgbClr val="000000"/>
                </a:solidFill>
                <a:effectLst/>
                <a:uLnTx/>
                <a:uFillTx/>
                <a:latin typeface="Arial Nova" panose="020B0504020202020204" pitchFamily="34" charset="0"/>
                <a:ea typeface="Aptos" panose="020B0004020202020204" pitchFamily="34" charset="0"/>
                <a:cs typeface="Times New Roman" panose="02020603050405020304" pitchFamily="18" charset="0"/>
              </a:rPr>
              <a:t> </a:t>
            </a:r>
            <a:r>
              <a:rPr lang="en-US" sz="2000" kern="100" dirty="0">
                <a:solidFill>
                  <a:srgbClr val="000000"/>
                </a:solidFill>
                <a:latin typeface="Arial Nova" panose="020B0504020202020204" pitchFamily="34" charset="0"/>
                <a:ea typeface="Aptos" panose="020B0004020202020204" pitchFamily="34" charset="0"/>
                <a:cs typeface="Times New Roman" panose="02020603050405020304" pitchFamily="18" charset="0"/>
              </a:rPr>
              <a:t>helps industrial organizations</a:t>
            </a:r>
            <a:r>
              <a:rPr kumimoji="0" lang="en-US" sz="2000" b="0" i="0" u="none" strike="noStrike" kern="100" cap="none" spc="0" normalizeH="0" baseline="0" noProof="0" dirty="0">
                <a:ln>
                  <a:noFill/>
                </a:ln>
                <a:solidFill>
                  <a:srgbClr val="000000"/>
                </a:solidFill>
                <a:effectLst/>
                <a:uLnTx/>
                <a:uFillTx/>
                <a:latin typeface="Arial Nova" panose="020B0504020202020204" pitchFamily="34" charset="0"/>
                <a:ea typeface="Aptos" panose="020B000402020202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000000"/>
              </a:solidFill>
              <a:effectLst/>
              <a:uLnTx/>
              <a:uFillTx/>
              <a:latin typeface="Arial Nova" panose="020B0504020202020204" pitchFamily="34" charset="0"/>
              <a:ea typeface="+mn-ea"/>
              <a:cs typeface="+mn-cs"/>
            </a:endParaRPr>
          </a:p>
        </p:txBody>
      </p:sp>
      <p:grpSp>
        <p:nvGrpSpPr>
          <p:cNvPr id="11" name="Group 10">
            <a:extLst>
              <a:ext uri="{FF2B5EF4-FFF2-40B4-BE49-F238E27FC236}">
                <a16:creationId xmlns:a16="http://schemas.microsoft.com/office/drawing/2014/main" id="{DB08F87E-0396-6737-B75B-266E75E32E63}"/>
              </a:ext>
            </a:extLst>
          </p:cNvPr>
          <p:cNvGrpSpPr/>
          <p:nvPr/>
        </p:nvGrpSpPr>
        <p:grpSpPr>
          <a:xfrm>
            <a:off x="3909199" y="2875162"/>
            <a:ext cx="6048617" cy="891219"/>
            <a:chOff x="3909199" y="2875162"/>
            <a:chExt cx="6048617" cy="891219"/>
          </a:xfrm>
        </p:grpSpPr>
        <p:sp>
          <p:nvSpPr>
            <p:cNvPr id="26" name="Title 12">
              <a:extLst>
                <a:ext uri="{FF2B5EF4-FFF2-40B4-BE49-F238E27FC236}">
                  <a16:creationId xmlns:a16="http://schemas.microsoft.com/office/drawing/2014/main" id="{DEBCFA0F-9840-1267-71F9-EB86F1B6FF7A}"/>
                </a:ext>
              </a:extLst>
            </p:cNvPr>
            <p:cNvSpPr txBox="1">
              <a:spLocks/>
            </p:cNvSpPr>
            <p:nvPr/>
          </p:nvSpPr>
          <p:spPr>
            <a:xfrm>
              <a:off x="4960759" y="2961707"/>
              <a:ext cx="3689465" cy="40233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Protect the top line</a:t>
              </a:r>
            </a:p>
          </p:txBody>
        </p:sp>
        <p:sp>
          <p:nvSpPr>
            <p:cNvPr id="2" name="Arrow: Down 1">
              <a:extLst>
                <a:ext uri="{FF2B5EF4-FFF2-40B4-BE49-F238E27FC236}">
                  <a16:creationId xmlns:a16="http://schemas.microsoft.com/office/drawing/2014/main" id="{04D6A68E-F00D-E54A-3C10-3C7391871410}"/>
                </a:ext>
              </a:extLst>
            </p:cNvPr>
            <p:cNvSpPr/>
            <p:nvPr/>
          </p:nvSpPr>
          <p:spPr>
            <a:xfrm rot="10800000">
              <a:off x="3909199" y="2875162"/>
              <a:ext cx="905256" cy="402336"/>
            </a:xfrm>
            <a:prstGeom prst="downArrow">
              <a:avLst>
                <a:gd name="adj1" fmla="val 62121"/>
                <a:gd name="adj2" fmla="val 50000"/>
              </a:avLst>
            </a:prstGeom>
            <a:solidFill>
              <a:srgbClr val="3BA40F"/>
            </a:solidFill>
            <a:ln>
              <a:solidFill>
                <a:srgbClr val="3BA4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2">
              <a:extLst>
                <a:ext uri="{FF2B5EF4-FFF2-40B4-BE49-F238E27FC236}">
                  <a16:creationId xmlns:a16="http://schemas.microsoft.com/office/drawing/2014/main" id="{CCE1B598-7B4E-A9D0-FC02-5C721CC9F67B}"/>
                </a:ext>
              </a:extLst>
            </p:cNvPr>
            <p:cNvSpPr txBox="1">
              <a:spLocks/>
            </p:cNvSpPr>
            <p:nvPr/>
          </p:nvSpPr>
          <p:spPr>
            <a:xfrm>
              <a:off x="4951615" y="3364044"/>
              <a:ext cx="5006201" cy="40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b="0" dirty="0">
                  <a:solidFill>
                    <a:srgbClr val="000000"/>
                  </a:solidFill>
                </a:rPr>
                <a:t>l</a:t>
              </a:r>
              <a:r>
                <a:rPr kumimoji="0" lang="en-US" sz="1800" b="0" i="0" u="none" strike="noStrike" kern="1200" cap="none" spc="0" normalizeH="0" baseline="0" noProof="0" dirty="0" err="1">
                  <a:ln>
                    <a:noFill/>
                  </a:ln>
                  <a:solidFill>
                    <a:srgbClr val="000000"/>
                  </a:solidFill>
                  <a:effectLst/>
                  <a:uLnTx/>
                  <a:uFillTx/>
                  <a:latin typeface="Arial Nova" panose="020B0504020202020204" pitchFamily="34" charset="0"/>
                  <a:ea typeface="+mj-ea"/>
                  <a:cs typeface="+mj-cs"/>
                </a:rPr>
                <a:t>ower</a:t>
              </a:r>
              <a:r>
                <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 production losses</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unlocked capacity to meet demand</a:t>
              </a:r>
            </a:p>
          </p:txBody>
        </p:sp>
      </p:grpSp>
      <p:grpSp>
        <p:nvGrpSpPr>
          <p:cNvPr id="12" name="Group 11">
            <a:extLst>
              <a:ext uri="{FF2B5EF4-FFF2-40B4-BE49-F238E27FC236}">
                <a16:creationId xmlns:a16="http://schemas.microsoft.com/office/drawing/2014/main" id="{963607F8-14D4-68AE-7D8D-392FF57FFF2E}"/>
              </a:ext>
            </a:extLst>
          </p:cNvPr>
          <p:cNvGrpSpPr/>
          <p:nvPr/>
        </p:nvGrpSpPr>
        <p:grpSpPr>
          <a:xfrm>
            <a:off x="3909199" y="4131193"/>
            <a:ext cx="6048617" cy="867087"/>
            <a:chOff x="3909199" y="4131193"/>
            <a:chExt cx="6048617" cy="867087"/>
          </a:xfrm>
        </p:grpSpPr>
        <p:sp>
          <p:nvSpPr>
            <p:cNvPr id="3" name="Title 12">
              <a:extLst>
                <a:ext uri="{FF2B5EF4-FFF2-40B4-BE49-F238E27FC236}">
                  <a16:creationId xmlns:a16="http://schemas.microsoft.com/office/drawing/2014/main" id="{A936C126-4B59-4081-CA2C-6A24EE137251}"/>
                </a:ext>
              </a:extLst>
            </p:cNvPr>
            <p:cNvSpPr txBox="1">
              <a:spLocks/>
            </p:cNvSpPr>
            <p:nvPr/>
          </p:nvSpPr>
          <p:spPr>
            <a:xfrm>
              <a:off x="4960759" y="4181162"/>
              <a:ext cx="3689465" cy="40233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Protect the bottom line</a:t>
              </a:r>
            </a:p>
          </p:txBody>
        </p:sp>
        <p:sp>
          <p:nvSpPr>
            <p:cNvPr id="4" name="Arrow: Down 3">
              <a:extLst>
                <a:ext uri="{FF2B5EF4-FFF2-40B4-BE49-F238E27FC236}">
                  <a16:creationId xmlns:a16="http://schemas.microsoft.com/office/drawing/2014/main" id="{72024F27-5D72-664B-9906-877EDE9B9AE5}"/>
                </a:ext>
              </a:extLst>
            </p:cNvPr>
            <p:cNvSpPr/>
            <p:nvPr/>
          </p:nvSpPr>
          <p:spPr>
            <a:xfrm>
              <a:off x="3909199" y="4131193"/>
              <a:ext cx="905256" cy="402336"/>
            </a:xfrm>
            <a:prstGeom prst="downArrow">
              <a:avLst>
                <a:gd name="adj1" fmla="val 62121"/>
                <a:gd name="adj2" fmla="val 50000"/>
              </a:avLst>
            </a:prstGeom>
            <a:solidFill>
              <a:srgbClr val="3BA40F"/>
            </a:solidFill>
            <a:ln>
              <a:solidFill>
                <a:srgbClr val="3BA4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2">
              <a:extLst>
                <a:ext uri="{FF2B5EF4-FFF2-40B4-BE49-F238E27FC236}">
                  <a16:creationId xmlns:a16="http://schemas.microsoft.com/office/drawing/2014/main" id="{1673894E-5C4A-032D-FC38-4E8FD59C7712}"/>
                </a:ext>
              </a:extLst>
            </p:cNvPr>
            <p:cNvSpPr txBox="1">
              <a:spLocks/>
            </p:cNvSpPr>
            <p:nvPr/>
          </p:nvSpPr>
          <p:spPr>
            <a:xfrm>
              <a:off x="4951615" y="4595943"/>
              <a:ext cx="5006201" cy="40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less reactive / unplanned maintenance</a:t>
              </a:r>
            </a:p>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b="0" dirty="0">
                  <a:solidFill>
                    <a:srgbClr val="000000"/>
                  </a:solidFill>
                </a:rPr>
                <a:t>visibility to actual spend vs. budget</a:t>
              </a: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endParaRPr>
            </a:p>
          </p:txBody>
        </p:sp>
      </p:grpSp>
      <p:grpSp>
        <p:nvGrpSpPr>
          <p:cNvPr id="14" name="Group 13">
            <a:extLst>
              <a:ext uri="{FF2B5EF4-FFF2-40B4-BE49-F238E27FC236}">
                <a16:creationId xmlns:a16="http://schemas.microsoft.com/office/drawing/2014/main" id="{70D9BA28-0579-18C1-314E-D1871AD14C2B}"/>
              </a:ext>
            </a:extLst>
          </p:cNvPr>
          <p:cNvGrpSpPr/>
          <p:nvPr/>
        </p:nvGrpSpPr>
        <p:grpSpPr>
          <a:xfrm>
            <a:off x="3832094" y="5220226"/>
            <a:ext cx="5714242" cy="1054253"/>
            <a:chOff x="3832094" y="5220226"/>
            <a:chExt cx="5714242" cy="1054253"/>
          </a:xfrm>
        </p:grpSpPr>
        <p:pic>
          <p:nvPicPr>
            <p:cNvPr id="8" name="Picture 7">
              <a:extLst>
                <a:ext uri="{FF2B5EF4-FFF2-40B4-BE49-F238E27FC236}">
                  <a16:creationId xmlns:a16="http://schemas.microsoft.com/office/drawing/2014/main" id="{27AD83A4-272E-DE9C-9637-F8B0F426F27B}"/>
                </a:ext>
              </a:extLst>
            </p:cNvPr>
            <p:cNvPicPr>
              <a:picLocks noChangeAspect="1"/>
            </p:cNvPicPr>
            <p:nvPr/>
          </p:nvPicPr>
          <p:blipFill>
            <a:blip r:embed="rId3">
              <a:clrChange>
                <a:clrFrom>
                  <a:srgbClr val="F4F4F6"/>
                </a:clrFrom>
                <a:clrTo>
                  <a:srgbClr val="F4F4F6">
                    <a:alpha val="0"/>
                  </a:srgbClr>
                </a:clrTo>
              </a:clrChange>
              <a:duotone>
                <a:schemeClr val="accent4">
                  <a:shade val="45000"/>
                  <a:satMod val="135000"/>
                </a:schemeClr>
                <a:prstClr val="white"/>
              </a:duotone>
            </a:blip>
            <a:stretch>
              <a:fillRect/>
            </a:stretch>
          </p:blipFill>
          <p:spPr>
            <a:xfrm>
              <a:off x="3832094" y="5220226"/>
              <a:ext cx="1119521" cy="631139"/>
            </a:xfrm>
            <a:prstGeom prst="rect">
              <a:avLst/>
            </a:prstGeom>
          </p:spPr>
        </p:pic>
        <p:sp>
          <p:nvSpPr>
            <p:cNvPr id="9" name="Title 12">
              <a:extLst>
                <a:ext uri="{FF2B5EF4-FFF2-40B4-BE49-F238E27FC236}">
                  <a16:creationId xmlns:a16="http://schemas.microsoft.com/office/drawing/2014/main" id="{D361344D-A10A-9A88-CAD1-1E8FC3F83C80}"/>
                </a:ext>
              </a:extLst>
            </p:cNvPr>
            <p:cNvSpPr txBox="1">
              <a:spLocks/>
            </p:cNvSpPr>
            <p:nvPr/>
          </p:nvSpPr>
          <p:spPr>
            <a:xfrm>
              <a:off x="4960759" y="5458781"/>
              <a:ext cx="3689465" cy="402337"/>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rPr>
                <a:t>Know your risk exposure</a:t>
              </a:r>
            </a:p>
          </p:txBody>
        </p:sp>
        <p:sp>
          <p:nvSpPr>
            <p:cNvPr id="10" name="Title 12">
              <a:extLst>
                <a:ext uri="{FF2B5EF4-FFF2-40B4-BE49-F238E27FC236}">
                  <a16:creationId xmlns:a16="http://schemas.microsoft.com/office/drawing/2014/main" id="{3EAE26D1-11DD-0A5E-5C5A-14ECF2560FC3}"/>
                </a:ext>
              </a:extLst>
            </p:cNvPr>
            <p:cNvSpPr txBox="1">
              <a:spLocks/>
            </p:cNvSpPr>
            <p:nvPr/>
          </p:nvSpPr>
          <p:spPr>
            <a:xfrm>
              <a:off x="4951615" y="5872142"/>
              <a:ext cx="4594721" cy="40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pPr marL="342900" marR="0" lvl="0" indent="-342900" algn="l"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1800" b="0" dirty="0">
                  <a:solidFill>
                    <a:srgbClr val="000000"/>
                  </a:solidFill>
                </a:rPr>
                <a:t>risk is a river; you never step into the same spot twice</a:t>
              </a:r>
              <a:endParaRPr kumimoji="0" lang="en-US" sz="1800" b="0" i="0" u="none" strike="noStrike" kern="1200" cap="none" spc="0" normalizeH="0" baseline="0" noProof="0" dirty="0">
                <a:ln>
                  <a:noFill/>
                </a:ln>
                <a:solidFill>
                  <a:srgbClr val="000000"/>
                </a:solidFill>
                <a:effectLst/>
                <a:uLnTx/>
                <a:uFillTx/>
                <a:latin typeface="Arial Nova" panose="020B0504020202020204" pitchFamily="34" charset="0"/>
                <a:ea typeface="+mj-ea"/>
                <a:cs typeface="+mj-cs"/>
              </a:endParaRPr>
            </a:p>
          </p:txBody>
        </p:sp>
      </p:grpSp>
    </p:spTree>
    <p:extLst>
      <p:ext uri="{BB962C8B-B14F-4D97-AF65-F5344CB8AC3E}">
        <p14:creationId xmlns:p14="http://schemas.microsoft.com/office/powerpoint/2010/main" val="5992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B1871E-9FCA-6549-EECF-8B8A6B390776}"/>
            </a:ext>
          </a:extLst>
        </p:cNvPr>
        <p:cNvGrpSpPr/>
        <p:nvPr/>
      </p:nvGrpSpPr>
      <p:grpSpPr>
        <a:xfrm>
          <a:off x="0" y="0"/>
          <a:ext cx="0" cy="0"/>
          <a:chOff x="0" y="0"/>
          <a:chExt cx="0" cy="0"/>
        </a:xfrm>
      </p:grpSpPr>
      <p:pic>
        <p:nvPicPr>
          <p:cNvPr id="16" name="Insurance - are you paying too much  Marsh - Don Schubert">
            <a:hlinkClick r:id="" action="ppaction://media"/>
            <a:extLst>
              <a:ext uri="{FF2B5EF4-FFF2-40B4-BE49-F238E27FC236}">
                <a16:creationId xmlns:a16="http://schemas.microsoft.com/office/drawing/2014/main" id="{599B462D-5190-EBD8-BAC2-4C8E07D00E0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7529" y="0"/>
            <a:ext cx="9356942" cy="6867480"/>
          </a:xfrm>
          <a:prstGeom prst="rect">
            <a:avLst/>
          </a:prstGeom>
        </p:spPr>
      </p:pic>
      <p:pic>
        <p:nvPicPr>
          <p:cNvPr id="3" name="Picture 2">
            <a:extLst>
              <a:ext uri="{FF2B5EF4-FFF2-40B4-BE49-F238E27FC236}">
                <a16:creationId xmlns:a16="http://schemas.microsoft.com/office/drawing/2014/main" id="{CEE9372C-0694-1192-5104-F613663EF072}"/>
              </a:ext>
            </a:extLst>
          </p:cNvPr>
          <p:cNvPicPr>
            <a:picLocks noChangeAspect="1"/>
          </p:cNvPicPr>
          <p:nvPr/>
        </p:nvPicPr>
        <p:blipFill>
          <a:blip r:embed="rId6"/>
          <a:stretch>
            <a:fillRect/>
          </a:stretch>
        </p:blipFill>
        <p:spPr>
          <a:xfrm>
            <a:off x="1308100" y="34321"/>
            <a:ext cx="9575800" cy="6789357"/>
          </a:xfrm>
          <a:prstGeom prst="rect">
            <a:avLst/>
          </a:prstGeom>
        </p:spPr>
      </p:pic>
    </p:spTree>
    <p:extLst>
      <p:ext uri="{BB962C8B-B14F-4D97-AF65-F5344CB8AC3E}">
        <p14:creationId xmlns:p14="http://schemas.microsoft.com/office/powerpoint/2010/main" val="37623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41" fill="hold"/>
                                        <p:tgtEl>
                                          <p:spTgt spid="16"/>
                                        </p:tgtEl>
                                      </p:cBhvr>
                                    </p:cmd>
                                  </p:childTnLst>
                                </p:cTn>
                              </p:par>
                            </p:childTnLst>
                          </p:cTn>
                        </p:par>
                        <p:par>
                          <p:cTn id="7" fill="hold">
                            <p:stCondLst>
                              <p:cond delay="20341"/>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6"/>
                </p:tgtEl>
              </p:cMediaNode>
            </p:video>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381D3-0034-8088-37BD-0869B9E4852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AC2168CA-D69A-16A6-2AA8-4EA61DBBB7BA}"/>
              </a:ext>
            </a:extLst>
          </p:cNvPr>
          <p:cNvSpPr>
            <a:spLocks noGrp="1"/>
          </p:cNvSpPr>
          <p:nvPr>
            <p:ph type="title"/>
          </p:nvPr>
        </p:nvSpPr>
        <p:spPr/>
        <p:txBody>
          <a:bodyPr/>
          <a:lstStyle/>
          <a:p>
            <a:r>
              <a:rPr lang="en-US" dirty="0"/>
              <a:t>The How</a:t>
            </a:r>
          </a:p>
        </p:txBody>
      </p:sp>
      <p:sp>
        <p:nvSpPr>
          <p:cNvPr id="16" name="Title 12">
            <a:extLst>
              <a:ext uri="{FF2B5EF4-FFF2-40B4-BE49-F238E27FC236}">
                <a16:creationId xmlns:a16="http://schemas.microsoft.com/office/drawing/2014/main" id="{C3ED54EE-E329-0C4D-4C99-852A3215100B}"/>
              </a:ext>
            </a:extLst>
          </p:cNvPr>
          <p:cNvSpPr txBox="1">
            <a:spLocks/>
          </p:cNvSpPr>
          <p:nvPr/>
        </p:nvSpPr>
        <p:spPr>
          <a:xfrm>
            <a:off x="4744528" y="1077174"/>
            <a:ext cx="3812302" cy="54375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40000" dirty="0">
                <a:solidFill>
                  <a:schemeClr val="accent4">
                    <a:lumMod val="75000"/>
                  </a:schemeClr>
                </a:solidFill>
              </a:rPr>
              <a:t>7</a:t>
            </a:r>
          </a:p>
        </p:txBody>
      </p:sp>
      <p:sp>
        <p:nvSpPr>
          <p:cNvPr id="18" name="TextBox 17">
            <a:extLst>
              <a:ext uri="{FF2B5EF4-FFF2-40B4-BE49-F238E27FC236}">
                <a16:creationId xmlns:a16="http://schemas.microsoft.com/office/drawing/2014/main" id="{7027E6AD-A86B-F955-6897-DCCC00248979}"/>
              </a:ext>
            </a:extLst>
          </p:cNvPr>
          <p:cNvSpPr txBox="1"/>
          <p:nvPr/>
        </p:nvSpPr>
        <p:spPr>
          <a:xfrm>
            <a:off x="6702879" y="3795936"/>
            <a:ext cx="4370615" cy="1200329"/>
          </a:xfrm>
          <a:prstGeom prst="rect">
            <a:avLst/>
          </a:prstGeom>
          <a:noFill/>
        </p:spPr>
        <p:txBody>
          <a:bodyPr wrap="square" rtlCol="0">
            <a:spAutoFit/>
          </a:bodyPr>
          <a:lstStyle/>
          <a:p>
            <a:r>
              <a:rPr lang="en-US" sz="2400" dirty="0">
                <a:latin typeface="Arial Nova" panose="020B0504020202020204" pitchFamily="34" charset="0"/>
              </a:rPr>
              <a:t>Questions to ask and answer when building an effective </a:t>
            </a:r>
            <a:r>
              <a:rPr lang="en-US" sz="2400" b="1" dirty="0">
                <a:latin typeface="Arial Nova" panose="020B0504020202020204" pitchFamily="34" charset="0"/>
              </a:rPr>
              <a:t>Asset Management System</a:t>
            </a:r>
          </a:p>
        </p:txBody>
      </p:sp>
      <p:grpSp>
        <p:nvGrpSpPr>
          <p:cNvPr id="60" name="Group 59">
            <a:extLst>
              <a:ext uri="{FF2B5EF4-FFF2-40B4-BE49-F238E27FC236}">
                <a16:creationId xmlns:a16="http://schemas.microsoft.com/office/drawing/2014/main" id="{3493BF47-1AAB-6E29-7AB1-9E57304C2838}"/>
              </a:ext>
            </a:extLst>
          </p:cNvPr>
          <p:cNvGrpSpPr/>
          <p:nvPr/>
        </p:nvGrpSpPr>
        <p:grpSpPr>
          <a:xfrm>
            <a:off x="4135491" y="1215764"/>
            <a:ext cx="5835816" cy="1887888"/>
            <a:chOff x="4364097" y="1215764"/>
            <a:chExt cx="5835816" cy="1887888"/>
          </a:xfrm>
        </p:grpSpPr>
        <p:sp>
          <p:nvSpPr>
            <p:cNvPr id="39" name="Oval 38">
              <a:extLst>
                <a:ext uri="{FF2B5EF4-FFF2-40B4-BE49-F238E27FC236}">
                  <a16:creationId xmlns:a16="http://schemas.microsoft.com/office/drawing/2014/main" id="{8CE1BBAD-5DB3-3A2C-669E-EB368EB975F9}"/>
                </a:ext>
              </a:extLst>
            </p:cNvPr>
            <p:cNvSpPr/>
            <p:nvPr/>
          </p:nvSpPr>
          <p:spPr>
            <a:xfrm>
              <a:off x="4364097" y="12157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TextBox 39">
              <a:extLst>
                <a:ext uri="{FF2B5EF4-FFF2-40B4-BE49-F238E27FC236}">
                  <a16:creationId xmlns:a16="http://schemas.microsoft.com/office/drawing/2014/main" id="{B4D70F86-F0FE-66B7-6FA5-67579B923C33}"/>
                </a:ext>
              </a:extLst>
            </p:cNvPr>
            <p:cNvSpPr txBox="1"/>
            <p:nvPr/>
          </p:nvSpPr>
          <p:spPr>
            <a:xfrm>
              <a:off x="4470281" y="12422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1</a:t>
              </a:r>
            </a:p>
          </p:txBody>
        </p:sp>
        <p:sp>
          <p:nvSpPr>
            <p:cNvPr id="41" name="Oval 40">
              <a:extLst>
                <a:ext uri="{FF2B5EF4-FFF2-40B4-BE49-F238E27FC236}">
                  <a16:creationId xmlns:a16="http://schemas.microsoft.com/office/drawing/2014/main" id="{2EE0F865-55FB-E1D1-6933-9D7809F128C0}"/>
                </a:ext>
              </a:extLst>
            </p:cNvPr>
            <p:cNvSpPr/>
            <p:nvPr/>
          </p:nvSpPr>
          <p:spPr>
            <a:xfrm>
              <a:off x="4364097" y="186855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226A3FE3-2BCE-1223-B22E-5E8382D6253D}"/>
                </a:ext>
              </a:extLst>
            </p:cNvPr>
            <p:cNvSpPr txBox="1"/>
            <p:nvPr/>
          </p:nvSpPr>
          <p:spPr>
            <a:xfrm>
              <a:off x="4470281" y="189503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2</a:t>
              </a:r>
            </a:p>
          </p:txBody>
        </p:sp>
        <p:sp>
          <p:nvSpPr>
            <p:cNvPr id="43" name="Oval 42">
              <a:extLst>
                <a:ext uri="{FF2B5EF4-FFF2-40B4-BE49-F238E27FC236}">
                  <a16:creationId xmlns:a16="http://schemas.microsoft.com/office/drawing/2014/main" id="{92C5990F-8026-6DAC-6AAD-EC84B1067CF6}"/>
                </a:ext>
              </a:extLst>
            </p:cNvPr>
            <p:cNvSpPr/>
            <p:nvPr/>
          </p:nvSpPr>
          <p:spPr>
            <a:xfrm>
              <a:off x="4364097" y="250946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TextBox 43">
              <a:extLst>
                <a:ext uri="{FF2B5EF4-FFF2-40B4-BE49-F238E27FC236}">
                  <a16:creationId xmlns:a16="http://schemas.microsoft.com/office/drawing/2014/main" id="{165347E4-7389-AC10-9B8B-AF90B577D2D0}"/>
                </a:ext>
              </a:extLst>
            </p:cNvPr>
            <p:cNvSpPr txBox="1"/>
            <p:nvPr/>
          </p:nvSpPr>
          <p:spPr>
            <a:xfrm>
              <a:off x="4470281" y="253594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3</a:t>
              </a:r>
            </a:p>
          </p:txBody>
        </p:sp>
        <p:sp>
          <p:nvSpPr>
            <p:cNvPr id="53" name="TextBox 52">
              <a:extLst>
                <a:ext uri="{FF2B5EF4-FFF2-40B4-BE49-F238E27FC236}">
                  <a16:creationId xmlns:a16="http://schemas.microsoft.com/office/drawing/2014/main" id="{B8AAA46D-361C-BE94-B714-A91BFB056519}"/>
                </a:ext>
              </a:extLst>
            </p:cNvPr>
            <p:cNvSpPr txBox="1"/>
            <p:nvPr/>
          </p:nvSpPr>
          <p:spPr>
            <a:xfrm>
              <a:off x="5124958" y="1319186"/>
              <a:ext cx="5074955" cy="400110"/>
            </a:xfrm>
            <a:prstGeom prst="rect">
              <a:avLst/>
            </a:prstGeom>
            <a:noFill/>
          </p:spPr>
          <p:txBody>
            <a:bodyPr wrap="square" rtlCol="0">
              <a:spAutoFit/>
            </a:bodyPr>
            <a:lstStyle/>
            <a:p>
              <a:r>
                <a:rPr lang="en-US" sz="2000" dirty="0">
                  <a:latin typeface="Arial Nova" panose="020B0504020202020204" pitchFamily="34" charset="0"/>
                </a:rPr>
                <a:t>What assets do I own and where are they?</a:t>
              </a:r>
            </a:p>
          </p:txBody>
        </p:sp>
        <p:sp>
          <p:nvSpPr>
            <p:cNvPr id="54" name="TextBox 53">
              <a:extLst>
                <a:ext uri="{FF2B5EF4-FFF2-40B4-BE49-F238E27FC236}">
                  <a16:creationId xmlns:a16="http://schemas.microsoft.com/office/drawing/2014/main" id="{0DA37791-6107-B708-E045-7FB2CC5C35A9}"/>
                </a:ext>
              </a:extLst>
            </p:cNvPr>
            <p:cNvSpPr txBox="1"/>
            <p:nvPr/>
          </p:nvSpPr>
          <p:spPr>
            <a:xfrm>
              <a:off x="5124959" y="1980981"/>
              <a:ext cx="4506686" cy="400110"/>
            </a:xfrm>
            <a:prstGeom prst="rect">
              <a:avLst/>
            </a:prstGeom>
            <a:noFill/>
          </p:spPr>
          <p:txBody>
            <a:bodyPr wrap="square" rtlCol="0">
              <a:spAutoFit/>
            </a:bodyPr>
            <a:lstStyle/>
            <a:p>
              <a:r>
                <a:rPr lang="en-US" sz="2000" dirty="0">
                  <a:latin typeface="Arial Nova" panose="020B0504020202020204" pitchFamily="34" charset="0"/>
                </a:rPr>
                <a:t>What are they worth?</a:t>
              </a:r>
            </a:p>
          </p:txBody>
        </p:sp>
        <p:sp>
          <p:nvSpPr>
            <p:cNvPr id="55" name="TextBox 54">
              <a:extLst>
                <a:ext uri="{FF2B5EF4-FFF2-40B4-BE49-F238E27FC236}">
                  <a16:creationId xmlns:a16="http://schemas.microsoft.com/office/drawing/2014/main" id="{EAE7C444-BF61-0B5C-6F60-1EF2E4BEFE7E}"/>
                </a:ext>
              </a:extLst>
            </p:cNvPr>
            <p:cNvSpPr txBox="1"/>
            <p:nvPr/>
          </p:nvSpPr>
          <p:spPr>
            <a:xfrm>
              <a:off x="5124959" y="2612885"/>
              <a:ext cx="4506686" cy="400110"/>
            </a:xfrm>
            <a:prstGeom prst="rect">
              <a:avLst/>
            </a:prstGeom>
            <a:noFill/>
          </p:spPr>
          <p:txBody>
            <a:bodyPr wrap="square" rtlCol="0">
              <a:spAutoFit/>
            </a:bodyPr>
            <a:lstStyle/>
            <a:p>
              <a:r>
                <a:rPr lang="en-US" sz="2000" dirty="0">
                  <a:latin typeface="Arial Nova" panose="020B0504020202020204" pitchFamily="34" charset="0"/>
                </a:rPr>
                <a:t>What condition are they in?</a:t>
              </a:r>
            </a:p>
          </p:txBody>
        </p:sp>
      </p:grpSp>
      <p:grpSp>
        <p:nvGrpSpPr>
          <p:cNvPr id="61" name="Group 60">
            <a:extLst>
              <a:ext uri="{FF2B5EF4-FFF2-40B4-BE49-F238E27FC236}">
                <a16:creationId xmlns:a16="http://schemas.microsoft.com/office/drawing/2014/main" id="{E9D17FBE-EBB4-D93E-CBC9-645F19C520DD}"/>
              </a:ext>
            </a:extLst>
          </p:cNvPr>
          <p:cNvGrpSpPr/>
          <p:nvPr/>
        </p:nvGrpSpPr>
        <p:grpSpPr>
          <a:xfrm>
            <a:off x="4135491" y="3545565"/>
            <a:ext cx="5982369" cy="1887888"/>
            <a:chOff x="4364097" y="3545565"/>
            <a:chExt cx="5982369" cy="1887888"/>
          </a:xfrm>
        </p:grpSpPr>
        <p:sp>
          <p:nvSpPr>
            <p:cNvPr id="45" name="Oval 44">
              <a:extLst>
                <a:ext uri="{FF2B5EF4-FFF2-40B4-BE49-F238E27FC236}">
                  <a16:creationId xmlns:a16="http://schemas.microsoft.com/office/drawing/2014/main" id="{ABA982B7-CB21-BC08-519F-2675A75E26BF}"/>
                </a:ext>
              </a:extLst>
            </p:cNvPr>
            <p:cNvSpPr/>
            <p:nvPr/>
          </p:nvSpPr>
          <p:spPr>
            <a:xfrm>
              <a:off x="4364097" y="3545565"/>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EBD9EEB8-E9CC-3217-D508-85C9A4855FDA}"/>
                </a:ext>
              </a:extLst>
            </p:cNvPr>
            <p:cNvSpPr txBox="1"/>
            <p:nvPr/>
          </p:nvSpPr>
          <p:spPr>
            <a:xfrm>
              <a:off x="4470281" y="3572043"/>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4</a:t>
              </a:r>
            </a:p>
          </p:txBody>
        </p:sp>
        <p:sp>
          <p:nvSpPr>
            <p:cNvPr id="47" name="Oval 46">
              <a:extLst>
                <a:ext uri="{FF2B5EF4-FFF2-40B4-BE49-F238E27FC236}">
                  <a16:creationId xmlns:a16="http://schemas.microsoft.com/office/drawing/2014/main" id="{4AFF84EF-7D46-AF90-2D58-E6FBA33F7AE7}"/>
                </a:ext>
              </a:extLst>
            </p:cNvPr>
            <p:cNvSpPr/>
            <p:nvPr/>
          </p:nvSpPr>
          <p:spPr>
            <a:xfrm>
              <a:off x="4364097" y="419835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TextBox 47">
              <a:extLst>
                <a:ext uri="{FF2B5EF4-FFF2-40B4-BE49-F238E27FC236}">
                  <a16:creationId xmlns:a16="http://schemas.microsoft.com/office/drawing/2014/main" id="{18F79C0E-7ED2-BDDD-2AFD-1F42233D4034}"/>
                </a:ext>
              </a:extLst>
            </p:cNvPr>
            <p:cNvSpPr txBox="1"/>
            <p:nvPr/>
          </p:nvSpPr>
          <p:spPr>
            <a:xfrm>
              <a:off x="4470281" y="422483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5</a:t>
              </a:r>
            </a:p>
          </p:txBody>
        </p:sp>
        <p:sp>
          <p:nvSpPr>
            <p:cNvPr id="49" name="Oval 48">
              <a:extLst>
                <a:ext uri="{FF2B5EF4-FFF2-40B4-BE49-F238E27FC236}">
                  <a16:creationId xmlns:a16="http://schemas.microsoft.com/office/drawing/2014/main" id="{35EE04A5-9F65-0DFA-1FF3-7AE33C339C42}"/>
                </a:ext>
              </a:extLst>
            </p:cNvPr>
            <p:cNvSpPr/>
            <p:nvPr/>
          </p:nvSpPr>
          <p:spPr>
            <a:xfrm>
              <a:off x="4364097" y="48392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TextBox 49">
              <a:extLst>
                <a:ext uri="{FF2B5EF4-FFF2-40B4-BE49-F238E27FC236}">
                  <a16:creationId xmlns:a16="http://schemas.microsoft.com/office/drawing/2014/main" id="{3CCE106C-11C2-DAEC-4024-664BB1E3234E}"/>
                </a:ext>
              </a:extLst>
            </p:cNvPr>
            <p:cNvSpPr txBox="1"/>
            <p:nvPr/>
          </p:nvSpPr>
          <p:spPr>
            <a:xfrm>
              <a:off x="4470281" y="48657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6</a:t>
              </a:r>
            </a:p>
          </p:txBody>
        </p:sp>
        <p:sp>
          <p:nvSpPr>
            <p:cNvPr id="56" name="TextBox 55">
              <a:extLst>
                <a:ext uri="{FF2B5EF4-FFF2-40B4-BE49-F238E27FC236}">
                  <a16:creationId xmlns:a16="http://schemas.microsoft.com/office/drawing/2014/main" id="{BA1284DB-B392-FD11-A4CA-1215F4D4B184}"/>
                </a:ext>
              </a:extLst>
            </p:cNvPr>
            <p:cNvSpPr txBox="1"/>
            <p:nvPr/>
          </p:nvSpPr>
          <p:spPr>
            <a:xfrm>
              <a:off x="5124958" y="3669908"/>
              <a:ext cx="5221508" cy="400110"/>
            </a:xfrm>
            <a:prstGeom prst="rect">
              <a:avLst/>
            </a:prstGeom>
            <a:noFill/>
          </p:spPr>
          <p:txBody>
            <a:bodyPr wrap="square" rtlCol="0">
              <a:spAutoFit/>
            </a:bodyPr>
            <a:lstStyle/>
            <a:p>
              <a:r>
                <a:rPr lang="en-US" sz="2000" dirty="0">
                  <a:latin typeface="Arial Nova" panose="020B0504020202020204" pitchFamily="34" charset="0"/>
                </a:rPr>
                <a:t>What do I need to do to improve my assets?</a:t>
              </a:r>
            </a:p>
          </p:txBody>
        </p:sp>
        <p:sp>
          <p:nvSpPr>
            <p:cNvPr id="57" name="TextBox 56">
              <a:extLst>
                <a:ext uri="{FF2B5EF4-FFF2-40B4-BE49-F238E27FC236}">
                  <a16:creationId xmlns:a16="http://schemas.microsoft.com/office/drawing/2014/main" id="{EBC70FF7-816E-96F6-65A1-6ACA0749AA82}"/>
                </a:ext>
              </a:extLst>
            </p:cNvPr>
            <p:cNvSpPr txBox="1"/>
            <p:nvPr/>
          </p:nvSpPr>
          <p:spPr>
            <a:xfrm>
              <a:off x="5124959" y="4331703"/>
              <a:ext cx="4506686" cy="400110"/>
            </a:xfrm>
            <a:prstGeom prst="rect">
              <a:avLst/>
            </a:prstGeom>
            <a:noFill/>
          </p:spPr>
          <p:txBody>
            <a:bodyPr wrap="square" rtlCol="0">
              <a:spAutoFit/>
            </a:bodyPr>
            <a:lstStyle/>
            <a:p>
              <a:r>
                <a:rPr lang="en-US" sz="2000" dirty="0">
                  <a:latin typeface="Arial Nova" panose="020B0504020202020204" pitchFamily="34" charset="0"/>
                </a:rPr>
                <a:t>When are you going to do it?</a:t>
              </a:r>
            </a:p>
          </p:txBody>
        </p:sp>
        <p:sp>
          <p:nvSpPr>
            <p:cNvPr id="58" name="TextBox 57">
              <a:extLst>
                <a:ext uri="{FF2B5EF4-FFF2-40B4-BE49-F238E27FC236}">
                  <a16:creationId xmlns:a16="http://schemas.microsoft.com/office/drawing/2014/main" id="{D8827808-3679-F0B9-E6B8-BE2BB7591A18}"/>
                </a:ext>
              </a:extLst>
            </p:cNvPr>
            <p:cNvSpPr txBox="1"/>
            <p:nvPr/>
          </p:nvSpPr>
          <p:spPr>
            <a:xfrm>
              <a:off x="5124959" y="4963607"/>
              <a:ext cx="4506686" cy="400110"/>
            </a:xfrm>
            <a:prstGeom prst="rect">
              <a:avLst/>
            </a:prstGeom>
            <a:noFill/>
          </p:spPr>
          <p:txBody>
            <a:bodyPr wrap="square" rtlCol="0">
              <a:spAutoFit/>
            </a:bodyPr>
            <a:lstStyle/>
            <a:p>
              <a:r>
                <a:rPr lang="en-US" sz="2000" dirty="0">
                  <a:latin typeface="Arial Nova" panose="020B0504020202020204" pitchFamily="34" charset="0"/>
                </a:rPr>
                <a:t>How much do I need to spend?</a:t>
              </a:r>
            </a:p>
          </p:txBody>
        </p:sp>
      </p:grpSp>
      <p:grpSp>
        <p:nvGrpSpPr>
          <p:cNvPr id="62" name="Group 61">
            <a:extLst>
              <a:ext uri="{FF2B5EF4-FFF2-40B4-BE49-F238E27FC236}">
                <a16:creationId xmlns:a16="http://schemas.microsoft.com/office/drawing/2014/main" id="{6FEF784C-15DF-D5A8-95AB-8B2EC0894109}"/>
              </a:ext>
            </a:extLst>
          </p:cNvPr>
          <p:cNvGrpSpPr/>
          <p:nvPr/>
        </p:nvGrpSpPr>
        <p:grpSpPr>
          <a:xfrm>
            <a:off x="4135491" y="5869358"/>
            <a:ext cx="5267548" cy="594189"/>
            <a:chOff x="4364097" y="5869358"/>
            <a:chExt cx="5267548" cy="594189"/>
          </a:xfrm>
        </p:grpSpPr>
        <p:sp>
          <p:nvSpPr>
            <p:cNvPr id="51" name="Oval 50">
              <a:extLst>
                <a:ext uri="{FF2B5EF4-FFF2-40B4-BE49-F238E27FC236}">
                  <a16:creationId xmlns:a16="http://schemas.microsoft.com/office/drawing/2014/main" id="{A4AC3B51-906D-71D5-0289-F5772A0FD95E}"/>
                </a:ext>
              </a:extLst>
            </p:cNvPr>
            <p:cNvSpPr/>
            <p:nvPr/>
          </p:nvSpPr>
          <p:spPr>
            <a:xfrm>
              <a:off x="4364097" y="5869358"/>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TextBox 51">
              <a:extLst>
                <a:ext uri="{FF2B5EF4-FFF2-40B4-BE49-F238E27FC236}">
                  <a16:creationId xmlns:a16="http://schemas.microsoft.com/office/drawing/2014/main" id="{0F55AB3C-5D9F-EBED-B3B3-49635CA90C51}"/>
                </a:ext>
              </a:extLst>
            </p:cNvPr>
            <p:cNvSpPr txBox="1"/>
            <p:nvPr/>
          </p:nvSpPr>
          <p:spPr>
            <a:xfrm>
              <a:off x="4470281" y="5895836"/>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7</a:t>
              </a:r>
            </a:p>
          </p:txBody>
        </p:sp>
        <p:sp>
          <p:nvSpPr>
            <p:cNvPr id="59" name="TextBox 58">
              <a:extLst>
                <a:ext uri="{FF2B5EF4-FFF2-40B4-BE49-F238E27FC236}">
                  <a16:creationId xmlns:a16="http://schemas.microsoft.com/office/drawing/2014/main" id="{B9C93945-2831-2C7C-4763-15C80F20F7F4}"/>
                </a:ext>
              </a:extLst>
            </p:cNvPr>
            <p:cNvSpPr txBox="1"/>
            <p:nvPr/>
          </p:nvSpPr>
          <p:spPr>
            <a:xfrm>
              <a:off x="5124959" y="5981786"/>
              <a:ext cx="4506686" cy="400110"/>
            </a:xfrm>
            <a:prstGeom prst="rect">
              <a:avLst/>
            </a:prstGeom>
            <a:noFill/>
          </p:spPr>
          <p:txBody>
            <a:bodyPr wrap="square" rtlCol="0">
              <a:spAutoFit/>
            </a:bodyPr>
            <a:lstStyle/>
            <a:p>
              <a:r>
                <a:rPr lang="en-US" sz="2000" dirty="0">
                  <a:latin typeface="Arial Nova" panose="020B0504020202020204" pitchFamily="34" charset="0"/>
                </a:rPr>
                <a:t>What does success look like for CI?</a:t>
              </a:r>
            </a:p>
          </p:txBody>
        </p:sp>
      </p:grpSp>
      <p:grpSp>
        <p:nvGrpSpPr>
          <p:cNvPr id="69" name="Group 68">
            <a:extLst>
              <a:ext uri="{FF2B5EF4-FFF2-40B4-BE49-F238E27FC236}">
                <a16:creationId xmlns:a16="http://schemas.microsoft.com/office/drawing/2014/main" id="{235B8EA0-0856-3486-24C7-205DEABDD2A8}"/>
              </a:ext>
            </a:extLst>
          </p:cNvPr>
          <p:cNvGrpSpPr/>
          <p:nvPr/>
        </p:nvGrpSpPr>
        <p:grpSpPr>
          <a:xfrm>
            <a:off x="8779534" y="841401"/>
            <a:ext cx="3182381" cy="2879168"/>
            <a:chOff x="8779534" y="841401"/>
            <a:chExt cx="3182381" cy="2879168"/>
          </a:xfrm>
        </p:grpSpPr>
        <p:sp>
          <p:nvSpPr>
            <p:cNvPr id="66" name="Arc 65">
              <a:extLst>
                <a:ext uri="{FF2B5EF4-FFF2-40B4-BE49-F238E27FC236}">
                  <a16:creationId xmlns:a16="http://schemas.microsoft.com/office/drawing/2014/main" id="{DAFDE414-438A-1CFA-4412-1F472CE69AF6}"/>
                </a:ext>
              </a:extLst>
            </p:cNvPr>
            <p:cNvSpPr/>
            <p:nvPr/>
          </p:nvSpPr>
          <p:spPr>
            <a:xfrm rot="2438878">
              <a:off x="8779534" y="841401"/>
              <a:ext cx="2533331" cy="28791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80983AC5-7A81-E98A-5691-33EE489FA57F}"/>
                </a:ext>
              </a:extLst>
            </p:cNvPr>
            <p:cNvSpPr txBox="1"/>
            <p:nvPr/>
          </p:nvSpPr>
          <p:spPr>
            <a:xfrm>
              <a:off x="10363370" y="1896094"/>
              <a:ext cx="1598545"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STATUS</a:t>
              </a:r>
            </a:p>
          </p:txBody>
        </p:sp>
      </p:grpSp>
      <p:grpSp>
        <p:nvGrpSpPr>
          <p:cNvPr id="70" name="Group 69">
            <a:extLst>
              <a:ext uri="{FF2B5EF4-FFF2-40B4-BE49-F238E27FC236}">
                <a16:creationId xmlns:a16="http://schemas.microsoft.com/office/drawing/2014/main" id="{0A2105F2-B579-3C18-3192-D2486DC59309}"/>
              </a:ext>
            </a:extLst>
          </p:cNvPr>
          <p:cNvGrpSpPr/>
          <p:nvPr/>
        </p:nvGrpSpPr>
        <p:grpSpPr>
          <a:xfrm>
            <a:off x="8779534" y="3157747"/>
            <a:ext cx="3182381" cy="2879168"/>
            <a:chOff x="8779534" y="3157747"/>
            <a:chExt cx="3182381" cy="2879168"/>
          </a:xfrm>
        </p:grpSpPr>
        <p:sp>
          <p:nvSpPr>
            <p:cNvPr id="67" name="Arc 66">
              <a:extLst>
                <a:ext uri="{FF2B5EF4-FFF2-40B4-BE49-F238E27FC236}">
                  <a16:creationId xmlns:a16="http://schemas.microsoft.com/office/drawing/2014/main" id="{4FAE7330-4C74-BA38-9993-8A2BD406A7DB}"/>
                </a:ext>
              </a:extLst>
            </p:cNvPr>
            <p:cNvSpPr/>
            <p:nvPr/>
          </p:nvSpPr>
          <p:spPr>
            <a:xfrm rot="2438878">
              <a:off x="8779534" y="3157747"/>
              <a:ext cx="2533331" cy="28791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TextBox 63">
              <a:extLst>
                <a:ext uri="{FF2B5EF4-FFF2-40B4-BE49-F238E27FC236}">
                  <a16:creationId xmlns:a16="http://schemas.microsoft.com/office/drawing/2014/main" id="{5B32CD7F-0C0B-BEE6-03AF-88731C766D3C}"/>
                </a:ext>
              </a:extLst>
            </p:cNvPr>
            <p:cNvSpPr txBox="1"/>
            <p:nvPr/>
          </p:nvSpPr>
          <p:spPr>
            <a:xfrm>
              <a:off x="10363370" y="4257233"/>
              <a:ext cx="1598545"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EFFORT</a:t>
              </a:r>
            </a:p>
          </p:txBody>
        </p:sp>
      </p:grpSp>
      <p:grpSp>
        <p:nvGrpSpPr>
          <p:cNvPr id="71" name="Group 70">
            <a:extLst>
              <a:ext uri="{FF2B5EF4-FFF2-40B4-BE49-F238E27FC236}">
                <a16:creationId xmlns:a16="http://schemas.microsoft.com/office/drawing/2014/main" id="{D0329F53-BF0F-7447-C5C2-18BE4C28041D}"/>
              </a:ext>
            </a:extLst>
          </p:cNvPr>
          <p:cNvGrpSpPr/>
          <p:nvPr/>
        </p:nvGrpSpPr>
        <p:grpSpPr>
          <a:xfrm>
            <a:off x="9263833" y="5512853"/>
            <a:ext cx="2698082" cy="1477468"/>
            <a:chOff x="9263833" y="5512853"/>
            <a:chExt cx="2698082" cy="1477468"/>
          </a:xfrm>
        </p:grpSpPr>
        <p:sp>
          <p:nvSpPr>
            <p:cNvPr id="68" name="Arc 67">
              <a:extLst>
                <a:ext uri="{FF2B5EF4-FFF2-40B4-BE49-F238E27FC236}">
                  <a16:creationId xmlns:a16="http://schemas.microsoft.com/office/drawing/2014/main" id="{05727AC5-13B6-01D4-205F-0F5A0CA341EA}"/>
                </a:ext>
              </a:extLst>
            </p:cNvPr>
            <p:cNvSpPr/>
            <p:nvPr/>
          </p:nvSpPr>
          <p:spPr>
            <a:xfrm rot="2438878">
              <a:off x="9886058" y="5512853"/>
              <a:ext cx="1299999" cy="14774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14DA8036-F181-4AED-0DAA-CFF5DE901CD5}"/>
                </a:ext>
              </a:extLst>
            </p:cNvPr>
            <p:cNvSpPr txBox="1"/>
            <p:nvPr/>
          </p:nvSpPr>
          <p:spPr>
            <a:xfrm>
              <a:off x="9263833" y="5965655"/>
              <a:ext cx="2698082"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SUSTAINMENT</a:t>
              </a:r>
            </a:p>
          </p:txBody>
        </p:sp>
      </p:grpSp>
    </p:spTree>
    <p:extLst>
      <p:ext uri="{BB962C8B-B14F-4D97-AF65-F5344CB8AC3E}">
        <p14:creationId xmlns:p14="http://schemas.microsoft.com/office/powerpoint/2010/main" val="19571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grpId="1" nodeType="clickEffect">
                                  <p:stCondLst>
                                    <p:cond delay="0"/>
                                  </p:stCondLst>
                                  <p:childTnLst>
                                    <p:animMotion origin="layout" path="M -2.70833E-6 -2.22222E-6 L -0.32044 -2.22222E-6 " pathEditMode="relative" rAng="0" ptsTypes="AA">
                                      <p:cBhvr>
                                        <p:cTn id="12" dur="2000" fill="hold"/>
                                        <p:tgtEl>
                                          <p:spTgt spid="16"/>
                                        </p:tgtEl>
                                        <p:attrNameLst>
                                          <p:attrName>ppt_x</p:attrName>
                                          <p:attrName>ppt_y</p:attrName>
                                        </p:attrNameLst>
                                      </p:cBhvr>
                                      <p:rCtr x="-16029" y="0"/>
                                    </p:animMotion>
                                  </p:childTnLst>
                                </p:cTn>
                              </p:par>
                              <p:par>
                                <p:cTn id="13" presetID="1" presetClass="exit" presetSubtype="0" fill="hold" grpId="1" nodeType="withEffect">
                                  <p:stCondLst>
                                    <p:cond delay="0"/>
                                  </p:stCondLst>
                                  <p:childTnLst>
                                    <p:set>
                                      <p:cBhvr>
                                        <p:cTn id="14" dur="1" fill="hold">
                                          <p:stCondLst>
                                            <p:cond delay="0"/>
                                          </p:stCondLst>
                                        </p:cTn>
                                        <p:tgtEl>
                                          <p:spTgt spid="1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9C94A-7426-14BC-C06B-547DADD4531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E03E1E8-0607-CEB0-9427-B2E390C1A3AE}"/>
              </a:ext>
            </a:extLst>
          </p:cNvPr>
          <p:cNvSpPr>
            <a:spLocks noGrp="1"/>
          </p:cNvSpPr>
          <p:nvPr>
            <p:ph type="title"/>
          </p:nvPr>
        </p:nvSpPr>
        <p:spPr/>
        <p:txBody>
          <a:bodyPr/>
          <a:lstStyle/>
          <a:p>
            <a:r>
              <a:rPr lang="en-US" dirty="0"/>
              <a:t>The How</a:t>
            </a:r>
          </a:p>
        </p:txBody>
      </p:sp>
      <p:grpSp>
        <p:nvGrpSpPr>
          <p:cNvPr id="29" name="Group 28">
            <a:extLst>
              <a:ext uri="{FF2B5EF4-FFF2-40B4-BE49-F238E27FC236}">
                <a16:creationId xmlns:a16="http://schemas.microsoft.com/office/drawing/2014/main" id="{9A900BEE-AF9D-ECEB-4435-6FA495885192}"/>
              </a:ext>
            </a:extLst>
          </p:cNvPr>
          <p:cNvGrpSpPr/>
          <p:nvPr/>
        </p:nvGrpSpPr>
        <p:grpSpPr>
          <a:xfrm>
            <a:off x="4135491" y="1215764"/>
            <a:ext cx="611759" cy="594189"/>
            <a:chOff x="4135491" y="1215764"/>
            <a:chExt cx="611759" cy="594189"/>
          </a:xfrm>
        </p:grpSpPr>
        <p:sp>
          <p:nvSpPr>
            <p:cNvPr id="3" name="Oval 2">
              <a:extLst>
                <a:ext uri="{FF2B5EF4-FFF2-40B4-BE49-F238E27FC236}">
                  <a16:creationId xmlns:a16="http://schemas.microsoft.com/office/drawing/2014/main" id="{FFC6475F-7368-B975-CA58-2459526BECB4}"/>
                </a:ext>
              </a:extLst>
            </p:cNvPr>
            <p:cNvSpPr/>
            <p:nvPr/>
          </p:nvSpPr>
          <p:spPr>
            <a:xfrm>
              <a:off x="4135491" y="12157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EE0D241-DF4C-64C6-E013-53391DE94298}"/>
                </a:ext>
              </a:extLst>
            </p:cNvPr>
            <p:cNvSpPr txBox="1"/>
            <p:nvPr/>
          </p:nvSpPr>
          <p:spPr>
            <a:xfrm>
              <a:off x="4241675" y="12422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1</a:t>
              </a:r>
            </a:p>
          </p:txBody>
        </p:sp>
      </p:grpSp>
      <p:grpSp>
        <p:nvGrpSpPr>
          <p:cNvPr id="73" name="Group 72">
            <a:extLst>
              <a:ext uri="{FF2B5EF4-FFF2-40B4-BE49-F238E27FC236}">
                <a16:creationId xmlns:a16="http://schemas.microsoft.com/office/drawing/2014/main" id="{5800464D-3B0E-A4B0-00C9-46E7E60078AC}"/>
              </a:ext>
            </a:extLst>
          </p:cNvPr>
          <p:cNvGrpSpPr/>
          <p:nvPr/>
        </p:nvGrpSpPr>
        <p:grpSpPr>
          <a:xfrm>
            <a:off x="4135491" y="1868553"/>
            <a:ext cx="611759" cy="594189"/>
            <a:chOff x="4135491" y="1868553"/>
            <a:chExt cx="611759" cy="594189"/>
          </a:xfrm>
        </p:grpSpPr>
        <p:sp>
          <p:nvSpPr>
            <p:cNvPr id="5" name="Oval 4">
              <a:extLst>
                <a:ext uri="{FF2B5EF4-FFF2-40B4-BE49-F238E27FC236}">
                  <a16:creationId xmlns:a16="http://schemas.microsoft.com/office/drawing/2014/main" id="{91DE2AF4-38F7-0154-8D3E-198A9F0A3E08}"/>
                </a:ext>
              </a:extLst>
            </p:cNvPr>
            <p:cNvSpPr/>
            <p:nvPr/>
          </p:nvSpPr>
          <p:spPr>
            <a:xfrm>
              <a:off x="4135491" y="186855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9A850F8D-7415-75CF-D6EF-ECC1816757C6}"/>
                </a:ext>
              </a:extLst>
            </p:cNvPr>
            <p:cNvSpPr txBox="1"/>
            <p:nvPr/>
          </p:nvSpPr>
          <p:spPr>
            <a:xfrm>
              <a:off x="4241675" y="189503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2</a:t>
              </a:r>
            </a:p>
          </p:txBody>
        </p:sp>
      </p:grpSp>
      <p:grpSp>
        <p:nvGrpSpPr>
          <p:cNvPr id="74" name="Group 73">
            <a:extLst>
              <a:ext uri="{FF2B5EF4-FFF2-40B4-BE49-F238E27FC236}">
                <a16:creationId xmlns:a16="http://schemas.microsoft.com/office/drawing/2014/main" id="{044BA0E3-A1FF-B7DE-A5DB-1418DA866482}"/>
              </a:ext>
            </a:extLst>
          </p:cNvPr>
          <p:cNvGrpSpPr/>
          <p:nvPr/>
        </p:nvGrpSpPr>
        <p:grpSpPr>
          <a:xfrm>
            <a:off x="4135491" y="2509463"/>
            <a:ext cx="611759" cy="594189"/>
            <a:chOff x="4135491" y="2509463"/>
            <a:chExt cx="611759" cy="594189"/>
          </a:xfrm>
        </p:grpSpPr>
        <p:sp>
          <p:nvSpPr>
            <p:cNvPr id="7" name="Oval 6">
              <a:extLst>
                <a:ext uri="{FF2B5EF4-FFF2-40B4-BE49-F238E27FC236}">
                  <a16:creationId xmlns:a16="http://schemas.microsoft.com/office/drawing/2014/main" id="{8EA5BFFB-F5CC-33A5-F022-1F6BF90F4EC0}"/>
                </a:ext>
              </a:extLst>
            </p:cNvPr>
            <p:cNvSpPr/>
            <p:nvPr/>
          </p:nvSpPr>
          <p:spPr>
            <a:xfrm>
              <a:off x="4135491" y="2509463"/>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93A2D5E2-3AA0-D69B-3225-8073E70849D8}"/>
                </a:ext>
              </a:extLst>
            </p:cNvPr>
            <p:cNvSpPr txBox="1"/>
            <p:nvPr/>
          </p:nvSpPr>
          <p:spPr>
            <a:xfrm>
              <a:off x="4241675" y="2535941"/>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3</a:t>
              </a:r>
            </a:p>
          </p:txBody>
        </p:sp>
      </p:grpSp>
      <p:sp>
        <p:nvSpPr>
          <p:cNvPr id="9" name="TextBox 8">
            <a:extLst>
              <a:ext uri="{FF2B5EF4-FFF2-40B4-BE49-F238E27FC236}">
                <a16:creationId xmlns:a16="http://schemas.microsoft.com/office/drawing/2014/main" id="{7DB80838-6D7A-2847-FB40-FBB545B693D7}"/>
              </a:ext>
            </a:extLst>
          </p:cNvPr>
          <p:cNvSpPr txBox="1"/>
          <p:nvPr/>
        </p:nvSpPr>
        <p:spPr>
          <a:xfrm>
            <a:off x="4896352" y="1319186"/>
            <a:ext cx="5074955" cy="400110"/>
          </a:xfrm>
          <a:prstGeom prst="rect">
            <a:avLst/>
          </a:prstGeom>
          <a:noFill/>
        </p:spPr>
        <p:txBody>
          <a:bodyPr wrap="square" rtlCol="0">
            <a:spAutoFit/>
          </a:bodyPr>
          <a:lstStyle/>
          <a:p>
            <a:r>
              <a:rPr lang="en-US" sz="2000" dirty="0">
                <a:latin typeface="Arial Nova" panose="020B0504020202020204" pitchFamily="34" charset="0"/>
              </a:rPr>
              <a:t>What assets do I own and where are they?</a:t>
            </a:r>
          </a:p>
        </p:txBody>
      </p:sp>
      <p:sp>
        <p:nvSpPr>
          <p:cNvPr id="10" name="TextBox 9">
            <a:extLst>
              <a:ext uri="{FF2B5EF4-FFF2-40B4-BE49-F238E27FC236}">
                <a16:creationId xmlns:a16="http://schemas.microsoft.com/office/drawing/2014/main" id="{B8E4F19A-49A1-526D-B246-8A17A46122D1}"/>
              </a:ext>
            </a:extLst>
          </p:cNvPr>
          <p:cNvSpPr txBox="1"/>
          <p:nvPr/>
        </p:nvSpPr>
        <p:spPr>
          <a:xfrm>
            <a:off x="4896353" y="1980981"/>
            <a:ext cx="4506686" cy="400110"/>
          </a:xfrm>
          <a:prstGeom prst="rect">
            <a:avLst/>
          </a:prstGeom>
          <a:noFill/>
        </p:spPr>
        <p:txBody>
          <a:bodyPr wrap="square" rtlCol="0">
            <a:spAutoFit/>
          </a:bodyPr>
          <a:lstStyle/>
          <a:p>
            <a:r>
              <a:rPr lang="en-US" sz="2000" dirty="0">
                <a:latin typeface="Arial Nova" panose="020B0504020202020204" pitchFamily="34" charset="0"/>
              </a:rPr>
              <a:t>What are they worth?</a:t>
            </a:r>
          </a:p>
        </p:txBody>
      </p:sp>
      <p:sp>
        <p:nvSpPr>
          <p:cNvPr id="11" name="TextBox 10">
            <a:extLst>
              <a:ext uri="{FF2B5EF4-FFF2-40B4-BE49-F238E27FC236}">
                <a16:creationId xmlns:a16="http://schemas.microsoft.com/office/drawing/2014/main" id="{232E7D54-7689-2F2B-C500-5E0B14F8C0AD}"/>
              </a:ext>
            </a:extLst>
          </p:cNvPr>
          <p:cNvSpPr txBox="1"/>
          <p:nvPr/>
        </p:nvSpPr>
        <p:spPr>
          <a:xfrm>
            <a:off x="4896353" y="2612885"/>
            <a:ext cx="4506686" cy="400110"/>
          </a:xfrm>
          <a:prstGeom prst="rect">
            <a:avLst/>
          </a:prstGeom>
          <a:noFill/>
        </p:spPr>
        <p:txBody>
          <a:bodyPr wrap="square" rtlCol="0">
            <a:spAutoFit/>
          </a:bodyPr>
          <a:lstStyle/>
          <a:p>
            <a:r>
              <a:rPr lang="en-US" sz="2000" dirty="0">
                <a:latin typeface="Arial Nova" panose="020B0504020202020204" pitchFamily="34" charset="0"/>
              </a:rPr>
              <a:t>What condition are they in?</a:t>
            </a:r>
          </a:p>
        </p:txBody>
      </p:sp>
      <p:grpSp>
        <p:nvGrpSpPr>
          <p:cNvPr id="75" name="Group 74">
            <a:extLst>
              <a:ext uri="{FF2B5EF4-FFF2-40B4-BE49-F238E27FC236}">
                <a16:creationId xmlns:a16="http://schemas.microsoft.com/office/drawing/2014/main" id="{295D3041-16BD-2920-F632-96B656C26ACC}"/>
              </a:ext>
            </a:extLst>
          </p:cNvPr>
          <p:cNvGrpSpPr/>
          <p:nvPr/>
        </p:nvGrpSpPr>
        <p:grpSpPr>
          <a:xfrm>
            <a:off x="4135491" y="3545565"/>
            <a:ext cx="611759" cy="594189"/>
            <a:chOff x="4135491" y="3545565"/>
            <a:chExt cx="611759" cy="594189"/>
          </a:xfrm>
        </p:grpSpPr>
        <p:sp>
          <p:nvSpPr>
            <p:cNvPr id="13" name="Oval 12">
              <a:extLst>
                <a:ext uri="{FF2B5EF4-FFF2-40B4-BE49-F238E27FC236}">
                  <a16:creationId xmlns:a16="http://schemas.microsoft.com/office/drawing/2014/main" id="{013161F3-0C18-00CA-24EA-FF519CE48D48}"/>
                </a:ext>
              </a:extLst>
            </p:cNvPr>
            <p:cNvSpPr/>
            <p:nvPr/>
          </p:nvSpPr>
          <p:spPr>
            <a:xfrm>
              <a:off x="4135491" y="3545565"/>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1F16BEF0-40AC-8E9B-436A-E84A0B0BAF97}"/>
                </a:ext>
              </a:extLst>
            </p:cNvPr>
            <p:cNvSpPr txBox="1"/>
            <p:nvPr/>
          </p:nvSpPr>
          <p:spPr>
            <a:xfrm>
              <a:off x="4241675" y="3572043"/>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4</a:t>
              </a:r>
            </a:p>
          </p:txBody>
        </p:sp>
      </p:grpSp>
      <p:grpSp>
        <p:nvGrpSpPr>
          <p:cNvPr id="76" name="Group 75">
            <a:extLst>
              <a:ext uri="{FF2B5EF4-FFF2-40B4-BE49-F238E27FC236}">
                <a16:creationId xmlns:a16="http://schemas.microsoft.com/office/drawing/2014/main" id="{761B5BEC-78F6-5A19-ECBC-79A96CF6A864}"/>
              </a:ext>
            </a:extLst>
          </p:cNvPr>
          <p:cNvGrpSpPr/>
          <p:nvPr/>
        </p:nvGrpSpPr>
        <p:grpSpPr>
          <a:xfrm>
            <a:off x="4135491" y="4198354"/>
            <a:ext cx="611759" cy="594189"/>
            <a:chOff x="4135491" y="4198354"/>
            <a:chExt cx="611759" cy="594189"/>
          </a:xfrm>
        </p:grpSpPr>
        <p:sp>
          <p:nvSpPr>
            <p:cNvPr id="17" name="Oval 16">
              <a:extLst>
                <a:ext uri="{FF2B5EF4-FFF2-40B4-BE49-F238E27FC236}">
                  <a16:creationId xmlns:a16="http://schemas.microsoft.com/office/drawing/2014/main" id="{9A9CE49D-6D5D-CA3A-669F-E8C6A3E0EEED}"/>
                </a:ext>
              </a:extLst>
            </p:cNvPr>
            <p:cNvSpPr/>
            <p:nvPr/>
          </p:nvSpPr>
          <p:spPr>
            <a:xfrm>
              <a:off x="4135491" y="419835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FE3E41B-BAF2-256E-3731-1D21307412FB}"/>
                </a:ext>
              </a:extLst>
            </p:cNvPr>
            <p:cNvSpPr txBox="1"/>
            <p:nvPr/>
          </p:nvSpPr>
          <p:spPr>
            <a:xfrm>
              <a:off x="4241675" y="422483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5</a:t>
              </a:r>
            </a:p>
          </p:txBody>
        </p:sp>
      </p:grpSp>
      <p:grpSp>
        <p:nvGrpSpPr>
          <p:cNvPr id="77" name="Group 76">
            <a:extLst>
              <a:ext uri="{FF2B5EF4-FFF2-40B4-BE49-F238E27FC236}">
                <a16:creationId xmlns:a16="http://schemas.microsoft.com/office/drawing/2014/main" id="{50571E45-B819-066F-66CF-94C406DC2430}"/>
              </a:ext>
            </a:extLst>
          </p:cNvPr>
          <p:cNvGrpSpPr/>
          <p:nvPr/>
        </p:nvGrpSpPr>
        <p:grpSpPr>
          <a:xfrm>
            <a:off x="4135491" y="4839264"/>
            <a:ext cx="611759" cy="594189"/>
            <a:chOff x="4135491" y="4839264"/>
            <a:chExt cx="611759" cy="594189"/>
          </a:xfrm>
        </p:grpSpPr>
        <p:sp>
          <p:nvSpPr>
            <p:cNvPr id="20" name="Oval 19">
              <a:extLst>
                <a:ext uri="{FF2B5EF4-FFF2-40B4-BE49-F238E27FC236}">
                  <a16:creationId xmlns:a16="http://schemas.microsoft.com/office/drawing/2014/main" id="{352F2EAC-055D-66A5-D32C-D83957676F0C}"/>
                </a:ext>
              </a:extLst>
            </p:cNvPr>
            <p:cNvSpPr/>
            <p:nvPr/>
          </p:nvSpPr>
          <p:spPr>
            <a:xfrm>
              <a:off x="4135491" y="4839264"/>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46338226-2179-DA72-928D-040793BF5646}"/>
                </a:ext>
              </a:extLst>
            </p:cNvPr>
            <p:cNvSpPr txBox="1"/>
            <p:nvPr/>
          </p:nvSpPr>
          <p:spPr>
            <a:xfrm>
              <a:off x="4241675" y="4865742"/>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6</a:t>
              </a:r>
            </a:p>
          </p:txBody>
        </p:sp>
      </p:grpSp>
      <p:sp>
        <p:nvSpPr>
          <p:cNvPr id="22" name="TextBox 21">
            <a:extLst>
              <a:ext uri="{FF2B5EF4-FFF2-40B4-BE49-F238E27FC236}">
                <a16:creationId xmlns:a16="http://schemas.microsoft.com/office/drawing/2014/main" id="{25BABB38-FDA4-B907-BB42-145D51F0458E}"/>
              </a:ext>
            </a:extLst>
          </p:cNvPr>
          <p:cNvSpPr txBox="1"/>
          <p:nvPr/>
        </p:nvSpPr>
        <p:spPr>
          <a:xfrm>
            <a:off x="4896352" y="3669908"/>
            <a:ext cx="5221508" cy="400110"/>
          </a:xfrm>
          <a:prstGeom prst="rect">
            <a:avLst/>
          </a:prstGeom>
          <a:noFill/>
        </p:spPr>
        <p:txBody>
          <a:bodyPr wrap="square" rtlCol="0">
            <a:spAutoFit/>
          </a:bodyPr>
          <a:lstStyle/>
          <a:p>
            <a:r>
              <a:rPr lang="en-US" sz="2000" dirty="0">
                <a:latin typeface="Arial Nova" panose="020B0504020202020204" pitchFamily="34" charset="0"/>
              </a:rPr>
              <a:t>What do I need to do to improve my assets?</a:t>
            </a:r>
          </a:p>
        </p:txBody>
      </p:sp>
      <p:sp>
        <p:nvSpPr>
          <p:cNvPr id="23" name="TextBox 22">
            <a:extLst>
              <a:ext uri="{FF2B5EF4-FFF2-40B4-BE49-F238E27FC236}">
                <a16:creationId xmlns:a16="http://schemas.microsoft.com/office/drawing/2014/main" id="{F5B5EB99-7AE5-9E1B-4C1A-12286ADAEA20}"/>
              </a:ext>
            </a:extLst>
          </p:cNvPr>
          <p:cNvSpPr txBox="1"/>
          <p:nvPr/>
        </p:nvSpPr>
        <p:spPr>
          <a:xfrm>
            <a:off x="4896353" y="4331703"/>
            <a:ext cx="4506686" cy="400110"/>
          </a:xfrm>
          <a:prstGeom prst="rect">
            <a:avLst/>
          </a:prstGeom>
          <a:noFill/>
        </p:spPr>
        <p:txBody>
          <a:bodyPr wrap="square" rtlCol="0">
            <a:spAutoFit/>
          </a:bodyPr>
          <a:lstStyle/>
          <a:p>
            <a:r>
              <a:rPr lang="en-US" sz="2000" dirty="0">
                <a:latin typeface="Arial Nova" panose="020B0504020202020204" pitchFamily="34" charset="0"/>
              </a:rPr>
              <a:t>When are you going to do it?</a:t>
            </a:r>
          </a:p>
        </p:txBody>
      </p:sp>
      <p:sp>
        <p:nvSpPr>
          <p:cNvPr id="24" name="TextBox 23">
            <a:extLst>
              <a:ext uri="{FF2B5EF4-FFF2-40B4-BE49-F238E27FC236}">
                <a16:creationId xmlns:a16="http://schemas.microsoft.com/office/drawing/2014/main" id="{BFB4A3AF-B828-ACA2-63E6-77667CC8C8E3}"/>
              </a:ext>
            </a:extLst>
          </p:cNvPr>
          <p:cNvSpPr txBox="1"/>
          <p:nvPr/>
        </p:nvSpPr>
        <p:spPr>
          <a:xfrm>
            <a:off x="4896353" y="4963607"/>
            <a:ext cx="4506686" cy="400110"/>
          </a:xfrm>
          <a:prstGeom prst="rect">
            <a:avLst/>
          </a:prstGeom>
          <a:noFill/>
        </p:spPr>
        <p:txBody>
          <a:bodyPr wrap="square" rtlCol="0">
            <a:spAutoFit/>
          </a:bodyPr>
          <a:lstStyle/>
          <a:p>
            <a:r>
              <a:rPr lang="en-US" sz="2000" dirty="0">
                <a:latin typeface="Arial Nova" panose="020B0504020202020204" pitchFamily="34" charset="0"/>
              </a:rPr>
              <a:t>How much do I need to spend?</a:t>
            </a:r>
          </a:p>
        </p:txBody>
      </p:sp>
      <p:grpSp>
        <p:nvGrpSpPr>
          <p:cNvPr id="78" name="Group 77">
            <a:extLst>
              <a:ext uri="{FF2B5EF4-FFF2-40B4-BE49-F238E27FC236}">
                <a16:creationId xmlns:a16="http://schemas.microsoft.com/office/drawing/2014/main" id="{D1FA7577-C81A-C83F-22D5-C343390E37EF}"/>
              </a:ext>
            </a:extLst>
          </p:cNvPr>
          <p:cNvGrpSpPr/>
          <p:nvPr/>
        </p:nvGrpSpPr>
        <p:grpSpPr>
          <a:xfrm>
            <a:off x="4135491" y="5869358"/>
            <a:ext cx="611759" cy="594189"/>
            <a:chOff x="4135491" y="5869358"/>
            <a:chExt cx="611759" cy="594189"/>
          </a:xfrm>
        </p:grpSpPr>
        <p:sp>
          <p:nvSpPr>
            <p:cNvPr id="26" name="Oval 25">
              <a:extLst>
                <a:ext uri="{FF2B5EF4-FFF2-40B4-BE49-F238E27FC236}">
                  <a16:creationId xmlns:a16="http://schemas.microsoft.com/office/drawing/2014/main" id="{6DABCBC5-4FBA-9AF5-C471-600A04647857}"/>
                </a:ext>
              </a:extLst>
            </p:cNvPr>
            <p:cNvSpPr/>
            <p:nvPr/>
          </p:nvSpPr>
          <p:spPr>
            <a:xfrm>
              <a:off x="4135491" y="5869358"/>
              <a:ext cx="611759" cy="594189"/>
            </a:xfrm>
            <a:prstGeom prst="ellipse">
              <a:avLst/>
            </a:prstGeom>
            <a:solidFill>
              <a:schemeClr val="accent1">
                <a:lumMod val="10000"/>
                <a:lumOff val="90000"/>
              </a:schemeClr>
            </a:solidFill>
            <a:ln>
              <a:solidFill>
                <a:schemeClr val="accent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D1B25B85-7ADB-2328-1036-8DB2FA4DD1EA}"/>
                </a:ext>
              </a:extLst>
            </p:cNvPr>
            <p:cNvSpPr txBox="1"/>
            <p:nvPr/>
          </p:nvSpPr>
          <p:spPr>
            <a:xfrm>
              <a:off x="4241675" y="5895836"/>
              <a:ext cx="3520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9CE40">
                      <a:lumMod val="75000"/>
                    </a:srgbClr>
                  </a:solidFill>
                  <a:effectLst/>
                  <a:uLnTx/>
                  <a:uFillTx/>
                  <a:latin typeface="Arial Nova" panose="020B0504020202020204" pitchFamily="34" charset="0"/>
                  <a:ea typeface="+mn-ea"/>
                  <a:cs typeface="+mn-cs"/>
                </a:rPr>
                <a:t>7</a:t>
              </a:r>
            </a:p>
          </p:txBody>
        </p:sp>
      </p:grpSp>
      <p:sp>
        <p:nvSpPr>
          <p:cNvPr id="28" name="TextBox 27">
            <a:extLst>
              <a:ext uri="{FF2B5EF4-FFF2-40B4-BE49-F238E27FC236}">
                <a16:creationId xmlns:a16="http://schemas.microsoft.com/office/drawing/2014/main" id="{338E81DA-16DD-8E5F-82C0-2B496C159C38}"/>
              </a:ext>
            </a:extLst>
          </p:cNvPr>
          <p:cNvSpPr txBox="1"/>
          <p:nvPr/>
        </p:nvSpPr>
        <p:spPr>
          <a:xfrm>
            <a:off x="4896353" y="5981786"/>
            <a:ext cx="4506686" cy="400110"/>
          </a:xfrm>
          <a:prstGeom prst="rect">
            <a:avLst/>
          </a:prstGeom>
          <a:noFill/>
        </p:spPr>
        <p:txBody>
          <a:bodyPr wrap="square" rtlCol="0">
            <a:spAutoFit/>
          </a:bodyPr>
          <a:lstStyle/>
          <a:p>
            <a:r>
              <a:rPr lang="en-US" sz="2000" dirty="0">
                <a:latin typeface="Arial Nova" panose="020B0504020202020204" pitchFamily="34" charset="0"/>
              </a:rPr>
              <a:t>What does success look like for CI?</a:t>
            </a:r>
          </a:p>
        </p:txBody>
      </p:sp>
      <p:sp>
        <p:nvSpPr>
          <p:cNvPr id="31" name="Arc 30">
            <a:extLst>
              <a:ext uri="{FF2B5EF4-FFF2-40B4-BE49-F238E27FC236}">
                <a16:creationId xmlns:a16="http://schemas.microsoft.com/office/drawing/2014/main" id="{D4CB1A80-8B0F-95F9-0013-5200F3B61C77}"/>
              </a:ext>
            </a:extLst>
          </p:cNvPr>
          <p:cNvSpPr/>
          <p:nvPr/>
        </p:nvSpPr>
        <p:spPr>
          <a:xfrm rot="2438878">
            <a:off x="8779534" y="841401"/>
            <a:ext cx="2533331" cy="28791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EED468F0-E5EC-1A24-A076-FE4B17FE4B07}"/>
              </a:ext>
            </a:extLst>
          </p:cNvPr>
          <p:cNvSpPr txBox="1"/>
          <p:nvPr/>
        </p:nvSpPr>
        <p:spPr>
          <a:xfrm>
            <a:off x="10363370" y="1896094"/>
            <a:ext cx="1598545"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STATUS</a:t>
            </a:r>
          </a:p>
        </p:txBody>
      </p:sp>
      <p:sp>
        <p:nvSpPr>
          <p:cNvPr id="34" name="Arc 33">
            <a:extLst>
              <a:ext uri="{FF2B5EF4-FFF2-40B4-BE49-F238E27FC236}">
                <a16:creationId xmlns:a16="http://schemas.microsoft.com/office/drawing/2014/main" id="{EF6702AD-6F44-F798-AF51-A00C9B88EE86}"/>
              </a:ext>
            </a:extLst>
          </p:cNvPr>
          <p:cNvSpPr/>
          <p:nvPr/>
        </p:nvSpPr>
        <p:spPr>
          <a:xfrm rot="2438878">
            <a:off x="8779534" y="3157747"/>
            <a:ext cx="2533331" cy="28791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a:extLst>
              <a:ext uri="{FF2B5EF4-FFF2-40B4-BE49-F238E27FC236}">
                <a16:creationId xmlns:a16="http://schemas.microsoft.com/office/drawing/2014/main" id="{4F156ED5-186C-07C4-F4D8-A59D146A60ED}"/>
              </a:ext>
            </a:extLst>
          </p:cNvPr>
          <p:cNvSpPr txBox="1"/>
          <p:nvPr/>
        </p:nvSpPr>
        <p:spPr>
          <a:xfrm>
            <a:off x="10363370" y="4257233"/>
            <a:ext cx="1598545"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EFFORT</a:t>
            </a:r>
          </a:p>
        </p:txBody>
      </p:sp>
      <p:sp>
        <p:nvSpPr>
          <p:cNvPr id="37" name="Arc 36">
            <a:extLst>
              <a:ext uri="{FF2B5EF4-FFF2-40B4-BE49-F238E27FC236}">
                <a16:creationId xmlns:a16="http://schemas.microsoft.com/office/drawing/2014/main" id="{9FE0A840-1C6F-B475-AC49-78A34821561D}"/>
              </a:ext>
            </a:extLst>
          </p:cNvPr>
          <p:cNvSpPr/>
          <p:nvPr/>
        </p:nvSpPr>
        <p:spPr>
          <a:xfrm rot="2438878">
            <a:off x="9886058" y="5512853"/>
            <a:ext cx="1299999" cy="1477468"/>
          </a:xfrm>
          <a:prstGeom prst="arc">
            <a:avLst/>
          </a:prstGeom>
          <a:ln>
            <a:solidFill>
              <a:schemeClr val="accent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DCA1EE0A-82C5-EEE3-60A0-2C1933D1F15F}"/>
              </a:ext>
            </a:extLst>
          </p:cNvPr>
          <p:cNvSpPr txBox="1"/>
          <p:nvPr/>
        </p:nvSpPr>
        <p:spPr>
          <a:xfrm>
            <a:off x="9263833" y="5965655"/>
            <a:ext cx="2698082" cy="461665"/>
          </a:xfrm>
          <a:prstGeom prst="rect">
            <a:avLst/>
          </a:prstGeom>
          <a:solidFill>
            <a:schemeClr val="bg1"/>
          </a:solidFill>
        </p:spPr>
        <p:txBody>
          <a:bodyPr wrap="square" rtlCol="0">
            <a:spAutoFit/>
          </a:bodyPr>
          <a:lstStyle/>
          <a:p>
            <a:pPr algn="r"/>
            <a:r>
              <a:rPr lang="en-US" sz="2400" b="1" dirty="0">
                <a:solidFill>
                  <a:schemeClr val="accent4">
                    <a:lumMod val="75000"/>
                  </a:schemeClr>
                </a:solidFill>
              </a:rPr>
              <a:t>SUSTAINMENT</a:t>
            </a:r>
          </a:p>
        </p:txBody>
      </p:sp>
      <p:sp>
        <p:nvSpPr>
          <p:cNvPr id="72" name="Title 12">
            <a:extLst>
              <a:ext uri="{FF2B5EF4-FFF2-40B4-BE49-F238E27FC236}">
                <a16:creationId xmlns:a16="http://schemas.microsoft.com/office/drawing/2014/main" id="{DD4B72BE-58AF-F385-C126-2675647A7444}"/>
              </a:ext>
            </a:extLst>
          </p:cNvPr>
          <p:cNvSpPr txBox="1">
            <a:spLocks/>
          </p:cNvSpPr>
          <p:nvPr/>
        </p:nvSpPr>
        <p:spPr>
          <a:xfrm>
            <a:off x="836552" y="1077174"/>
            <a:ext cx="3812302" cy="543752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a:lstStyle>
          <a:p>
            <a:r>
              <a:rPr lang="en-US" sz="40000" dirty="0">
                <a:solidFill>
                  <a:schemeClr val="accent4">
                    <a:lumMod val="75000"/>
                  </a:schemeClr>
                </a:solidFill>
              </a:rPr>
              <a:t>7</a:t>
            </a:r>
          </a:p>
        </p:txBody>
      </p:sp>
      <p:grpSp>
        <p:nvGrpSpPr>
          <p:cNvPr id="99" name="Group 98">
            <a:extLst>
              <a:ext uri="{FF2B5EF4-FFF2-40B4-BE49-F238E27FC236}">
                <a16:creationId xmlns:a16="http://schemas.microsoft.com/office/drawing/2014/main" id="{94248EF8-2D9C-800C-A4D4-0460A9FDCE59}"/>
              </a:ext>
            </a:extLst>
          </p:cNvPr>
          <p:cNvGrpSpPr/>
          <p:nvPr/>
        </p:nvGrpSpPr>
        <p:grpSpPr>
          <a:xfrm>
            <a:off x="2251273" y="3528168"/>
            <a:ext cx="8981666" cy="2635851"/>
            <a:chOff x="2251273" y="3528168"/>
            <a:chExt cx="8981666" cy="2635851"/>
          </a:xfrm>
        </p:grpSpPr>
        <p:sp>
          <p:nvSpPr>
            <p:cNvPr id="87" name="TextBox 86">
              <a:extLst>
                <a:ext uri="{FF2B5EF4-FFF2-40B4-BE49-F238E27FC236}">
                  <a16:creationId xmlns:a16="http://schemas.microsoft.com/office/drawing/2014/main" id="{AF9AAAED-33A7-EE7D-FAD3-56C52191AF63}"/>
                </a:ext>
              </a:extLst>
            </p:cNvPr>
            <p:cNvSpPr txBox="1"/>
            <p:nvPr/>
          </p:nvSpPr>
          <p:spPr>
            <a:xfrm>
              <a:off x="2251273" y="3528168"/>
              <a:ext cx="2306128" cy="369332"/>
            </a:xfrm>
            <a:prstGeom prst="rect">
              <a:avLst/>
            </a:prstGeom>
            <a:noFill/>
          </p:spPr>
          <p:txBody>
            <a:bodyPr wrap="square" rtlCol="0">
              <a:spAutoFit/>
            </a:bodyPr>
            <a:lstStyle/>
            <a:p>
              <a:r>
                <a:rPr lang="en-US" b="1" dirty="0">
                  <a:latin typeface="Arial Nova" panose="020B0504020202020204" pitchFamily="34" charset="0"/>
                </a:rPr>
                <a:t>FOUNDATIONAL</a:t>
              </a:r>
            </a:p>
          </p:txBody>
        </p:sp>
        <p:sp>
          <p:nvSpPr>
            <p:cNvPr id="88" name="TextBox 87">
              <a:extLst>
                <a:ext uri="{FF2B5EF4-FFF2-40B4-BE49-F238E27FC236}">
                  <a16:creationId xmlns:a16="http://schemas.microsoft.com/office/drawing/2014/main" id="{7AAAB7BA-C455-510A-A640-E1FA80A1AB67}"/>
                </a:ext>
              </a:extLst>
            </p:cNvPr>
            <p:cNvSpPr txBox="1"/>
            <p:nvPr/>
          </p:nvSpPr>
          <p:spPr>
            <a:xfrm>
              <a:off x="8926811" y="3528168"/>
              <a:ext cx="2306128" cy="369332"/>
            </a:xfrm>
            <a:prstGeom prst="rect">
              <a:avLst/>
            </a:prstGeom>
            <a:noFill/>
          </p:spPr>
          <p:txBody>
            <a:bodyPr wrap="square" rtlCol="0">
              <a:spAutoFit/>
            </a:bodyPr>
            <a:lstStyle/>
            <a:p>
              <a:pPr algn="r"/>
              <a:r>
                <a:rPr lang="en-US" b="1" dirty="0">
                  <a:latin typeface="Arial Nova" panose="020B0504020202020204" pitchFamily="34" charset="0"/>
                </a:rPr>
                <a:t>STRATEGIC</a:t>
              </a:r>
            </a:p>
          </p:txBody>
        </p:sp>
        <p:cxnSp>
          <p:nvCxnSpPr>
            <p:cNvPr id="89" name="Straight Connector 88">
              <a:extLst>
                <a:ext uri="{FF2B5EF4-FFF2-40B4-BE49-F238E27FC236}">
                  <a16:creationId xmlns:a16="http://schemas.microsoft.com/office/drawing/2014/main" id="{12D64CB5-A953-6660-8686-8A3FD60150BB}"/>
                </a:ext>
              </a:extLst>
            </p:cNvPr>
            <p:cNvCxnSpPr>
              <a:cxnSpLocks/>
            </p:cNvCxnSpPr>
            <p:nvPr/>
          </p:nvCxnSpPr>
          <p:spPr>
            <a:xfrm>
              <a:off x="4403041" y="3712834"/>
              <a:ext cx="4663440" cy="0"/>
            </a:xfrm>
            <a:prstGeom prst="line">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B1544AF7-C82F-2357-D12B-F5A2E79F771A}"/>
                </a:ext>
              </a:extLst>
            </p:cNvPr>
            <p:cNvSpPr txBox="1"/>
            <p:nvPr/>
          </p:nvSpPr>
          <p:spPr>
            <a:xfrm>
              <a:off x="2251273" y="4283674"/>
              <a:ext cx="2306128" cy="369332"/>
            </a:xfrm>
            <a:prstGeom prst="rect">
              <a:avLst/>
            </a:prstGeom>
            <a:noFill/>
          </p:spPr>
          <p:txBody>
            <a:bodyPr wrap="square" rtlCol="0">
              <a:spAutoFit/>
            </a:bodyPr>
            <a:lstStyle/>
            <a:p>
              <a:r>
                <a:rPr lang="en-US" b="1" dirty="0">
                  <a:latin typeface="Arial Nova" panose="020B0504020202020204" pitchFamily="34" charset="0"/>
                </a:rPr>
                <a:t>PRESENT</a:t>
              </a:r>
            </a:p>
          </p:txBody>
        </p:sp>
        <p:sp>
          <p:nvSpPr>
            <p:cNvPr id="91" name="TextBox 90">
              <a:extLst>
                <a:ext uri="{FF2B5EF4-FFF2-40B4-BE49-F238E27FC236}">
                  <a16:creationId xmlns:a16="http://schemas.microsoft.com/office/drawing/2014/main" id="{C20825DE-8B89-5AF4-0915-B5C53C44DB49}"/>
                </a:ext>
              </a:extLst>
            </p:cNvPr>
            <p:cNvSpPr txBox="1"/>
            <p:nvPr/>
          </p:nvSpPr>
          <p:spPr>
            <a:xfrm>
              <a:off x="8926811" y="4283674"/>
              <a:ext cx="2306128" cy="369332"/>
            </a:xfrm>
            <a:prstGeom prst="rect">
              <a:avLst/>
            </a:prstGeom>
            <a:noFill/>
          </p:spPr>
          <p:txBody>
            <a:bodyPr wrap="square" rtlCol="0">
              <a:spAutoFit/>
            </a:bodyPr>
            <a:lstStyle/>
            <a:p>
              <a:pPr algn="r"/>
              <a:r>
                <a:rPr lang="en-US" b="1" dirty="0">
                  <a:latin typeface="Arial Nova" panose="020B0504020202020204" pitchFamily="34" charset="0"/>
                </a:rPr>
                <a:t>FUTURE</a:t>
              </a:r>
            </a:p>
          </p:txBody>
        </p:sp>
        <p:cxnSp>
          <p:nvCxnSpPr>
            <p:cNvPr id="92" name="Straight Connector 91">
              <a:extLst>
                <a:ext uri="{FF2B5EF4-FFF2-40B4-BE49-F238E27FC236}">
                  <a16:creationId xmlns:a16="http://schemas.microsoft.com/office/drawing/2014/main" id="{E18FC71A-8A1B-3237-ECEE-CD51E5F4554D}"/>
                </a:ext>
              </a:extLst>
            </p:cNvPr>
            <p:cNvCxnSpPr>
              <a:cxnSpLocks/>
            </p:cNvCxnSpPr>
            <p:nvPr/>
          </p:nvCxnSpPr>
          <p:spPr>
            <a:xfrm>
              <a:off x="4403041" y="4468340"/>
              <a:ext cx="4663440" cy="0"/>
            </a:xfrm>
            <a:prstGeom prst="line">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4E99D395-8FDF-689E-A475-4440B56DAF59}"/>
                </a:ext>
              </a:extLst>
            </p:cNvPr>
            <p:cNvSpPr txBox="1"/>
            <p:nvPr/>
          </p:nvSpPr>
          <p:spPr>
            <a:xfrm>
              <a:off x="2251273" y="5039180"/>
              <a:ext cx="2306128" cy="369332"/>
            </a:xfrm>
            <a:prstGeom prst="rect">
              <a:avLst/>
            </a:prstGeom>
            <a:noFill/>
          </p:spPr>
          <p:txBody>
            <a:bodyPr wrap="square" rtlCol="0">
              <a:spAutoFit/>
            </a:bodyPr>
            <a:lstStyle/>
            <a:p>
              <a:r>
                <a:rPr lang="en-US" b="1" dirty="0">
                  <a:latin typeface="Arial Nova" panose="020B0504020202020204" pitchFamily="34" charset="0"/>
                </a:rPr>
                <a:t>EFFICIENCY</a:t>
              </a:r>
            </a:p>
          </p:txBody>
        </p:sp>
        <p:sp>
          <p:nvSpPr>
            <p:cNvPr id="94" name="TextBox 93">
              <a:extLst>
                <a:ext uri="{FF2B5EF4-FFF2-40B4-BE49-F238E27FC236}">
                  <a16:creationId xmlns:a16="http://schemas.microsoft.com/office/drawing/2014/main" id="{F64C3436-54DF-8798-B55F-72E1D1325EE4}"/>
                </a:ext>
              </a:extLst>
            </p:cNvPr>
            <p:cNvSpPr txBox="1"/>
            <p:nvPr/>
          </p:nvSpPr>
          <p:spPr>
            <a:xfrm>
              <a:off x="8926811" y="5039180"/>
              <a:ext cx="2306128" cy="369332"/>
            </a:xfrm>
            <a:prstGeom prst="rect">
              <a:avLst/>
            </a:prstGeom>
            <a:noFill/>
          </p:spPr>
          <p:txBody>
            <a:bodyPr wrap="square" rtlCol="0">
              <a:spAutoFit/>
            </a:bodyPr>
            <a:lstStyle/>
            <a:p>
              <a:pPr algn="r"/>
              <a:r>
                <a:rPr lang="en-US" b="1" dirty="0">
                  <a:latin typeface="Arial Nova" panose="020B0504020202020204" pitchFamily="34" charset="0"/>
                </a:rPr>
                <a:t>EFFECTIVENESS</a:t>
              </a:r>
            </a:p>
          </p:txBody>
        </p:sp>
        <p:cxnSp>
          <p:nvCxnSpPr>
            <p:cNvPr id="95" name="Straight Connector 94">
              <a:extLst>
                <a:ext uri="{FF2B5EF4-FFF2-40B4-BE49-F238E27FC236}">
                  <a16:creationId xmlns:a16="http://schemas.microsoft.com/office/drawing/2014/main" id="{6FC0D1B2-AD54-2C2B-E5BB-16D273C25F3A}"/>
                </a:ext>
              </a:extLst>
            </p:cNvPr>
            <p:cNvCxnSpPr>
              <a:cxnSpLocks/>
            </p:cNvCxnSpPr>
            <p:nvPr/>
          </p:nvCxnSpPr>
          <p:spPr>
            <a:xfrm>
              <a:off x="4403041" y="5223846"/>
              <a:ext cx="4663440" cy="0"/>
            </a:xfrm>
            <a:prstGeom prst="line">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9E89E74-24CC-6529-ED5D-1C2CC374DF93}"/>
                </a:ext>
              </a:extLst>
            </p:cNvPr>
            <p:cNvSpPr txBox="1"/>
            <p:nvPr/>
          </p:nvSpPr>
          <p:spPr>
            <a:xfrm>
              <a:off x="2251273" y="5794687"/>
              <a:ext cx="2306128" cy="369332"/>
            </a:xfrm>
            <a:prstGeom prst="rect">
              <a:avLst/>
            </a:prstGeom>
            <a:noFill/>
          </p:spPr>
          <p:txBody>
            <a:bodyPr wrap="square" rtlCol="0">
              <a:spAutoFit/>
            </a:bodyPr>
            <a:lstStyle/>
            <a:p>
              <a:r>
                <a:rPr lang="en-US" b="1" dirty="0">
                  <a:latin typeface="Arial Nova" panose="020B0504020202020204" pitchFamily="34" charset="0"/>
                </a:rPr>
                <a:t>SHOP FLOOR</a:t>
              </a:r>
            </a:p>
          </p:txBody>
        </p:sp>
        <p:sp>
          <p:nvSpPr>
            <p:cNvPr id="97" name="TextBox 96">
              <a:extLst>
                <a:ext uri="{FF2B5EF4-FFF2-40B4-BE49-F238E27FC236}">
                  <a16:creationId xmlns:a16="http://schemas.microsoft.com/office/drawing/2014/main" id="{1B5C97DC-2074-F58F-90EA-F962FB387ABF}"/>
                </a:ext>
              </a:extLst>
            </p:cNvPr>
            <p:cNvSpPr txBox="1"/>
            <p:nvPr/>
          </p:nvSpPr>
          <p:spPr>
            <a:xfrm>
              <a:off x="8926811" y="5794687"/>
              <a:ext cx="2306128" cy="369332"/>
            </a:xfrm>
            <a:prstGeom prst="rect">
              <a:avLst/>
            </a:prstGeom>
            <a:noFill/>
          </p:spPr>
          <p:txBody>
            <a:bodyPr wrap="square" rtlCol="0">
              <a:spAutoFit/>
            </a:bodyPr>
            <a:lstStyle/>
            <a:p>
              <a:pPr algn="r"/>
              <a:r>
                <a:rPr lang="en-US" b="1" dirty="0">
                  <a:latin typeface="Arial Nova" panose="020B0504020202020204" pitchFamily="34" charset="0"/>
                </a:rPr>
                <a:t>TOP FLOOR</a:t>
              </a:r>
            </a:p>
          </p:txBody>
        </p:sp>
        <p:cxnSp>
          <p:nvCxnSpPr>
            <p:cNvPr id="98" name="Straight Connector 97">
              <a:extLst>
                <a:ext uri="{FF2B5EF4-FFF2-40B4-BE49-F238E27FC236}">
                  <a16:creationId xmlns:a16="http://schemas.microsoft.com/office/drawing/2014/main" id="{9A6040C0-8F8E-0284-653E-4925FD207067}"/>
                </a:ext>
              </a:extLst>
            </p:cNvPr>
            <p:cNvCxnSpPr>
              <a:cxnSpLocks/>
            </p:cNvCxnSpPr>
            <p:nvPr/>
          </p:nvCxnSpPr>
          <p:spPr>
            <a:xfrm>
              <a:off x="4403041" y="5979353"/>
              <a:ext cx="4663440" cy="0"/>
            </a:xfrm>
            <a:prstGeom prst="line">
              <a:avLst/>
            </a:prstGeom>
            <a:ln>
              <a:prstDash val="dash"/>
              <a:headEnd type="none"/>
              <a:tailEnd type="none"/>
            </a:ln>
          </p:spPr>
          <p:style>
            <a:lnRef idx="1">
              <a:schemeClr val="accent1"/>
            </a:lnRef>
            <a:fillRef idx="0">
              <a:schemeClr val="accent1"/>
            </a:fillRef>
            <a:effectRef idx="0">
              <a:schemeClr val="accent1"/>
            </a:effectRef>
            <a:fontRef idx="minor">
              <a:schemeClr val="tx1"/>
            </a:fontRef>
          </p:style>
        </p:cxnSp>
      </p:grpSp>
      <p:sp>
        <p:nvSpPr>
          <p:cNvPr id="100" name="Isosceles Triangle 99">
            <a:extLst>
              <a:ext uri="{FF2B5EF4-FFF2-40B4-BE49-F238E27FC236}">
                <a16:creationId xmlns:a16="http://schemas.microsoft.com/office/drawing/2014/main" id="{1C924309-BB1B-0519-00C7-C6545DA569E3}"/>
              </a:ext>
            </a:extLst>
          </p:cNvPr>
          <p:cNvSpPr/>
          <p:nvPr/>
        </p:nvSpPr>
        <p:spPr>
          <a:xfrm>
            <a:off x="3898203" y="2356145"/>
            <a:ext cx="2151002" cy="1600384"/>
          </a:xfrm>
          <a:prstGeom prst="triangle">
            <a:avLst/>
          </a:prstGeom>
          <a:solidFill>
            <a:srgbClr val="ECF8E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id="{71A5CB91-7F7E-C24D-4234-20B592FF1EF0}"/>
              </a:ext>
            </a:extLst>
          </p:cNvPr>
          <p:cNvSpPr txBox="1"/>
          <p:nvPr/>
        </p:nvSpPr>
        <p:spPr>
          <a:xfrm>
            <a:off x="2648592" y="3172261"/>
            <a:ext cx="1754450" cy="707886"/>
          </a:xfrm>
          <a:prstGeom prst="rect">
            <a:avLst/>
          </a:prstGeom>
          <a:noFill/>
        </p:spPr>
        <p:txBody>
          <a:bodyPr wrap="square" rtlCol="0">
            <a:spAutoFit/>
          </a:bodyPr>
          <a:lstStyle/>
          <a:p>
            <a:pPr algn="r"/>
            <a:r>
              <a:rPr lang="en-US" sz="4000" b="1" dirty="0">
                <a:latin typeface="Arial Nova" panose="020B0504020202020204" pitchFamily="34" charset="0"/>
              </a:rPr>
              <a:t>EAM</a:t>
            </a:r>
          </a:p>
        </p:txBody>
      </p:sp>
      <p:sp>
        <p:nvSpPr>
          <p:cNvPr id="102" name="TextBox 101">
            <a:extLst>
              <a:ext uri="{FF2B5EF4-FFF2-40B4-BE49-F238E27FC236}">
                <a16:creationId xmlns:a16="http://schemas.microsoft.com/office/drawing/2014/main" id="{802A63E6-D005-BF4E-DF92-D3EAAB272A5A}"/>
              </a:ext>
            </a:extLst>
          </p:cNvPr>
          <p:cNvSpPr txBox="1"/>
          <p:nvPr/>
        </p:nvSpPr>
        <p:spPr>
          <a:xfrm>
            <a:off x="5473816" y="3172261"/>
            <a:ext cx="1862096" cy="707886"/>
          </a:xfrm>
          <a:prstGeom prst="rect">
            <a:avLst/>
          </a:prstGeom>
          <a:noFill/>
        </p:spPr>
        <p:txBody>
          <a:bodyPr wrap="square" rtlCol="0">
            <a:spAutoFit/>
          </a:bodyPr>
          <a:lstStyle/>
          <a:p>
            <a:r>
              <a:rPr lang="en-US" sz="4000" b="1" dirty="0">
                <a:latin typeface="Arial Nova" panose="020B0504020202020204" pitchFamily="34" charset="0"/>
              </a:rPr>
              <a:t>APM</a:t>
            </a:r>
          </a:p>
        </p:txBody>
      </p:sp>
      <p:pic>
        <p:nvPicPr>
          <p:cNvPr id="103" name="Picture 2" descr="700+ Free Handshake &amp; Shaking Hands Images - Pixabay">
            <a:extLst>
              <a:ext uri="{FF2B5EF4-FFF2-40B4-BE49-F238E27FC236}">
                <a16:creationId xmlns:a16="http://schemas.microsoft.com/office/drawing/2014/main" id="{E2EB094A-0DBD-C05A-6FB3-F456A9FD2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32174">
            <a:off x="4139824" y="1659244"/>
            <a:ext cx="1652997" cy="853618"/>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a:extLst>
              <a:ext uri="{FF2B5EF4-FFF2-40B4-BE49-F238E27FC236}">
                <a16:creationId xmlns:a16="http://schemas.microsoft.com/office/drawing/2014/main" id="{3D658617-1E2D-9290-A5C7-9274B70E1554}"/>
              </a:ext>
            </a:extLst>
          </p:cNvPr>
          <p:cNvGrpSpPr/>
          <p:nvPr/>
        </p:nvGrpSpPr>
        <p:grpSpPr>
          <a:xfrm>
            <a:off x="2779004" y="3956266"/>
            <a:ext cx="4374635" cy="1567821"/>
            <a:chOff x="2779004" y="3956266"/>
            <a:chExt cx="4374635" cy="1567821"/>
          </a:xfrm>
        </p:grpSpPr>
        <p:sp>
          <p:nvSpPr>
            <p:cNvPr id="105" name="Rectangle 104">
              <a:extLst>
                <a:ext uri="{FF2B5EF4-FFF2-40B4-BE49-F238E27FC236}">
                  <a16:creationId xmlns:a16="http://schemas.microsoft.com/office/drawing/2014/main" id="{0FFADF52-99AE-49B7-2F4A-4E32B4E80CB6}"/>
                </a:ext>
              </a:extLst>
            </p:cNvPr>
            <p:cNvSpPr/>
            <p:nvPr/>
          </p:nvSpPr>
          <p:spPr>
            <a:xfrm>
              <a:off x="2779004" y="3956266"/>
              <a:ext cx="4374635" cy="1567821"/>
            </a:xfrm>
            <a:prstGeom prst="rect">
              <a:avLst/>
            </a:prstGeom>
            <a:solidFill>
              <a:srgbClr val="ECF8EC">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70807A9E-5AF5-A3BF-2C42-F9D61189263B}"/>
                </a:ext>
              </a:extLst>
            </p:cNvPr>
            <p:cNvSpPr txBox="1"/>
            <p:nvPr/>
          </p:nvSpPr>
          <p:spPr>
            <a:xfrm>
              <a:off x="2889765" y="4198616"/>
              <a:ext cx="4235852" cy="1107996"/>
            </a:xfrm>
            <a:prstGeom prst="rect">
              <a:avLst/>
            </a:prstGeom>
            <a:noFill/>
          </p:spPr>
          <p:txBody>
            <a:bodyPr wrap="square" rtlCol="0">
              <a:spAutoFit/>
            </a:bodyPr>
            <a:lstStyle/>
            <a:p>
              <a:pPr algn="ctr"/>
              <a:r>
                <a:rPr lang="en-US" sz="2200" dirty="0">
                  <a:latin typeface="Arial Nova" panose="020B0504020202020204" pitchFamily="34" charset="0"/>
                </a:rPr>
                <a:t>The handoff between EAM and APM happens at the intersection of </a:t>
              </a:r>
              <a:r>
                <a:rPr lang="en-US" sz="2200" b="1" dirty="0">
                  <a:latin typeface="Arial Nova" panose="020B0504020202020204" pitchFamily="34" charset="0"/>
                </a:rPr>
                <a:t>Questions 3 &amp; 4</a:t>
              </a:r>
            </a:p>
          </p:txBody>
        </p:sp>
      </p:grpSp>
    </p:spTree>
    <p:extLst>
      <p:ext uri="{BB962C8B-B14F-4D97-AF65-F5344CB8AC3E}">
        <p14:creationId xmlns:p14="http://schemas.microsoft.com/office/powerpoint/2010/main" val="403182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hidden"/>
                                      </p:to>
                                    </p:set>
                                  </p:childTnLst>
                                </p:cTn>
                              </p:par>
                              <p:par>
                                <p:cTn id="27" presetID="0" presetClass="path" presetSubtype="0" accel="50000" decel="50000" fill="hold" nodeType="withEffect">
                                  <p:stCondLst>
                                    <p:cond delay="0"/>
                                  </p:stCondLst>
                                  <p:childTnLst>
                                    <p:animMotion origin="layout" path="M 0.00039 -0.00579 L -0.15963 0.17014 " pathEditMode="relative" rAng="0" ptsTypes="AA">
                                      <p:cBhvr>
                                        <p:cTn id="28" dur="2000" fill="hold"/>
                                        <p:tgtEl>
                                          <p:spTgt spid="29"/>
                                        </p:tgtEl>
                                        <p:attrNameLst>
                                          <p:attrName>ppt_x</p:attrName>
                                          <p:attrName>ppt_y</p:attrName>
                                        </p:attrNameLst>
                                      </p:cBhvr>
                                      <p:rCtr x="-8008" y="8796"/>
                                    </p:animMotion>
                                  </p:childTnLst>
                                </p:cTn>
                              </p:par>
                              <p:par>
                                <p:cTn id="29" presetID="0" presetClass="path" presetSubtype="0" accel="50000" decel="50000" fill="hold" nodeType="withEffect">
                                  <p:stCondLst>
                                    <p:cond delay="0"/>
                                  </p:stCondLst>
                                  <p:childTnLst>
                                    <p:animMotion origin="layout" path="M -0.00065 -0.00278 L -0.09909 0.075 " pathEditMode="relative" rAng="0" ptsTypes="AA">
                                      <p:cBhvr>
                                        <p:cTn id="30" dur="2000" fill="hold"/>
                                        <p:tgtEl>
                                          <p:spTgt spid="73"/>
                                        </p:tgtEl>
                                        <p:attrNameLst>
                                          <p:attrName>ppt_x</p:attrName>
                                          <p:attrName>ppt_y</p:attrName>
                                        </p:attrNameLst>
                                      </p:cBhvr>
                                      <p:rCtr x="-4922" y="3889"/>
                                    </p:animMotion>
                                  </p:childTnLst>
                                </p:cTn>
                              </p:par>
                              <p:par>
                                <p:cTn id="31" presetID="0" presetClass="path" presetSubtype="0" accel="50000" decel="50000" fill="hold" nodeType="withEffect">
                                  <p:stCondLst>
                                    <p:cond delay="0"/>
                                  </p:stCondLst>
                                  <p:childTnLst>
                                    <p:animMotion origin="layout" path="M 0.00039 -0.0037 L -0.03724 -0.01852 " pathEditMode="relative" rAng="0" ptsTypes="AA">
                                      <p:cBhvr>
                                        <p:cTn id="32" dur="2000" fill="hold"/>
                                        <p:tgtEl>
                                          <p:spTgt spid="74"/>
                                        </p:tgtEl>
                                        <p:attrNameLst>
                                          <p:attrName>ppt_x</p:attrName>
                                          <p:attrName>ppt_y</p:attrName>
                                        </p:attrNameLst>
                                      </p:cBhvr>
                                      <p:rCtr x="-1888" y="-741"/>
                                    </p:animMotion>
                                  </p:childTnLst>
                                </p:cTn>
                              </p:par>
                              <p:par>
                                <p:cTn id="33" presetID="0" presetClass="path" presetSubtype="0" accel="50000" decel="50000" fill="hold" nodeType="withEffect">
                                  <p:stCondLst>
                                    <p:cond delay="0"/>
                                  </p:stCondLst>
                                  <p:childTnLst>
                                    <p:animMotion origin="layout" path="M 0.00117 0.00208 L 0.14102 -0.16598 " pathEditMode="relative" rAng="0" ptsTypes="AA">
                                      <p:cBhvr>
                                        <p:cTn id="34" dur="2000" fill="hold"/>
                                        <p:tgtEl>
                                          <p:spTgt spid="75"/>
                                        </p:tgtEl>
                                        <p:attrNameLst>
                                          <p:attrName>ppt_x</p:attrName>
                                          <p:attrName>ppt_y</p:attrName>
                                        </p:attrNameLst>
                                      </p:cBhvr>
                                      <p:rCtr x="6992" y="-8403"/>
                                    </p:animMotion>
                                  </p:childTnLst>
                                </p:cTn>
                              </p:par>
                              <p:par>
                                <p:cTn id="35" presetID="0" presetClass="path" presetSubtype="0" accel="50000" decel="50000" fill="hold" nodeType="withEffect">
                                  <p:stCondLst>
                                    <p:cond delay="0"/>
                                  </p:stCondLst>
                                  <p:childTnLst>
                                    <p:animMotion origin="layout" path="M -0.00065 4.44444E-6 L 0.20417 -0.2588 " pathEditMode="relative" rAng="0" ptsTypes="AA">
                                      <p:cBhvr>
                                        <p:cTn id="36" dur="2000" fill="hold"/>
                                        <p:tgtEl>
                                          <p:spTgt spid="76"/>
                                        </p:tgtEl>
                                        <p:attrNameLst>
                                          <p:attrName>ppt_x</p:attrName>
                                          <p:attrName>ppt_y</p:attrName>
                                        </p:attrNameLst>
                                      </p:cBhvr>
                                      <p:rCtr x="10234" y="-12940"/>
                                    </p:animMotion>
                                  </p:childTnLst>
                                </p:cTn>
                              </p:par>
                              <p:par>
                                <p:cTn id="37" presetID="0" presetClass="path" presetSubtype="0" accel="50000" decel="50000" fill="hold" nodeType="withEffect">
                                  <p:stCondLst>
                                    <p:cond delay="0"/>
                                  </p:stCondLst>
                                  <p:childTnLst>
                                    <p:animMotion origin="layout" path="M -0.00104 0.00047 L 0.26563 -0.35208 " pathEditMode="relative" rAng="0" ptsTypes="AA">
                                      <p:cBhvr>
                                        <p:cTn id="38" dur="2000" fill="hold"/>
                                        <p:tgtEl>
                                          <p:spTgt spid="77"/>
                                        </p:tgtEl>
                                        <p:attrNameLst>
                                          <p:attrName>ppt_x</p:attrName>
                                          <p:attrName>ppt_y</p:attrName>
                                        </p:attrNameLst>
                                      </p:cBhvr>
                                      <p:rCtr x="13333" y="-17639"/>
                                    </p:animMotion>
                                  </p:childTnLst>
                                </p:cTn>
                              </p:par>
                              <p:par>
                                <p:cTn id="39" presetID="0" presetClass="path" presetSubtype="0" accel="50000" decel="50000" fill="hold" nodeType="withEffect">
                                  <p:stCondLst>
                                    <p:cond delay="0"/>
                                  </p:stCondLst>
                                  <p:childTnLst>
                                    <p:animMotion origin="layout" path="M 0.00052 0.00209 L 0.45365 -0.50185 " pathEditMode="relative" rAng="0" ptsTypes="AA">
                                      <p:cBhvr>
                                        <p:cTn id="40" dur="2000" fill="hold"/>
                                        <p:tgtEl>
                                          <p:spTgt spid="78"/>
                                        </p:tgtEl>
                                        <p:attrNameLst>
                                          <p:attrName>ppt_x</p:attrName>
                                          <p:attrName>ppt_y</p:attrName>
                                        </p:attrNameLst>
                                      </p:cBhvr>
                                      <p:rCtr x="22656" y="-25208"/>
                                    </p:animMotion>
                                  </p:childTnLst>
                                </p:cTn>
                              </p:par>
                              <p:par>
                                <p:cTn id="41" presetID="0" presetClass="path" presetSubtype="0" accel="50000" decel="50000" fill="hold" grpId="0" nodeType="withEffect">
                                  <p:stCondLst>
                                    <p:cond delay="0"/>
                                  </p:stCondLst>
                                  <p:childTnLst>
                                    <p:animMotion origin="layout" path="M 0.01094 -0.0037 L -0.66184 -0.00694 " pathEditMode="relative" rAng="0" ptsTypes="AA">
                                      <p:cBhvr>
                                        <p:cTn id="42" dur="2000" fill="hold"/>
                                        <p:tgtEl>
                                          <p:spTgt spid="32"/>
                                        </p:tgtEl>
                                        <p:attrNameLst>
                                          <p:attrName>ppt_x</p:attrName>
                                          <p:attrName>ppt_y</p:attrName>
                                        </p:attrNameLst>
                                      </p:cBhvr>
                                      <p:rCtr x="-33646" y="-162"/>
                                    </p:animMotion>
                                  </p:childTnLst>
                                </p:cTn>
                              </p:par>
                              <p:par>
                                <p:cTn id="43" presetID="0" presetClass="path" presetSubtype="0" accel="50000" decel="50000" fill="hold" grpId="0" nodeType="withEffect">
                                  <p:stCondLst>
                                    <p:cond delay="0"/>
                                  </p:stCondLst>
                                  <p:childTnLst>
                                    <p:animMotion origin="layout" path="M 0.01029 0.00023 L -0.35247 -0.3507 " pathEditMode="relative" rAng="0" ptsTypes="AA">
                                      <p:cBhvr>
                                        <p:cTn id="44" dur="2000" fill="hold"/>
                                        <p:tgtEl>
                                          <p:spTgt spid="35"/>
                                        </p:tgtEl>
                                        <p:attrNameLst>
                                          <p:attrName>ppt_x</p:attrName>
                                          <p:attrName>ppt_y</p:attrName>
                                        </p:attrNameLst>
                                      </p:cBhvr>
                                      <p:rCtr x="-18138" y="-17546"/>
                                    </p:animMotion>
                                  </p:childTnLst>
                                </p:cTn>
                              </p:par>
                              <p:par>
                                <p:cTn id="45" presetID="0" presetClass="path" presetSubtype="0" accel="50000" decel="50000" fill="hold" grpId="0" nodeType="withEffect">
                                  <p:stCondLst>
                                    <p:cond delay="0"/>
                                  </p:stCondLst>
                                  <p:childTnLst>
                                    <p:animMotion origin="layout" path="M 0.01667 -0.0037 L -0.06627 -0.59884 " pathEditMode="relative" rAng="0" ptsTypes="AA">
                                      <p:cBhvr>
                                        <p:cTn id="46" dur="2000" fill="hold"/>
                                        <p:tgtEl>
                                          <p:spTgt spid="38"/>
                                        </p:tgtEl>
                                        <p:attrNameLst>
                                          <p:attrName>ppt_x</p:attrName>
                                          <p:attrName>ppt_y</p:attrName>
                                        </p:attrNameLst>
                                      </p:cBhvr>
                                      <p:rCtr x="-4154" y="-29769"/>
                                    </p:animMotion>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1000"/>
                                        <p:tgtEl>
                                          <p:spTgt spid="99"/>
                                        </p:tgtEl>
                                      </p:cBhvr>
                                    </p:animEffect>
                                    <p:anim calcmode="lin" valueType="num">
                                      <p:cBhvr>
                                        <p:cTn id="52" dur="1000" fill="hold"/>
                                        <p:tgtEl>
                                          <p:spTgt spid="99"/>
                                        </p:tgtEl>
                                        <p:attrNameLst>
                                          <p:attrName>ppt_x</p:attrName>
                                        </p:attrNameLst>
                                      </p:cBhvr>
                                      <p:tavLst>
                                        <p:tav tm="0">
                                          <p:val>
                                            <p:strVal val="#ppt_x"/>
                                          </p:val>
                                        </p:tav>
                                        <p:tav tm="100000">
                                          <p:val>
                                            <p:strVal val="#ppt_x"/>
                                          </p:val>
                                        </p:tav>
                                      </p:tavLst>
                                    </p:anim>
                                    <p:anim calcmode="lin" valueType="num">
                                      <p:cBhvr>
                                        <p:cTn id="53"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exit" presetSubtype="0" fill="hold" nodeType="clickEffect">
                                  <p:stCondLst>
                                    <p:cond delay="0"/>
                                  </p:stCondLst>
                                  <p:childTnLst>
                                    <p:set>
                                      <p:cBhvr>
                                        <p:cTn id="57" dur="1" fill="hold">
                                          <p:stCondLst>
                                            <p:cond delay="0"/>
                                          </p:stCondLst>
                                        </p:cTn>
                                        <p:tgtEl>
                                          <p:spTgt spid="99"/>
                                        </p:tgtEl>
                                        <p:attrNameLst>
                                          <p:attrName>style.visibility</p:attrName>
                                        </p:attrNameLst>
                                      </p:cBhvr>
                                      <p:to>
                                        <p:strVal val="hidden"/>
                                      </p:to>
                                    </p:set>
                                  </p:childTnLst>
                                </p:cTn>
                              </p:par>
                              <p:par>
                                <p:cTn id="58" presetID="22" presetClass="entr" presetSubtype="1" fill="hold" nodeType="with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wipe(up)">
                                      <p:cBhvr>
                                        <p:cTn id="60" dur="500"/>
                                        <p:tgtEl>
                                          <p:spTgt spid="103"/>
                                        </p:tgtEl>
                                      </p:cBhvr>
                                    </p:animEffect>
                                  </p:childTnLst>
                                </p:cTn>
                              </p:par>
                            </p:childTnLst>
                          </p:cTn>
                        </p:par>
                        <p:par>
                          <p:cTn id="61" fill="hold">
                            <p:stCondLst>
                              <p:cond delay="500"/>
                            </p:stCondLst>
                            <p:childTnLst>
                              <p:par>
                                <p:cTn id="62" presetID="22" presetClass="entr" presetSubtype="1" fill="hold" grpId="0" nodeType="afterEffect">
                                  <p:stCondLst>
                                    <p:cond delay="0"/>
                                  </p:stCondLst>
                                  <p:childTnLst>
                                    <p:set>
                                      <p:cBhvr>
                                        <p:cTn id="63" dur="1" fill="hold">
                                          <p:stCondLst>
                                            <p:cond delay="0"/>
                                          </p:stCondLst>
                                        </p:cTn>
                                        <p:tgtEl>
                                          <p:spTgt spid="100"/>
                                        </p:tgtEl>
                                        <p:attrNameLst>
                                          <p:attrName>style.visibility</p:attrName>
                                        </p:attrNameLst>
                                      </p:cBhvr>
                                      <p:to>
                                        <p:strVal val="visible"/>
                                      </p:to>
                                    </p:set>
                                    <p:animEffect transition="in" filter="wipe(up)">
                                      <p:cBhvr>
                                        <p:cTn id="64" dur="500"/>
                                        <p:tgtEl>
                                          <p:spTgt spid="100"/>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101"/>
                                        </p:tgtEl>
                                        <p:attrNameLst>
                                          <p:attrName>style.visibility</p:attrName>
                                        </p:attrNameLst>
                                      </p:cBhvr>
                                      <p:to>
                                        <p:strVal val="visible"/>
                                      </p:to>
                                    </p:set>
                                    <p:animEffect transition="in" filter="wipe(right)">
                                      <p:cBhvr>
                                        <p:cTn id="67" dur="500"/>
                                        <p:tgtEl>
                                          <p:spTgt spid="101"/>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wipe(left)">
                                      <p:cBhvr>
                                        <p:cTn id="70" dur="500"/>
                                        <p:tgtEl>
                                          <p:spTgt spid="102"/>
                                        </p:tgtEl>
                                      </p:cBhvr>
                                    </p:animEffect>
                                  </p:childTnLst>
                                </p:cTn>
                              </p:par>
                              <p:par>
                                <p:cTn id="71" presetID="22" presetClass="entr" presetSubtype="1" fill="hold"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up)">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22" grpId="0"/>
      <p:bldP spid="23" grpId="0"/>
      <p:bldP spid="24" grpId="0"/>
      <p:bldP spid="28" grpId="0"/>
      <p:bldP spid="31" grpId="0" animBg="1"/>
      <p:bldP spid="32" grpId="0" animBg="1"/>
      <p:bldP spid="34" grpId="0" animBg="1"/>
      <p:bldP spid="35" grpId="0" animBg="1"/>
      <p:bldP spid="37" grpId="0" animBg="1"/>
      <p:bldP spid="38" grpId="0" animBg="1"/>
      <p:bldP spid="72" grpId="0"/>
      <p:bldP spid="100" grpId="0" animBg="1"/>
      <p:bldP spid="101" grpId="0"/>
      <p:bldP spid="10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A59DFE-36E4-0FB0-9DE4-15380BB95F69}"/>
              </a:ext>
            </a:extLst>
          </p:cNvPr>
          <p:cNvSpPr>
            <a:spLocks noGrp="1"/>
          </p:cNvSpPr>
          <p:nvPr>
            <p:ph type="title"/>
          </p:nvPr>
        </p:nvSpPr>
        <p:spPr>
          <a:xfrm>
            <a:off x="990599" y="2524214"/>
            <a:ext cx="8315961" cy="1325563"/>
          </a:xfrm>
        </p:spPr>
        <p:txBody>
          <a:bodyPr anchor="b">
            <a:normAutofit fontScale="90000"/>
          </a:bodyPr>
          <a:lstStyle/>
          <a:p>
            <a:r>
              <a:rPr lang="en-US" sz="4800" b="1" dirty="0">
                <a:latin typeface="Arial Nova" panose="020B0504020202020204" pitchFamily="34" charset="0"/>
                <a:cs typeface="Arial" panose="020B0604020202020204" pitchFamily="34" charset="0"/>
              </a:rPr>
              <a:t>What if you can’t answer Questions 1 – 3?</a:t>
            </a:r>
          </a:p>
        </p:txBody>
      </p:sp>
    </p:spTree>
    <p:extLst>
      <p:ext uri="{BB962C8B-B14F-4D97-AF65-F5344CB8AC3E}">
        <p14:creationId xmlns:p14="http://schemas.microsoft.com/office/powerpoint/2010/main" val="3506056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68D64-18EC-798A-6D53-9C8786E8E7DB}"/>
            </a:ext>
          </a:extLst>
        </p:cNvPr>
        <p:cNvGrpSpPr/>
        <p:nvPr/>
      </p:nvGrpSpPr>
      <p:grpSpPr>
        <a:xfrm>
          <a:off x="0" y="0"/>
          <a:ext cx="0" cy="0"/>
          <a:chOff x="0" y="0"/>
          <a:chExt cx="0" cy="0"/>
        </a:xfrm>
      </p:grpSpPr>
      <p:pic>
        <p:nvPicPr>
          <p:cNvPr id="59" name="San Bruno Fire">
            <a:hlinkClick r:id="" action="ppaction://media"/>
            <a:extLst>
              <a:ext uri="{FF2B5EF4-FFF2-40B4-BE49-F238E27FC236}">
                <a16:creationId xmlns:a16="http://schemas.microsoft.com/office/drawing/2014/main" id="{E4FCAAEE-249F-62A4-49ED-18510646E9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704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7"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9"/>
                </p:tgtEl>
              </p:cMediaNode>
            </p:video>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
                                        </p:tgtEl>
                                      </p:cBhvr>
                                    </p:cmd>
                                  </p:childTnLst>
                                </p:cTn>
                              </p:par>
                            </p:childTnLst>
                          </p:cTn>
                        </p:par>
                      </p:childTnLst>
                    </p:cTn>
                  </p:par>
                </p:childTnLst>
              </p:cTn>
              <p:nextCondLst>
                <p:cond evt="onClick" delay="0">
                  <p:tgtEl>
                    <p:spTgt spid="59"/>
                  </p:tgtEl>
                </p:cond>
              </p:nextCondLst>
            </p:seq>
          </p:childTnLst>
        </p:cTn>
      </p:par>
    </p:tnLst>
  </p:timing>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7143</TotalTime>
  <Words>2567</Words>
  <Application>Microsoft Office PowerPoint</Application>
  <PresentationFormat>Widescreen</PresentationFormat>
  <Paragraphs>380</Paragraphs>
  <Slides>26</Slides>
  <Notes>20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Arial Nova</vt:lpstr>
      <vt:lpstr>Arial Nova Light</vt:lpstr>
      <vt:lpstr>Calibri</vt:lpstr>
      <vt:lpstr>Google Sans</vt:lpstr>
      <vt:lpstr>Roboto</vt:lpstr>
      <vt:lpstr>Streamline 2024</vt:lpstr>
      <vt:lpstr>The Pyramid Scheme How EAM and APM Work Together</vt:lpstr>
      <vt:lpstr>What do these all have in common?</vt:lpstr>
      <vt:lpstr>The What</vt:lpstr>
      <vt:lpstr>The Why</vt:lpstr>
      <vt:lpstr>PowerPoint Presentation</vt:lpstr>
      <vt:lpstr>The How</vt:lpstr>
      <vt:lpstr>The How</vt:lpstr>
      <vt:lpstr>What if you can’t answer Questions 1 – 3?</vt:lpstr>
      <vt:lpstr>PowerPoint Presentation</vt:lpstr>
      <vt:lpstr>Questions 1 - 3</vt:lpstr>
      <vt:lpstr>What if you can’t answer Questions 4 – 6?</vt:lpstr>
      <vt:lpstr>Questions 4 - 6</vt:lpstr>
      <vt:lpstr>The EAM &amp; APM Handoff</vt:lpstr>
      <vt:lpstr>EAM &amp; APM Decisions</vt:lpstr>
      <vt:lpstr>Myth Busters</vt:lpstr>
      <vt:lpstr>PLOT TWIST!</vt:lpstr>
      <vt:lpstr>PowerPoint Presentation</vt:lpstr>
      <vt:lpstr>The Asset Management System</vt:lpstr>
      <vt:lpstr>The Pyramid Scheme</vt:lpstr>
      <vt:lpstr>Asset Management System</vt:lpstr>
      <vt:lpstr>Asset Management System</vt:lpstr>
      <vt:lpstr>Asset Management System</vt:lpstr>
      <vt:lpstr>Asset Management System</vt:lpstr>
      <vt:lpstr>Asset Management System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WAGNER Rachel G</cp:lastModifiedBy>
  <cp:revision>9</cp:revision>
  <dcterms:created xsi:type="dcterms:W3CDTF">2023-03-14T15:41:55Z</dcterms:created>
  <dcterms:modified xsi:type="dcterms:W3CDTF">2025-02-20T18:39:55Z</dcterms:modified>
</cp:coreProperties>
</file>