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sdx" ContentType="application/vnd.ms-visio.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  <p:sldMasterId id="2147483722" r:id="rId2"/>
  </p:sldMasterIdLst>
  <p:notesMasterIdLst>
    <p:notesMasterId r:id="rId26"/>
  </p:notesMasterIdLst>
  <p:sldIdLst>
    <p:sldId id="3261" r:id="rId3"/>
    <p:sldId id="3263" r:id="rId4"/>
    <p:sldId id="3262" r:id="rId5"/>
    <p:sldId id="3264" r:id="rId6"/>
    <p:sldId id="3284" r:id="rId7"/>
    <p:sldId id="3265" r:id="rId8"/>
    <p:sldId id="3266" r:id="rId9"/>
    <p:sldId id="3267" r:id="rId10"/>
    <p:sldId id="3268" r:id="rId11"/>
    <p:sldId id="3270" r:id="rId12"/>
    <p:sldId id="3271" r:id="rId13"/>
    <p:sldId id="3273" r:id="rId14"/>
    <p:sldId id="3274" r:id="rId15"/>
    <p:sldId id="3275" r:id="rId16"/>
    <p:sldId id="3276" r:id="rId17"/>
    <p:sldId id="3282" r:id="rId18"/>
    <p:sldId id="3277" r:id="rId19"/>
    <p:sldId id="3272" r:id="rId20"/>
    <p:sldId id="3278" r:id="rId21"/>
    <p:sldId id="3280" r:id="rId22"/>
    <p:sldId id="3281" r:id="rId23"/>
    <p:sldId id="256" r:id="rId24"/>
    <p:sldId id="3283" r:id="rId25"/>
  </p:sldIdLst>
  <p:sldSz cx="12192000" cy="6858000"/>
  <p:notesSz cx="7315200" cy="96012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B27"/>
    <a:srgbClr val="17C8E4"/>
    <a:srgbClr val="FF0000"/>
    <a:srgbClr val="E02526"/>
    <a:srgbClr val="19C5E3"/>
    <a:srgbClr val="FECB02"/>
    <a:srgbClr val="142740"/>
    <a:srgbClr val="1E5E8B"/>
    <a:srgbClr val="00C2B4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89781" autoAdjust="0"/>
  </p:normalViewPr>
  <p:slideViewPr>
    <p:cSldViewPr snapToGrid="0">
      <p:cViewPr varScale="1">
        <p:scale>
          <a:sx n="55" d="100"/>
          <a:sy n="55" d="100"/>
        </p:scale>
        <p:origin x="2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189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CB325A-3F74-4C45-ACB4-C4B72276C29E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419"/>
        </a:p>
      </dgm:t>
    </dgm:pt>
    <dgm:pt modelId="{7794B3BE-7402-4894-AB2E-149737DB4F44}">
      <dgm:prSet phldrT="[Text]"/>
      <dgm:spPr/>
      <dgm:t>
        <a:bodyPr/>
        <a:lstStyle/>
        <a:p>
          <a:r>
            <a:rPr lang="en-US" dirty="0"/>
            <a:t>Work Orders</a:t>
          </a:r>
          <a:endParaRPr lang="es-419" dirty="0"/>
        </a:p>
      </dgm:t>
    </dgm:pt>
    <dgm:pt modelId="{66830E73-4434-4F7C-88B6-6CA99DA6DF1C}" type="parTrans" cxnId="{9B883EC0-9DB4-4C7C-B322-75245230F366}">
      <dgm:prSet/>
      <dgm:spPr/>
      <dgm:t>
        <a:bodyPr/>
        <a:lstStyle/>
        <a:p>
          <a:endParaRPr lang="es-419"/>
        </a:p>
      </dgm:t>
    </dgm:pt>
    <dgm:pt modelId="{8D28056A-5C16-4C0F-9D39-B6EAEF370E5B}" type="sibTrans" cxnId="{9B883EC0-9DB4-4C7C-B322-75245230F366}">
      <dgm:prSet/>
      <dgm:spPr/>
      <dgm:t>
        <a:bodyPr/>
        <a:lstStyle/>
        <a:p>
          <a:endParaRPr lang="es-419"/>
        </a:p>
      </dgm:t>
    </dgm:pt>
    <dgm:pt modelId="{81F5ED89-C5B6-4574-AE23-60D27B5E46E9}">
      <dgm:prSet phldrT="[Text]"/>
      <dgm:spPr/>
      <dgm:t>
        <a:bodyPr/>
        <a:lstStyle/>
        <a:p>
          <a:r>
            <a:rPr lang="en-US" dirty="0"/>
            <a:t>Overhauls</a:t>
          </a:r>
          <a:endParaRPr lang="es-419" dirty="0"/>
        </a:p>
      </dgm:t>
    </dgm:pt>
    <dgm:pt modelId="{24AB79BA-3080-41F1-ADC6-2B597A1129AC}" type="parTrans" cxnId="{3D361232-95DF-4E2A-BEFD-D9FD2540AC97}">
      <dgm:prSet/>
      <dgm:spPr/>
      <dgm:t>
        <a:bodyPr/>
        <a:lstStyle/>
        <a:p>
          <a:endParaRPr lang="es-419"/>
        </a:p>
      </dgm:t>
    </dgm:pt>
    <dgm:pt modelId="{A046DCDB-4644-463E-AA4F-3A770E78BF50}" type="sibTrans" cxnId="{3D361232-95DF-4E2A-BEFD-D9FD2540AC97}">
      <dgm:prSet/>
      <dgm:spPr/>
      <dgm:t>
        <a:bodyPr/>
        <a:lstStyle/>
        <a:p>
          <a:endParaRPr lang="es-419"/>
        </a:p>
      </dgm:t>
    </dgm:pt>
    <dgm:pt modelId="{5D5385E2-8544-4872-9056-131321D529B5}">
      <dgm:prSet phldrT="[Text]"/>
      <dgm:spPr/>
      <dgm:t>
        <a:bodyPr/>
        <a:lstStyle/>
        <a:p>
          <a:r>
            <a:rPr lang="en-US" dirty="0"/>
            <a:t>Asset Criticality</a:t>
          </a:r>
          <a:endParaRPr lang="es-419" dirty="0"/>
        </a:p>
      </dgm:t>
    </dgm:pt>
    <dgm:pt modelId="{D74B8AB2-CF96-4F92-A4A3-1D41E288941F}" type="parTrans" cxnId="{95F23562-A05E-46B1-BF8A-0FDECCC37036}">
      <dgm:prSet/>
      <dgm:spPr/>
      <dgm:t>
        <a:bodyPr/>
        <a:lstStyle/>
        <a:p>
          <a:endParaRPr lang="es-419"/>
        </a:p>
      </dgm:t>
    </dgm:pt>
    <dgm:pt modelId="{FE69B84C-E6BB-4F22-A28A-2B5F3E8876CF}" type="sibTrans" cxnId="{95F23562-A05E-46B1-BF8A-0FDECCC37036}">
      <dgm:prSet/>
      <dgm:spPr/>
      <dgm:t>
        <a:bodyPr/>
        <a:lstStyle/>
        <a:p>
          <a:endParaRPr lang="es-419"/>
        </a:p>
      </dgm:t>
    </dgm:pt>
    <dgm:pt modelId="{64776DA1-2D3D-4094-8AC7-60FD3C9593B6}">
      <dgm:prSet phldrT="[Text]"/>
      <dgm:spPr/>
      <dgm:t>
        <a:bodyPr/>
        <a:lstStyle/>
        <a:p>
          <a:r>
            <a:rPr lang="en-US" dirty="0"/>
            <a:t>Asset Condition Assessments</a:t>
          </a:r>
          <a:endParaRPr lang="es-419" dirty="0"/>
        </a:p>
      </dgm:t>
    </dgm:pt>
    <dgm:pt modelId="{9E7F1C1E-0896-4EFD-878F-6BD4A8F53809}" type="parTrans" cxnId="{4FE6D0C9-6457-4C3C-8001-2C63D96FEB02}">
      <dgm:prSet/>
      <dgm:spPr/>
      <dgm:t>
        <a:bodyPr/>
        <a:lstStyle/>
        <a:p>
          <a:endParaRPr lang="es-419"/>
        </a:p>
      </dgm:t>
    </dgm:pt>
    <dgm:pt modelId="{053746B7-F1B2-4CFB-B469-8B61C2D14D59}" type="sibTrans" cxnId="{4FE6D0C9-6457-4C3C-8001-2C63D96FEB02}">
      <dgm:prSet/>
      <dgm:spPr/>
      <dgm:t>
        <a:bodyPr/>
        <a:lstStyle/>
        <a:p>
          <a:endParaRPr lang="es-419"/>
        </a:p>
      </dgm:t>
    </dgm:pt>
    <dgm:pt modelId="{B36CE08F-5535-4C27-AE1D-A3E797E8C214}">
      <dgm:prSet phldrT="[Text]"/>
      <dgm:spPr/>
      <dgm:t>
        <a:bodyPr/>
        <a:lstStyle/>
        <a:p>
          <a:r>
            <a:rPr lang="en-US" dirty="0"/>
            <a:t>PM/CM History</a:t>
          </a:r>
          <a:endParaRPr lang="es-419" dirty="0"/>
        </a:p>
      </dgm:t>
    </dgm:pt>
    <dgm:pt modelId="{2B50127E-145D-4BE6-BE59-933D2B459FEF}" type="parTrans" cxnId="{6838E8D8-7BEE-4483-83FA-4393B6EC755B}">
      <dgm:prSet/>
      <dgm:spPr/>
      <dgm:t>
        <a:bodyPr/>
        <a:lstStyle/>
        <a:p>
          <a:endParaRPr lang="es-419"/>
        </a:p>
      </dgm:t>
    </dgm:pt>
    <dgm:pt modelId="{279AD567-5FAA-47BF-BB09-2072B3A50A9A}" type="sibTrans" cxnId="{6838E8D8-7BEE-4483-83FA-4393B6EC755B}">
      <dgm:prSet/>
      <dgm:spPr/>
      <dgm:t>
        <a:bodyPr/>
        <a:lstStyle/>
        <a:p>
          <a:endParaRPr lang="es-419"/>
        </a:p>
      </dgm:t>
    </dgm:pt>
    <dgm:pt modelId="{4FB67E19-151F-4B75-AAF5-8F4D19870F7A}">
      <dgm:prSet phldrT="[Text]"/>
      <dgm:spPr/>
      <dgm:t>
        <a:bodyPr/>
        <a:lstStyle/>
        <a:p>
          <a:r>
            <a:rPr lang="en-US" dirty="0"/>
            <a:t>MRO Usage/ Inventory</a:t>
          </a:r>
          <a:endParaRPr lang="es-419" dirty="0"/>
        </a:p>
      </dgm:t>
    </dgm:pt>
    <dgm:pt modelId="{430F3604-145E-4DE1-8386-395A0C250D00}" type="parTrans" cxnId="{2DFB0A39-7A0A-478B-86B9-F548078DFF2F}">
      <dgm:prSet/>
      <dgm:spPr/>
      <dgm:t>
        <a:bodyPr/>
        <a:lstStyle/>
        <a:p>
          <a:endParaRPr lang="es-419"/>
        </a:p>
      </dgm:t>
    </dgm:pt>
    <dgm:pt modelId="{6028A4C8-0715-48AA-8FB3-E74B289CE3E5}" type="sibTrans" cxnId="{2DFB0A39-7A0A-478B-86B9-F548078DFF2F}">
      <dgm:prSet/>
      <dgm:spPr/>
      <dgm:t>
        <a:bodyPr/>
        <a:lstStyle/>
        <a:p>
          <a:endParaRPr lang="es-419"/>
        </a:p>
      </dgm:t>
    </dgm:pt>
    <dgm:pt modelId="{72D448D4-789A-4E50-9F10-EBE9629A7B60}" type="pres">
      <dgm:prSet presAssocID="{22CB325A-3F74-4C45-ACB4-C4B72276C29E}" presName="cycle" presStyleCnt="0">
        <dgm:presLayoutVars>
          <dgm:dir/>
          <dgm:resizeHandles val="exact"/>
        </dgm:presLayoutVars>
      </dgm:prSet>
      <dgm:spPr/>
    </dgm:pt>
    <dgm:pt modelId="{85F64BE5-0038-408D-AAC3-E06D189A2F45}" type="pres">
      <dgm:prSet presAssocID="{7794B3BE-7402-4894-AB2E-149737DB4F44}" presName="node" presStyleLbl="node1" presStyleIdx="0" presStyleCnt="6">
        <dgm:presLayoutVars>
          <dgm:bulletEnabled val="1"/>
        </dgm:presLayoutVars>
      </dgm:prSet>
      <dgm:spPr/>
    </dgm:pt>
    <dgm:pt modelId="{23F13D51-AE8D-4237-B581-F45295E37295}" type="pres">
      <dgm:prSet presAssocID="{7794B3BE-7402-4894-AB2E-149737DB4F44}" presName="spNode" presStyleCnt="0"/>
      <dgm:spPr/>
    </dgm:pt>
    <dgm:pt modelId="{13EE3B5E-220D-4DF5-A3A6-D9C4A13E2968}" type="pres">
      <dgm:prSet presAssocID="{8D28056A-5C16-4C0F-9D39-B6EAEF370E5B}" presName="sibTrans" presStyleLbl="sibTrans1D1" presStyleIdx="0" presStyleCnt="6"/>
      <dgm:spPr/>
    </dgm:pt>
    <dgm:pt modelId="{AA749783-A929-4BEA-AAE2-E06BADB30AAA}" type="pres">
      <dgm:prSet presAssocID="{81F5ED89-C5B6-4574-AE23-60D27B5E46E9}" presName="node" presStyleLbl="node1" presStyleIdx="1" presStyleCnt="6">
        <dgm:presLayoutVars>
          <dgm:bulletEnabled val="1"/>
        </dgm:presLayoutVars>
      </dgm:prSet>
      <dgm:spPr/>
    </dgm:pt>
    <dgm:pt modelId="{211E3825-1918-4D6C-81F7-31DEEAA245EA}" type="pres">
      <dgm:prSet presAssocID="{81F5ED89-C5B6-4574-AE23-60D27B5E46E9}" presName="spNode" presStyleCnt="0"/>
      <dgm:spPr/>
    </dgm:pt>
    <dgm:pt modelId="{36532B21-D6D2-430E-925D-463D276F0351}" type="pres">
      <dgm:prSet presAssocID="{A046DCDB-4644-463E-AA4F-3A770E78BF50}" presName="sibTrans" presStyleLbl="sibTrans1D1" presStyleIdx="1" presStyleCnt="6"/>
      <dgm:spPr/>
    </dgm:pt>
    <dgm:pt modelId="{986C47A0-1663-4963-A1FD-6704DF86EC7B}" type="pres">
      <dgm:prSet presAssocID="{5D5385E2-8544-4872-9056-131321D529B5}" presName="node" presStyleLbl="node1" presStyleIdx="2" presStyleCnt="6">
        <dgm:presLayoutVars>
          <dgm:bulletEnabled val="1"/>
        </dgm:presLayoutVars>
      </dgm:prSet>
      <dgm:spPr/>
    </dgm:pt>
    <dgm:pt modelId="{ED1B7428-3008-4F3F-9BD7-2290DBAB49A7}" type="pres">
      <dgm:prSet presAssocID="{5D5385E2-8544-4872-9056-131321D529B5}" presName="spNode" presStyleCnt="0"/>
      <dgm:spPr/>
    </dgm:pt>
    <dgm:pt modelId="{6D0ED6FE-CDF7-4449-8989-06AB129A586B}" type="pres">
      <dgm:prSet presAssocID="{FE69B84C-E6BB-4F22-A28A-2B5F3E8876CF}" presName="sibTrans" presStyleLbl="sibTrans1D1" presStyleIdx="2" presStyleCnt="6"/>
      <dgm:spPr/>
    </dgm:pt>
    <dgm:pt modelId="{1005E48A-C743-4274-8DFE-2A06719A1E67}" type="pres">
      <dgm:prSet presAssocID="{64776DA1-2D3D-4094-8AC7-60FD3C9593B6}" presName="node" presStyleLbl="node1" presStyleIdx="3" presStyleCnt="6">
        <dgm:presLayoutVars>
          <dgm:bulletEnabled val="1"/>
        </dgm:presLayoutVars>
      </dgm:prSet>
      <dgm:spPr/>
    </dgm:pt>
    <dgm:pt modelId="{AF4C5917-2C6A-4BD2-B353-FD9D58F3F891}" type="pres">
      <dgm:prSet presAssocID="{64776DA1-2D3D-4094-8AC7-60FD3C9593B6}" presName="spNode" presStyleCnt="0"/>
      <dgm:spPr/>
    </dgm:pt>
    <dgm:pt modelId="{FC5180A4-0D4A-4710-8B97-5427111C1939}" type="pres">
      <dgm:prSet presAssocID="{053746B7-F1B2-4CFB-B469-8B61C2D14D59}" presName="sibTrans" presStyleLbl="sibTrans1D1" presStyleIdx="3" presStyleCnt="6"/>
      <dgm:spPr/>
    </dgm:pt>
    <dgm:pt modelId="{FC9007D9-CA60-4067-AC6D-D4765B980D4D}" type="pres">
      <dgm:prSet presAssocID="{B36CE08F-5535-4C27-AE1D-A3E797E8C214}" presName="node" presStyleLbl="node1" presStyleIdx="4" presStyleCnt="6">
        <dgm:presLayoutVars>
          <dgm:bulletEnabled val="1"/>
        </dgm:presLayoutVars>
      </dgm:prSet>
      <dgm:spPr/>
    </dgm:pt>
    <dgm:pt modelId="{92CB5EDB-6DCE-4B73-ABCB-402F9331D916}" type="pres">
      <dgm:prSet presAssocID="{B36CE08F-5535-4C27-AE1D-A3E797E8C214}" presName="spNode" presStyleCnt="0"/>
      <dgm:spPr/>
    </dgm:pt>
    <dgm:pt modelId="{93B501BB-7A45-4CEE-ADD0-4028B8DFFF7D}" type="pres">
      <dgm:prSet presAssocID="{279AD567-5FAA-47BF-BB09-2072B3A50A9A}" presName="sibTrans" presStyleLbl="sibTrans1D1" presStyleIdx="4" presStyleCnt="6"/>
      <dgm:spPr/>
    </dgm:pt>
    <dgm:pt modelId="{90F51383-205F-43F2-8F7F-416B347AA6F5}" type="pres">
      <dgm:prSet presAssocID="{4FB67E19-151F-4B75-AAF5-8F4D19870F7A}" presName="node" presStyleLbl="node1" presStyleIdx="5" presStyleCnt="6">
        <dgm:presLayoutVars>
          <dgm:bulletEnabled val="1"/>
        </dgm:presLayoutVars>
      </dgm:prSet>
      <dgm:spPr/>
    </dgm:pt>
    <dgm:pt modelId="{E7D78D4C-B431-4C50-908D-C22B86CF3AAA}" type="pres">
      <dgm:prSet presAssocID="{4FB67E19-151F-4B75-AAF5-8F4D19870F7A}" presName="spNode" presStyleCnt="0"/>
      <dgm:spPr/>
    </dgm:pt>
    <dgm:pt modelId="{9986343B-7FDF-438E-82FF-970AF80FCF4C}" type="pres">
      <dgm:prSet presAssocID="{6028A4C8-0715-48AA-8FB3-E74B289CE3E5}" presName="sibTrans" presStyleLbl="sibTrans1D1" presStyleIdx="5" presStyleCnt="6"/>
      <dgm:spPr/>
    </dgm:pt>
  </dgm:ptLst>
  <dgm:cxnLst>
    <dgm:cxn modelId="{A537D712-D80A-457A-963C-F414E84E2FE2}" type="presOf" srcId="{A046DCDB-4644-463E-AA4F-3A770E78BF50}" destId="{36532B21-D6D2-430E-925D-463D276F0351}" srcOrd="0" destOrd="0" presId="urn:microsoft.com/office/officeart/2005/8/layout/cycle6"/>
    <dgm:cxn modelId="{E3FDD316-4322-48B2-91C1-0F1F170D80F2}" type="presOf" srcId="{279AD567-5FAA-47BF-BB09-2072B3A50A9A}" destId="{93B501BB-7A45-4CEE-ADD0-4028B8DFFF7D}" srcOrd="0" destOrd="0" presId="urn:microsoft.com/office/officeart/2005/8/layout/cycle6"/>
    <dgm:cxn modelId="{3B84071B-0787-4832-8C9C-38312A3DAC7C}" type="presOf" srcId="{B36CE08F-5535-4C27-AE1D-A3E797E8C214}" destId="{FC9007D9-CA60-4067-AC6D-D4765B980D4D}" srcOrd="0" destOrd="0" presId="urn:microsoft.com/office/officeart/2005/8/layout/cycle6"/>
    <dgm:cxn modelId="{EB961A26-5AE4-443F-B8F9-CF5AB9B562E5}" type="presOf" srcId="{FE69B84C-E6BB-4F22-A28A-2B5F3E8876CF}" destId="{6D0ED6FE-CDF7-4449-8989-06AB129A586B}" srcOrd="0" destOrd="0" presId="urn:microsoft.com/office/officeart/2005/8/layout/cycle6"/>
    <dgm:cxn modelId="{5A2B0A2F-7FA5-440D-85D6-0F662C3451B0}" type="presOf" srcId="{053746B7-F1B2-4CFB-B469-8B61C2D14D59}" destId="{FC5180A4-0D4A-4710-8B97-5427111C1939}" srcOrd="0" destOrd="0" presId="urn:microsoft.com/office/officeart/2005/8/layout/cycle6"/>
    <dgm:cxn modelId="{3D361232-95DF-4E2A-BEFD-D9FD2540AC97}" srcId="{22CB325A-3F74-4C45-ACB4-C4B72276C29E}" destId="{81F5ED89-C5B6-4574-AE23-60D27B5E46E9}" srcOrd="1" destOrd="0" parTransId="{24AB79BA-3080-41F1-ADC6-2B597A1129AC}" sibTransId="{A046DCDB-4644-463E-AA4F-3A770E78BF50}"/>
    <dgm:cxn modelId="{2DFB0A39-7A0A-478B-86B9-F548078DFF2F}" srcId="{22CB325A-3F74-4C45-ACB4-C4B72276C29E}" destId="{4FB67E19-151F-4B75-AAF5-8F4D19870F7A}" srcOrd="5" destOrd="0" parTransId="{430F3604-145E-4DE1-8386-395A0C250D00}" sibTransId="{6028A4C8-0715-48AA-8FB3-E74B289CE3E5}"/>
    <dgm:cxn modelId="{95F23562-A05E-46B1-BF8A-0FDECCC37036}" srcId="{22CB325A-3F74-4C45-ACB4-C4B72276C29E}" destId="{5D5385E2-8544-4872-9056-131321D529B5}" srcOrd="2" destOrd="0" parTransId="{D74B8AB2-CF96-4F92-A4A3-1D41E288941F}" sibTransId="{FE69B84C-E6BB-4F22-A28A-2B5F3E8876CF}"/>
    <dgm:cxn modelId="{0B3CD54A-E4F6-4E43-AAAC-B3C15E244310}" type="presOf" srcId="{5D5385E2-8544-4872-9056-131321D529B5}" destId="{986C47A0-1663-4963-A1FD-6704DF86EC7B}" srcOrd="0" destOrd="0" presId="urn:microsoft.com/office/officeart/2005/8/layout/cycle6"/>
    <dgm:cxn modelId="{BD0C464E-0886-4FF4-8EA6-F13719B7FA5C}" type="presOf" srcId="{6028A4C8-0715-48AA-8FB3-E74B289CE3E5}" destId="{9986343B-7FDF-438E-82FF-970AF80FCF4C}" srcOrd="0" destOrd="0" presId="urn:microsoft.com/office/officeart/2005/8/layout/cycle6"/>
    <dgm:cxn modelId="{A983CA75-BB42-417E-AF40-E3126159C35F}" type="presOf" srcId="{7794B3BE-7402-4894-AB2E-149737DB4F44}" destId="{85F64BE5-0038-408D-AAC3-E06D189A2F45}" srcOrd="0" destOrd="0" presId="urn:microsoft.com/office/officeart/2005/8/layout/cycle6"/>
    <dgm:cxn modelId="{D94FFEB1-E3A5-485D-A103-611F2228B944}" type="presOf" srcId="{81F5ED89-C5B6-4574-AE23-60D27B5E46E9}" destId="{AA749783-A929-4BEA-AAE2-E06BADB30AAA}" srcOrd="0" destOrd="0" presId="urn:microsoft.com/office/officeart/2005/8/layout/cycle6"/>
    <dgm:cxn modelId="{9B883EC0-9DB4-4C7C-B322-75245230F366}" srcId="{22CB325A-3F74-4C45-ACB4-C4B72276C29E}" destId="{7794B3BE-7402-4894-AB2E-149737DB4F44}" srcOrd="0" destOrd="0" parTransId="{66830E73-4434-4F7C-88B6-6CA99DA6DF1C}" sibTransId="{8D28056A-5C16-4C0F-9D39-B6EAEF370E5B}"/>
    <dgm:cxn modelId="{D7B8E9C1-2B93-49E7-ADBA-E78F3A754263}" type="presOf" srcId="{8D28056A-5C16-4C0F-9D39-B6EAEF370E5B}" destId="{13EE3B5E-220D-4DF5-A3A6-D9C4A13E2968}" srcOrd="0" destOrd="0" presId="urn:microsoft.com/office/officeart/2005/8/layout/cycle6"/>
    <dgm:cxn modelId="{4FE6D0C9-6457-4C3C-8001-2C63D96FEB02}" srcId="{22CB325A-3F74-4C45-ACB4-C4B72276C29E}" destId="{64776DA1-2D3D-4094-8AC7-60FD3C9593B6}" srcOrd="3" destOrd="0" parTransId="{9E7F1C1E-0896-4EFD-878F-6BD4A8F53809}" sibTransId="{053746B7-F1B2-4CFB-B469-8B61C2D14D59}"/>
    <dgm:cxn modelId="{52F33FD8-07D3-420B-AE5E-057B79C60A0F}" type="presOf" srcId="{4FB67E19-151F-4B75-AAF5-8F4D19870F7A}" destId="{90F51383-205F-43F2-8F7F-416B347AA6F5}" srcOrd="0" destOrd="0" presId="urn:microsoft.com/office/officeart/2005/8/layout/cycle6"/>
    <dgm:cxn modelId="{6838E8D8-7BEE-4483-83FA-4393B6EC755B}" srcId="{22CB325A-3F74-4C45-ACB4-C4B72276C29E}" destId="{B36CE08F-5535-4C27-AE1D-A3E797E8C214}" srcOrd="4" destOrd="0" parTransId="{2B50127E-145D-4BE6-BE59-933D2B459FEF}" sibTransId="{279AD567-5FAA-47BF-BB09-2072B3A50A9A}"/>
    <dgm:cxn modelId="{AF3696DB-FED8-45A6-A389-A117F0C46BCE}" type="presOf" srcId="{64776DA1-2D3D-4094-8AC7-60FD3C9593B6}" destId="{1005E48A-C743-4274-8DFE-2A06719A1E67}" srcOrd="0" destOrd="0" presId="urn:microsoft.com/office/officeart/2005/8/layout/cycle6"/>
    <dgm:cxn modelId="{F81F8DE1-83CA-4A19-860B-28E022ECC6CB}" type="presOf" srcId="{22CB325A-3F74-4C45-ACB4-C4B72276C29E}" destId="{72D448D4-789A-4E50-9F10-EBE9629A7B60}" srcOrd="0" destOrd="0" presId="urn:microsoft.com/office/officeart/2005/8/layout/cycle6"/>
    <dgm:cxn modelId="{6F5E2C5F-435D-4F49-B088-F0B5E4000D0A}" type="presParOf" srcId="{72D448D4-789A-4E50-9F10-EBE9629A7B60}" destId="{85F64BE5-0038-408D-AAC3-E06D189A2F45}" srcOrd="0" destOrd="0" presId="urn:microsoft.com/office/officeart/2005/8/layout/cycle6"/>
    <dgm:cxn modelId="{4A3D6A39-7C41-41AB-97EC-E01A5E4F7CBC}" type="presParOf" srcId="{72D448D4-789A-4E50-9F10-EBE9629A7B60}" destId="{23F13D51-AE8D-4237-B581-F45295E37295}" srcOrd="1" destOrd="0" presId="urn:microsoft.com/office/officeart/2005/8/layout/cycle6"/>
    <dgm:cxn modelId="{3763A545-5357-432C-A1ED-A80AE518B332}" type="presParOf" srcId="{72D448D4-789A-4E50-9F10-EBE9629A7B60}" destId="{13EE3B5E-220D-4DF5-A3A6-D9C4A13E2968}" srcOrd="2" destOrd="0" presId="urn:microsoft.com/office/officeart/2005/8/layout/cycle6"/>
    <dgm:cxn modelId="{A7835E7A-E69E-4E01-AD30-88BBDE91A0C8}" type="presParOf" srcId="{72D448D4-789A-4E50-9F10-EBE9629A7B60}" destId="{AA749783-A929-4BEA-AAE2-E06BADB30AAA}" srcOrd="3" destOrd="0" presId="urn:microsoft.com/office/officeart/2005/8/layout/cycle6"/>
    <dgm:cxn modelId="{F11AFED5-5101-41AA-BFCF-438C6F414BAD}" type="presParOf" srcId="{72D448D4-789A-4E50-9F10-EBE9629A7B60}" destId="{211E3825-1918-4D6C-81F7-31DEEAA245EA}" srcOrd="4" destOrd="0" presId="urn:microsoft.com/office/officeart/2005/8/layout/cycle6"/>
    <dgm:cxn modelId="{89A91A7D-9164-46E8-91BE-8C000208A44D}" type="presParOf" srcId="{72D448D4-789A-4E50-9F10-EBE9629A7B60}" destId="{36532B21-D6D2-430E-925D-463D276F0351}" srcOrd="5" destOrd="0" presId="urn:microsoft.com/office/officeart/2005/8/layout/cycle6"/>
    <dgm:cxn modelId="{1CCCFA4A-A0B3-4F7C-A580-85B6BE4AB721}" type="presParOf" srcId="{72D448D4-789A-4E50-9F10-EBE9629A7B60}" destId="{986C47A0-1663-4963-A1FD-6704DF86EC7B}" srcOrd="6" destOrd="0" presId="urn:microsoft.com/office/officeart/2005/8/layout/cycle6"/>
    <dgm:cxn modelId="{7BBE7384-53A8-44BA-AB22-975DA155A38A}" type="presParOf" srcId="{72D448D4-789A-4E50-9F10-EBE9629A7B60}" destId="{ED1B7428-3008-4F3F-9BD7-2290DBAB49A7}" srcOrd="7" destOrd="0" presId="urn:microsoft.com/office/officeart/2005/8/layout/cycle6"/>
    <dgm:cxn modelId="{6AF969E5-4E48-4469-BA1D-72B461C0E8FD}" type="presParOf" srcId="{72D448D4-789A-4E50-9F10-EBE9629A7B60}" destId="{6D0ED6FE-CDF7-4449-8989-06AB129A586B}" srcOrd="8" destOrd="0" presId="urn:microsoft.com/office/officeart/2005/8/layout/cycle6"/>
    <dgm:cxn modelId="{2B250825-625C-477D-B9B3-AA8CED8B7AAB}" type="presParOf" srcId="{72D448D4-789A-4E50-9F10-EBE9629A7B60}" destId="{1005E48A-C743-4274-8DFE-2A06719A1E67}" srcOrd="9" destOrd="0" presId="urn:microsoft.com/office/officeart/2005/8/layout/cycle6"/>
    <dgm:cxn modelId="{65D34EB3-2356-43DD-AACD-50C8BC9B96C9}" type="presParOf" srcId="{72D448D4-789A-4E50-9F10-EBE9629A7B60}" destId="{AF4C5917-2C6A-4BD2-B353-FD9D58F3F891}" srcOrd="10" destOrd="0" presId="urn:microsoft.com/office/officeart/2005/8/layout/cycle6"/>
    <dgm:cxn modelId="{634A22DF-2821-48E5-85B0-E7552ED7E746}" type="presParOf" srcId="{72D448D4-789A-4E50-9F10-EBE9629A7B60}" destId="{FC5180A4-0D4A-4710-8B97-5427111C1939}" srcOrd="11" destOrd="0" presId="urn:microsoft.com/office/officeart/2005/8/layout/cycle6"/>
    <dgm:cxn modelId="{44EFD481-FA3F-4D0C-BB04-9A9FA61371B5}" type="presParOf" srcId="{72D448D4-789A-4E50-9F10-EBE9629A7B60}" destId="{FC9007D9-CA60-4067-AC6D-D4765B980D4D}" srcOrd="12" destOrd="0" presId="urn:microsoft.com/office/officeart/2005/8/layout/cycle6"/>
    <dgm:cxn modelId="{BCA55B30-D984-43E7-9188-581A2BF9E311}" type="presParOf" srcId="{72D448D4-789A-4E50-9F10-EBE9629A7B60}" destId="{92CB5EDB-6DCE-4B73-ABCB-402F9331D916}" srcOrd="13" destOrd="0" presId="urn:microsoft.com/office/officeart/2005/8/layout/cycle6"/>
    <dgm:cxn modelId="{F1B036D5-B985-48D1-844C-7BFDC96C23F2}" type="presParOf" srcId="{72D448D4-789A-4E50-9F10-EBE9629A7B60}" destId="{93B501BB-7A45-4CEE-ADD0-4028B8DFFF7D}" srcOrd="14" destOrd="0" presId="urn:microsoft.com/office/officeart/2005/8/layout/cycle6"/>
    <dgm:cxn modelId="{085528F7-7C18-47B4-97E0-E60E6BFDF061}" type="presParOf" srcId="{72D448D4-789A-4E50-9F10-EBE9629A7B60}" destId="{90F51383-205F-43F2-8F7F-416B347AA6F5}" srcOrd="15" destOrd="0" presId="urn:microsoft.com/office/officeart/2005/8/layout/cycle6"/>
    <dgm:cxn modelId="{14B877E8-DEC7-40A2-A297-2F8AC986A8C4}" type="presParOf" srcId="{72D448D4-789A-4E50-9F10-EBE9629A7B60}" destId="{E7D78D4C-B431-4C50-908D-C22B86CF3AAA}" srcOrd="16" destOrd="0" presId="urn:microsoft.com/office/officeart/2005/8/layout/cycle6"/>
    <dgm:cxn modelId="{CB47F672-0BCB-43B0-A320-5086BAFFF1D7}" type="presParOf" srcId="{72D448D4-789A-4E50-9F10-EBE9629A7B60}" destId="{9986343B-7FDF-438E-82FF-970AF80FCF4C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F64BE5-0038-408D-AAC3-E06D189A2F45}">
      <dsp:nvSpPr>
        <dsp:cNvPr id="0" name=""/>
        <dsp:cNvSpPr/>
      </dsp:nvSpPr>
      <dsp:spPr>
        <a:xfrm>
          <a:off x="4386705" y="145"/>
          <a:ext cx="1231013" cy="8001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Work Orders</a:t>
          </a:r>
          <a:endParaRPr lang="es-419" sz="1300" kern="1200" dirty="0"/>
        </a:p>
      </dsp:txBody>
      <dsp:txXfrm>
        <a:off x="4425765" y="39205"/>
        <a:ext cx="1152893" cy="722038"/>
      </dsp:txXfrm>
    </dsp:sp>
    <dsp:sp modelId="{13EE3B5E-220D-4DF5-A3A6-D9C4A13E2968}">
      <dsp:nvSpPr>
        <dsp:cNvPr id="0" name=""/>
        <dsp:cNvSpPr/>
      </dsp:nvSpPr>
      <dsp:spPr>
        <a:xfrm>
          <a:off x="3116436" y="400224"/>
          <a:ext cx="3771551" cy="3771551"/>
        </a:xfrm>
        <a:custGeom>
          <a:avLst/>
          <a:gdLst/>
          <a:ahLst/>
          <a:cxnLst/>
          <a:rect l="0" t="0" r="0" b="0"/>
          <a:pathLst>
            <a:path>
              <a:moveTo>
                <a:pt x="2509156" y="106015"/>
              </a:moveTo>
              <a:arcTo wR="1885775" hR="1885775" stAng="17358202" swAng="150196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749783-A929-4BEA-AAE2-E06BADB30AAA}">
      <dsp:nvSpPr>
        <dsp:cNvPr id="0" name=""/>
        <dsp:cNvSpPr/>
      </dsp:nvSpPr>
      <dsp:spPr>
        <a:xfrm>
          <a:off x="6019835" y="943032"/>
          <a:ext cx="1231013" cy="8001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Overhauls</a:t>
          </a:r>
          <a:endParaRPr lang="es-419" sz="1300" kern="1200" dirty="0"/>
        </a:p>
      </dsp:txBody>
      <dsp:txXfrm>
        <a:off x="6058895" y="982092"/>
        <a:ext cx="1152893" cy="722038"/>
      </dsp:txXfrm>
    </dsp:sp>
    <dsp:sp modelId="{36532B21-D6D2-430E-925D-463D276F0351}">
      <dsp:nvSpPr>
        <dsp:cNvPr id="0" name=""/>
        <dsp:cNvSpPr/>
      </dsp:nvSpPr>
      <dsp:spPr>
        <a:xfrm>
          <a:off x="3116436" y="400224"/>
          <a:ext cx="3771551" cy="3771551"/>
        </a:xfrm>
        <a:custGeom>
          <a:avLst/>
          <a:gdLst/>
          <a:ahLst/>
          <a:cxnLst/>
          <a:rect l="0" t="0" r="0" b="0"/>
          <a:pathLst>
            <a:path>
              <a:moveTo>
                <a:pt x="3694835" y="1353372"/>
              </a:moveTo>
              <a:arcTo wR="1885775" hR="1885775" stAng="20616057" swAng="196788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6C47A0-1663-4963-A1FD-6704DF86EC7B}">
      <dsp:nvSpPr>
        <dsp:cNvPr id="0" name=""/>
        <dsp:cNvSpPr/>
      </dsp:nvSpPr>
      <dsp:spPr>
        <a:xfrm>
          <a:off x="6019835" y="2828808"/>
          <a:ext cx="1231013" cy="8001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Asset Criticality</a:t>
          </a:r>
          <a:endParaRPr lang="es-419" sz="1300" kern="1200" dirty="0"/>
        </a:p>
      </dsp:txBody>
      <dsp:txXfrm>
        <a:off x="6058895" y="2867868"/>
        <a:ext cx="1152893" cy="722038"/>
      </dsp:txXfrm>
    </dsp:sp>
    <dsp:sp modelId="{6D0ED6FE-CDF7-4449-8989-06AB129A586B}">
      <dsp:nvSpPr>
        <dsp:cNvPr id="0" name=""/>
        <dsp:cNvSpPr/>
      </dsp:nvSpPr>
      <dsp:spPr>
        <a:xfrm>
          <a:off x="3116436" y="400224"/>
          <a:ext cx="3771551" cy="3771551"/>
        </a:xfrm>
        <a:custGeom>
          <a:avLst/>
          <a:gdLst/>
          <a:ahLst/>
          <a:cxnLst/>
          <a:rect l="0" t="0" r="0" b="0"/>
          <a:pathLst>
            <a:path>
              <a:moveTo>
                <a:pt x="3203679" y="3234581"/>
              </a:moveTo>
              <a:arcTo wR="1885775" hR="1885775" stAng="2739835" swAng="150196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05E48A-C743-4274-8DFE-2A06719A1E67}">
      <dsp:nvSpPr>
        <dsp:cNvPr id="0" name=""/>
        <dsp:cNvSpPr/>
      </dsp:nvSpPr>
      <dsp:spPr>
        <a:xfrm>
          <a:off x="4386705" y="3771696"/>
          <a:ext cx="1231013" cy="8001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Asset Condition Assessments</a:t>
          </a:r>
          <a:endParaRPr lang="es-419" sz="1300" kern="1200" dirty="0"/>
        </a:p>
      </dsp:txBody>
      <dsp:txXfrm>
        <a:off x="4425765" y="3810756"/>
        <a:ext cx="1152893" cy="722038"/>
      </dsp:txXfrm>
    </dsp:sp>
    <dsp:sp modelId="{FC5180A4-0D4A-4710-8B97-5427111C1939}">
      <dsp:nvSpPr>
        <dsp:cNvPr id="0" name=""/>
        <dsp:cNvSpPr/>
      </dsp:nvSpPr>
      <dsp:spPr>
        <a:xfrm>
          <a:off x="3116436" y="400224"/>
          <a:ext cx="3771551" cy="3771551"/>
        </a:xfrm>
        <a:custGeom>
          <a:avLst/>
          <a:gdLst/>
          <a:ahLst/>
          <a:cxnLst/>
          <a:rect l="0" t="0" r="0" b="0"/>
          <a:pathLst>
            <a:path>
              <a:moveTo>
                <a:pt x="1262395" y="3665535"/>
              </a:moveTo>
              <a:arcTo wR="1885775" hR="1885775" stAng="6558202" swAng="150196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9007D9-CA60-4067-AC6D-D4765B980D4D}">
      <dsp:nvSpPr>
        <dsp:cNvPr id="0" name=""/>
        <dsp:cNvSpPr/>
      </dsp:nvSpPr>
      <dsp:spPr>
        <a:xfrm>
          <a:off x="2753576" y="2828808"/>
          <a:ext cx="1231013" cy="8001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PM/CM History</a:t>
          </a:r>
          <a:endParaRPr lang="es-419" sz="1300" kern="1200" dirty="0"/>
        </a:p>
      </dsp:txBody>
      <dsp:txXfrm>
        <a:off x="2792636" y="2867868"/>
        <a:ext cx="1152893" cy="722038"/>
      </dsp:txXfrm>
    </dsp:sp>
    <dsp:sp modelId="{93B501BB-7A45-4CEE-ADD0-4028B8DFFF7D}">
      <dsp:nvSpPr>
        <dsp:cNvPr id="0" name=""/>
        <dsp:cNvSpPr/>
      </dsp:nvSpPr>
      <dsp:spPr>
        <a:xfrm>
          <a:off x="3116436" y="400224"/>
          <a:ext cx="3771551" cy="3771551"/>
        </a:xfrm>
        <a:custGeom>
          <a:avLst/>
          <a:gdLst/>
          <a:ahLst/>
          <a:cxnLst/>
          <a:rect l="0" t="0" r="0" b="0"/>
          <a:pathLst>
            <a:path>
              <a:moveTo>
                <a:pt x="76715" y="2418178"/>
              </a:moveTo>
              <a:arcTo wR="1885775" hR="1885775" stAng="9816057" swAng="196788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F51383-205F-43F2-8F7F-416B347AA6F5}">
      <dsp:nvSpPr>
        <dsp:cNvPr id="0" name=""/>
        <dsp:cNvSpPr/>
      </dsp:nvSpPr>
      <dsp:spPr>
        <a:xfrm>
          <a:off x="2753576" y="943032"/>
          <a:ext cx="1231013" cy="8001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MRO Usage/ Inventory</a:t>
          </a:r>
          <a:endParaRPr lang="es-419" sz="1300" kern="1200" dirty="0"/>
        </a:p>
      </dsp:txBody>
      <dsp:txXfrm>
        <a:off x="2792636" y="982092"/>
        <a:ext cx="1152893" cy="722038"/>
      </dsp:txXfrm>
    </dsp:sp>
    <dsp:sp modelId="{9986343B-7FDF-438E-82FF-970AF80FCF4C}">
      <dsp:nvSpPr>
        <dsp:cNvPr id="0" name=""/>
        <dsp:cNvSpPr/>
      </dsp:nvSpPr>
      <dsp:spPr>
        <a:xfrm>
          <a:off x="3116436" y="400224"/>
          <a:ext cx="3771551" cy="3771551"/>
        </a:xfrm>
        <a:custGeom>
          <a:avLst/>
          <a:gdLst/>
          <a:ahLst/>
          <a:cxnLst/>
          <a:rect l="0" t="0" r="0" b="0"/>
          <a:pathLst>
            <a:path>
              <a:moveTo>
                <a:pt x="567871" y="536969"/>
              </a:moveTo>
              <a:arcTo wR="1885775" hR="1885775" stAng="13539835" swAng="150196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C18FE5F-5648-47D8-B44B-6FD4F6CB3520}" type="datetimeFigureOut">
              <a:rPr lang="es-GT" smtClean="0"/>
              <a:t>24/02/2025</a:t>
            </a:fld>
            <a:endParaRPr lang="es-G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s-GT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40210A7-5731-4A70-A98E-E23DAA3E9B0F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41764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E129D-6EC3-14B6-2198-29B420B082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746119-B335-A7A1-3B84-F834BA4A32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41338" y="858838"/>
            <a:ext cx="6719887" cy="377983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A92004-19BB-B14F-905B-BDB050C0EC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906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1A2950-41FA-01C6-03A4-8D39E93B9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1A8CFA-6D00-226B-2C3B-7D58F91B1C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41338" y="858838"/>
            <a:ext cx="6719887" cy="377983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2208E7-9B4B-7F26-ED28-E5222D9302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1853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4CC102-038A-162E-896F-470B2C2DF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F3FCD9-FF0A-A1C1-700B-6371B99CD8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41338" y="858838"/>
            <a:ext cx="6719887" cy="377983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5C6FEF-49B4-261D-4C4B-8330F86533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930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73FB94-1BA7-307A-D76A-F55663E8A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BFE1CE-3282-0BD9-1D75-2B33E57816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41338" y="858838"/>
            <a:ext cx="6719887" cy="377983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9A9E39-D8EB-2831-5806-BFC612C817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3915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0730AC-3120-D1C9-D1DB-FEA7CC6D1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98091C-B60E-9B64-DD15-160C71F6FE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41338" y="858838"/>
            <a:ext cx="6719887" cy="377983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E1AE8B-882C-8A20-4400-4A8940C349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1400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A3105E-C0CB-C344-AF54-8722822FF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BDE591-072D-A178-EB01-A5E001BEFB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41338" y="858838"/>
            <a:ext cx="6719887" cy="377983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38E999-728E-B8AD-9F05-66711E61CC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2723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8AA619-C15F-A67A-48DA-4ED70A957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20AD86-E931-679C-F8EC-F51EC097E5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41338" y="858838"/>
            <a:ext cx="6719887" cy="377983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D71598-BF82-41B3-1B82-68424DE1B9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9478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5BBD9-B70C-2089-FD13-7E1DF613D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0882BD-DDD3-F00D-EFD8-B257550818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41338" y="858838"/>
            <a:ext cx="6719887" cy="377983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6E4DAB-8791-29C4-B2C6-758487ACAA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9752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8EC906-AD1B-7740-807B-92EE4CDFB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F16195-54B0-6840-9503-4BE053CC90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41338" y="858838"/>
            <a:ext cx="6719887" cy="377983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9E2427-D3C0-4A27-AAC1-9700FBE797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1322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892D91-34DF-A624-4047-C70A97349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080E12-F2F6-0770-7817-46B5D297D5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41338" y="858838"/>
            <a:ext cx="6719887" cy="377983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D42E7E-E830-8FBC-A16C-6345CB4E1D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7337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D8043B-52FF-C407-D1C5-67D638D35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F096EC-E4F9-5586-6EF7-4C4D1A0F2A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41338" y="858838"/>
            <a:ext cx="6719887" cy="377983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A5A399-C937-11A4-6670-0FDBF0DE4E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062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s-MX" dirty="0">
                <a:solidFill>
                  <a:schemeClr val="tx1"/>
                </a:solidFill>
              </a:rPr>
              <a:t>MAHI </a:t>
            </a:r>
            <a:r>
              <a:rPr lang="es-MX" dirty="0" err="1">
                <a:solidFill>
                  <a:schemeClr val="tx1"/>
                </a:solidFill>
              </a:rPr>
              <a:t>by</a:t>
            </a:r>
            <a:r>
              <a:rPr lang="es-MX" dirty="0">
                <a:solidFill>
                  <a:schemeClr val="tx1"/>
                </a:solidFill>
              </a:rPr>
              <a:t> </a:t>
            </a:r>
            <a:r>
              <a:rPr lang="es-MX" dirty="0" err="1">
                <a:solidFill>
                  <a:schemeClr val="tx1"/>
                </a:solidFill>
              </a:rPr>
              <a:t>Sub-system</a:t>
            </a:r>
            <a:r>
              <a:rPr lang="es-MX" dirty="0">
                <a:solidFill>
                  <a:schemeClr val="tx1"/>
                </a:solidFill>
              </a:rPr>
              <a:t> </a:t>
            </a:r>
            <a:r>
              <a:rPr lang="es-MX" dirty="0" err="1">
                <a:solidFill>
                  <a:schemeClr val="tx1"/>
                </a:solidFill>
              </a:rPr>
              <a:t>detail</a:t>
            </a:r>
            <a:r>
              <a:rPr lang="es-MX" dirty="0">
                <a:solidFill>
                  <a:schemeClr val="tx1"/>
                </a:solidFill>
              </a:rPr>
              <a:t> </a:t>
            </a:r>
            <a:r>
              <a:rPr lang="es-MX" dirty="0" err="1">
                <a:solidFill>
                  <a:schemeClr val="tx1"/>
                </a:solidFill>
              </a:rPr>
              <a:t>is</a:t>
            </a:r>
            <a:r>
              <a:rPr lang="es-MX" dirty="0">
                <a:solidFill>
                  <a:schemeClr val="tx1"/>
                </a:solidFill>
              </a:rPr>
              <a:t> a </a:t>
            </a:r>
            <a:r>
              <a:rPr lang="es-MX" dirty="0" err="1">
                <a:solidFill>
                  <a:schemeClr val="tx1"/>
                </a:solidFill>
              </a:rPr>
              <a:t>combination</a:t>
            </a:r>
            <a:r>
              <a:rPr lang="es-MX" dirty="0">
                <a:solidFill>
                  <a:schemeClr val="tx1"/>
                </a:solidFill>
              </a:rPr>
              <a:t> </a:t>
            </a:r>
            <a:r>
              <a:rPr lang="es-MX" dirty="0" err="1">
                <a:solidFill>
                  <a:schemeClr val="tx1"/>
                </a:solidFill>
              </a:rPr>
              <a:t>of</a:t>
            </a:r>
            <a:r>
              <a:rPr lang="es-MX" dirty="0">
                <a:solidFill>
                  <a:schemeClr val="tx1"/>
                </a:solidFill>
              </a:rPr>
              <a:t>:</a:t>
            </a:r>
          </a:p>
          <a:p>
            <a:pPr lvl="1" algn="l"/>
            <a:r>
              <a:rPr lang="es-MX" dirty="0" err="1">
                <a:solidFill>
                  <a:schemeClr val="tx1"/>
                </a:solidFill>
              </a:rPr>
              <a:t>Asset</a:t>
            </a:r>
            <a:r>
              <a:rPr lang="es-MX" dirty="0">
                <a:solidFill>
                  <a:schemeClr val="tx1"/>
                </a:solidFill>
              </a:rPr>
              <a:t> </a:t>
            </a:r>
            <a:r>
              <a:rPr lang="es-MX" dirty="0" err="1">
                <a:solidFill>
                  <a:schemeClr val="tx1"/>
                </a:solidFill>
              </a:rPr>
              <a:t>Condition</a:t>
            </a:r>
            <a:endParaRPr lang="es-MX" dirty="0">
              <a:solidFill>
                <a:schemeClr val="tx1"/>
              </a:solidFill>
            </a:endParaRPr>
          </a:p>
          <a:p>
            <a:pPr lvl="1" algn="l"/>
            <a:r>
              <a:rPr lang="es-MX" dirty="0">
                <a:solidFill>
                  <a:schemeClr val="tx1"/>
                </a:solidFill>
              </a:rPr>
              <a:t>WO Split</a:t>
            </a:r>
          </a:p>
          <a:p>
            <a:pPr lvl="1" algn="l"/>
            <a:r>
              <a:rPr lang="es-MX" dirty="0" err="1">
                <a:solidFill>
                  <a:schemeClr val="tx1"/>
                </a:solidFill>
              </a:rPr>
              <a:t>Overhaul</a:t>
            </a:r>
            <a:endParaRPr lang="es-MX" dirty="0">
              <a:solidFill>
                <a:schemeClr val="tx1"/>
              </a:solidFill>
            </a:endParaRPr>
          </a:p>
          <a:p>
            <a:pPr lvl="1" algn="l"/>
            <a:r>
              <a:rPr lang="es-MX" dirty="0" err="1">
                <a:solidFill>
                  <a:schemeClr val="tx1"/>
                </a:solidFill>
              </a:rPr>
              <a:t>Inventory</a:t>
            </a:r>
            <a:r>
              <a:rPr lang="es-MX" dirty="0">
                <a:solidFill>
                  <a:schemeClr val="tx1"/>
                </a:solidFill>
              </a:rPr>
              <a:t> </a:t>
            </a:r>
            <a:r>
              <a:rPr lang="es-MX" dirty="0" err="1">
                <a:solidFill>
                  <a:schemeClr val="tx1"/>
                </a:solidFill>
              </a:rPr>
              <a:t>Compliance</a:t>
            </a:r>
            <a:endParaRPr lang="es-MX" dirty="0">
              <a:solidFill>
                <a:schemeClr val="tx1"/>
              </a:solidFill>
            </a:endParaRPr>
          </a:p>
          <a:p>
            <a:pPr lvl="1" algn="l"/>
            <a:r>
              <a:rPr lang="es-MX" dirty="0">
                <a:solidFill>
                  <a:schemeClr val="tx1"/>
                </a:solidFill>
              </a:rPr>
              <a:t>PM </a:t>
            </a:r>
            <a:r>
              <a:rPr lang="es-MX" dirty="0" err="1">
                <a:solidFill>
                  <a:schemeClr val="tx1"/>
                </a:solidFill>
              </a:rPr>
              <a:t>Compliance</a:t>
            </a:r>
            <a:endParaRPr lang="es-MX" dirty="0">
              <a:solidFill>
                <a:schemeClr val="tx1"/>
              </a:solidFill>
            </a:endParaRPr>
          </a:p>
          <a:p>
            <a:pPr lvl="1" algn="l"/>
            <a:r>
              <a:rPr lang="es-MX" dirty="0">
                <a:solidFill>
                  <a:schemeClr val="tx1"/>
                </a:solidFill>
              </a:rPr>
              <a:t>WO </a:t>
            </a:r>
            <a:r>
              <a:rPr lang="es-MX" dirty="0" err="1">
                <a:solidFill>
                  <a:schemeClr val="tx1"/>
                </a:solidFill>
              </a:rPr>
              <a:t>Priority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210A7-5731-4A70-A98E-E23DAA3E9B0F}" type="slidenum">
              <a:rPr lang="es-GT" smtClean="0"/>
              <a:t>4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865408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37fdbd0fd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37fdbd0fd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AF38D-D5FA-3A08-4E5C-45A13AFFC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4CB206-7DC4-21AE-B66E-392621F347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E62617-15C6-1DD1-24AD-AC2CF013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s-MX" dirty="0">
                <a:solidFill>
                  <a:schemeClr val="tx1"/>
                </a:solidFill>
              </a:rPr>
              <a:t>MAHI </a:t>
            </a:r>
            <a:r>
              <a:rPr lang="es-MX" dirty="0" err="1">
                <a:solidFill>
                  <a:schemeClr val="tx1"/>
                </a:solidFill>
              </a:rPr>
              <a:t>by</a:t>
            </a:r>
            <a:r>
              <a:rPr lang="es-MX" dirty="0">
                <a:solidFill>
                  <a:schemeClr val="tx1"/>
                </a:solidFill>
              </a:rPr>
              <a:t> </a:t>
            </a:r>
            <a:r>
              <a:rPr lang="es-MX" dirty="0" err="1">
                <a:solidFill>
                  <a:schemeClr val="tx1"/>
                </a:solidFill>
              </a:rPr>
              <a:t>Sub-system</a:t>
            </a:r>
            <a:r>
              <a:rPr lang="es-MX" dirty="0">
                <a:solidFill>
                  <a:schemeClr val="tx1"/>
                </a:solidFill>
              </a:rPr>
              <a:t> </a:t>
            </a:r>
            <a:r>
              <a:rPr lang="es-MX" dirty="0" err="1">
                <a:solidFill>
                  <a:schemeClr val="tx1"/>
                </a:solidFill>
              </a:rPr>
              <a:t>detail</a:t>
            </a:r>
            <a:r>
              <a:rPr lang="es-MX" dirty="0">
                <a:solidFill>
                  <a:schemeClr val="tx1"/>
                </a:solidFill>
              </a:rPr>
              <a:t> </a:t>
            </a:r>
            <a:r>
              <a:rPr lang="es-MX" dirty="0" err="1">
                <a:solidFill>
                  <a:schemeClr val="tx1"/>
                </a:solidFill>
              </a:rPr>
              <a:t>is</a:t>
            </a:r>
            <a:r>
              <a:rPr lang="es-MX" dirty="0">
                <a:solidFill>
                  <a:schemeClr val="tx1"/>
                </a:solidFill>
              </a:rPr>
              <a:t> a </a:t>
            </a:r>
            <a:r>
              <a:rPr lang="es-MX" dirty="0" err="1">
                <a:solidFill>
                  <a:schemeClr val="tx1"/>
                </a:solidFill>
              </a:rPr>
              <a:t>combination</a:t>
            </a:r>
            <a:r>
              <a:rPr lang="es-MX" dirty="0">
                <a:solidFill>
                  <a:schemeClr val="tx1"/>
                </a:solidFill>
              </a:rPr>
              <a:t> </a:t>
            </a:r>
            <a:r>
              <a:rPr lang="es-MX" dirty="0" err="1">
                <a:solidFill>
                  <a:schemeClr val="tx1"/>
                </a:solidFill>
              </a:rPr>
              <a:t>of</a:t>
            </a:r>
            <a:r>
              <a:rPr lang="es-MX" dirty="0">
                <a:solidFill>
                  <a:schemeClr val="tx1"/>
                </a:solidFill>
              </a:rPr>
              <a:t>:</a:t>
            </a:r>
          </a:p>
          <a:p>
            <a:pPr lvl="1" algn="l"/>
            <a:r>
              <a:rPr lang="es-MX" dirty="0" err="1">
                <a:solidFill>
                  <a:schemeClr val="tx1"/>
                </a:solidFill>
              </a:rPr>
              <a:t>Asset</a:t>
            </a:r>
            <a:r>
              <a:rPr lang="es-MX" dirty="0">
                <a:solidFill>
                  <a:schemeClr val="tx1"/>
                </a:solidFill>
              </a:rPr>
              <a:t> </a:t>
            </a:r>
            <a:r>
              <a:rPr lang="es-MX" dirty="0" err="1">
                <a:solidFill>
                  <a:schemeClr val="tx1"/>
                </a:solidFill>
              </a:rPr>
              <a:t>Condition</a:t>
            </a:r>
            <a:endParaRPr lang="es-MX" dirty="0">
              <a:solidFill>
                <a:schemeClr val="tx1"/>
              </a:solidFill>
            </a:endParaRPr>
          </a:p>
          <a:p>
            <a:pPr lvl="1" algn="l"/>
            <a:r>
              <a:rPr lang="es-MX" dirty="0">
                <a:solidFill>
                  <a:schemeClr val="tx1"/>
                </a:solidFill>
              </a:rPr>
              <a:t>WO Split</a:t>
            </a:r>
          </a:p>
          <a:p>
            <a:pPr lvl="1" algn="l"/>
            <a:r>
              <a:rPr lang="es-MX" dirty="0" err="1">
                <a:solidFill>
                  <a:schemeClr val="tx1"/>
                </a:solidFill>
              </a:rPr>
              <a:t>Overhaul</a:t>
            </a:r>
            <a:endParaRPr lang="es-MX" dirty="0">
              <a:solidFill>
                <a:schemeClr val="tx1"/>
              </a:solidFill>
            </a:endParaRPr>
          </a:p>
          <a:p>
            <a:pPr lvl="1" algn="l"/>
            <a:r>
              <a:rPr lang="es-MX" dirty="0" err="1">
                <a:solidFill>
                  <a:schemeClr val="tx1"/>
                </a:solidFill>
              </a:rPr>
              <a:t>Inventory</a:t>
            </a:r>
            <a:r>
              <a:rPr lang="es-MX" dirty="0">
                <a:solidFill>
                  <a:schemeClr val="tx1"/>
                </a:solidFill>
              </a:rPr>
              <a:t> </a:t>
            </a:r>
            <a:r>
              <a:rPr lang="es-MX" dirty="0" err="1">
                <a:solidFill>
                  <a:schemeClr val="tx1"/>
                </a:solidFill>
              </a:rPr>
              <a:t>Compliance</a:t>
            </a:r>
            <a:endParaRPr lang="es-MX" dirty="0">
              <a:solidFill>
                <a:schemeClr val="tx1"/>
              </a:solidFill>
            </a:endParaRPr>
          </a:p>
          <a:p>
            <a:pPr lvl="1" algn="l"/>
            <a:r>
              <a:rPr lang="es-MX" dirty="0">
                <a:solidFill>
                  <a:schemeClr val="tx1"/>
                </a:solidFill>
              </a:rPr>
              <a:t>PM </a:t>
            </a:r>
            <a:r>
              <a:rPr lang="es-MX" dirty="0" err="1">
                <a:solidFill>
                  <a:schemeClr val="tx1"/>
                </a:solidFill>
              </a:rPr>
              <a:t>Compliance</a:t>
            </a:r>
            <a:endParaRPr lang="es-MX" dirty="0">
              <a:solidFill>
                <a:schemeClr val="tx1"/>
              </a:solidFill>
            </a:endParaRPr>
          </a:p>
          <a:p>
            <a:pPr lvl="1" algn="l"/>
            <a:r>
              <a:rPr lang="es-MX" dirty="0">
                <a:solidFill>
                  <a:schemeClr val="tx1"/>
                </a:solidFill>
              </a:rPr>
              <a:t>WO </a:t>
            </a:r>
            <a:r>
              <a:rPr lang="es-MX" dirty="0" err="1">
                <a:solidFill>
                  <a:schemeClr val="tx1"/>
                </a:solidFill>
              </a:rPr>
              <a:t>Priority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106E00-6356-9F0D-7A67-D5ACFED891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210A7-5731-4A70-A98E-E23DAA3E9B0F}" type="slidenum">
              <a:rPr lang="es-GT" smtClean="0"/>
              <a:t>5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06996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5AF6F1-642A-C0EE-41FB-5A837B3C5E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FD68A8-5031-7827-F5B3-2B84C90D85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41338" y="858838"/>
            <a:ext cx="6719887" cy="377983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1E9082-E9CC-D150-6340-883C1157C5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66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AAF5AE-8F28-E637-905F-FCC94A73C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F45088-066E-A750-60D0-DFF8688ED0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41338" y="858838"/>
            <a:ext cx="6719887" cy="377983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3C3A97-7D71-1076-7082-A3516E7941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045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8F5ED9-A897-1714-5CCB-282AC16675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470B42-F37E-4FF8-2C25-30D621183A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41338" y="858838"/>
            <a:ext cx="6719887" cy="377983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A557C9-B712-D4B7-0B72-F1896D261E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657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202BC2-12EB-9B3A-AE39-464595CF2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33872E-A866-F5F4-9CA1-A6AF39B4E2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41338" y="858838"/>
            <a:ext cx="6719887" cy="377983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77C937-66CC-150A-9C5C-409C9A2274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117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39B5F6-F9DB-4632-4223-312D4807D7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1ACE5C-85B1-04B8-6E85-A9B413F924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41338" y="858838"/>
            <a:ext cx="6719887" cy="377983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F07091-5A49-993A-3791-01BFB7DCE1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609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095FD1-55D8-31AC-F977-49A85EC12E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5E0FB8-FF16-65B3-FB5B-F6A055AD07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41338" y="858838"/>
            <a:ext cx="6719887" cy="377983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807649-A17E-687E-36EC-692D24F735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526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FB69D-B886-EFA5-6C77-8A1C969DE1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4700" y="1341438"/>
            <a:ext cx="10642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Session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E93084-E1CB-1664-E8F3-F4B6ED86C3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9068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Name(s)</a:t>
            </a:r>
          </a:p>
          <a:p>
            <a:r>
              <a:rPr lang="en-US" dirty="0"/>
              <a:t>Speaker Title(s)</a:t>
            </a:r>
          </a:p>
          <a:p>
            <a:r>
              <a:rPr lang="en-US" dirty="0"/>
              <a:t>Speaker Company</a:t>
            </a:r>
          </a:p>
        </p:txBody>
      </p:sp>
    </p:spTree>
    <p:extLst>
      <p:ext uri="{BB962C8B-B14F-4D97-AF65-F5344CB8AC3E}">
        <p14:creationId xmlns:p14="http://schemas.microsoft.com/office/powerpoint/2010/main" val="1634657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06FA2-E487-7A09-F8BD-42D20CDD4B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Enter Header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74E7F1-AEBB-61BD-2DB7-099E2A519B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843B66-FF68-7B4F-C328-5BFA3FAFF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0003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" smtClean="0"/>
              <a:pPr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1658580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" smtClean="0"/>
              <a:pPr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1617161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" smtClean="0"/>
              <a:pPr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4061768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" smtClean="0"/>
              <a:pPr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3530865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" smtClean="0"/>
              <a:pPr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556639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" smtClean="0"/>
              <a:pPr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3957618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" smtClean="0"/>
              <a:pPr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2175323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" smtClean="0"/>
              <a:pPr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19250251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" smtClean="0"/>
              <a:pPr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2496012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E5D48-7FFF-18DD-0965-E14A2DA2D4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084" y="197746"/>
            <a:ext cx="9383486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Enter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81B8B-6AFF-ED6D-638E-1E6EB09F4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083" y="1665505"/>
            <a:ext cx="9383487" cy="45720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593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" smtClean="0"/>
              <a:pPr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1696918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" smtClean="0"/>
              <a:pPr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37613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D044F-5673-0ED8-D9D4-16C6C55E49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770" y="242351"/>
            <a:ext cx="10890806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Enter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D1B20-D16A-6592-5C4D-BA650A38E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770" y="1690989"/>
            <a:ext cx="10890806" cy="457200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3897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bg>
      <p:bgPr>
        <a:blipFill dpi="0" rotWithShape="1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DAD65-F97D-0096-6A60-3D19CAA867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770" y="165088"/>
            <a:ext cx="10890806" cy="1325563"/>
          </a:xfrm>
        </p:spPr>
        <p:txBody>
          <a:bodyPr/>
          <a:lstStyle/>
          <a:p>
            <a:r>
              <a:rPr lang="en-US" dirty="0"/>
              <a:t>Enter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80B58-6F33-3882-58A3-FED323734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770" y="1690989"/>
            <a:ext cx="10890806" cy="457200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596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D044F-5673-0ED8-D9D4-16C6C55E49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770" y="242351"/>
            <a:ext cx="10890806" cy="1325563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Enter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D1B20-D16A-6592-5C4D-BA650A38E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2964" y="1690989"/>
            <a:ext cx="10004611" cy="4572009"/>
          </a:xfrm>
        </p:spPr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4810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14B6E-93B9-6B11-CE53-6530FED492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8288"/>
            <a:ext cx="10515600" cy="1325563"/>
          </a:xfrm>
        </p:spPr>
        <p:txBody>
          <a:bodyPr/>
          <a:lstStyle/>
          <a:p>
            <a:r>
              <a:rPr lang="en-US" dirty="0"/>
              <a:t>Enter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DC390-E3B9-6005-5A66-859792C26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018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F12B3B-8002-9A7A-61E1-DDA85B505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018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1063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i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D044F-5673-0ED8-D9D4-16C6C55E49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770" y="1077174"/>
            <a:ext cx="4097758" cy="2351826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en-US" dirty="0"/>
              <a:t>Enter Header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880540-6CB4-174C-909B-34AFEE03151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24498" y="3212054"/>
            <a:ext cx="5740399" cy="107605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description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4B928B4-D47D-5255-C730-C10770C7CABE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524498" y="1590914"/>
            <a:ext cx="5740399" cy="107605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description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E3EEA61-9290-0891-8867-52CC438AEF9E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524493" y="4858694"/>
            <a:ext cx="5740399" cy="107605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description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9AC5DF3-6498-FABC-629F-DED6A30852AA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524495" y="1137752"/>
            <a:ext cx="5740399" cy="420976"/>
          </a:xfrm>
        </p:spPr>
        <p:txBody>
          <a:bodyPr anchor="b">
            <a:normAutofit/>
          </a:bodyPr>
          <a:lstStyle>
            <a:lvl1pPr marL="0" indent="0" algn="l">
              <a:buNone/>
              <a:defRPr sz="2300"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3FA54C8-06B2-64AE-44FD-52184F5680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524494" y="2770482"/>
            <a:ext cx="5740399" cy="420976"/>
          </a:xfrm>
        </p:spPr>
        <p:txBody>
          <a:bodyPr anchor="b">
            <a:normAutofit/>
          </a:bodyPr>
          <a:lstStyle>
            <a:lvl1pPr marL="0" indent="0" algn="l">
              <a:buNone/>
              <a:defRPr sz="2300"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99BB8CBE-0775-D94C-D743-4C9CBDB70CCF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524493" y="4403212"/>
            <a:ext cx="5740399" cy="420976"/>
          </a:xfrm>
        </p:spPr>
        <p:txBody>
          <a:bodyPr anchor="b">
            <a:normAutofit/>
          </a:bodyPr>
          <a:lstStyle>
            <a:lvl1pPr marL="0" indent="0" algn="l">
              <a:buNone/>
              <a:defRPr sz="2300"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Text Here</a:t>
            </a:r>
          </a:p>
        </p:txBody>
      </p:sp>
    </p:spTree>
    <p:extLst>
      <p:ext uri="{BB962C8B-B14F-4D97-AF65-F5344CB8AC3E}">
        <p14:creationId xmlns:p14="http://schemas.microsoft.com/office/powerpoint/2010/main" val="2741718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2BA8D-6767-27C8-F4F7-FB7B5C2991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Enter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B8CD01-1551-1120-F476-3B8939830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57EDA3-6916-DED8-9390-74583B93FA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EE3D18-D1FA-38C8-6F4F-FC3F4B8776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DF8D30-EEB3-A951-A7C7-8C15367C2F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7658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E77A6-5EA0-5C54-15AF-C1EB8E6912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5172" y="457200"/>
            <a:ext cx="421685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Enter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F83BD-45E1-6B30-D5F0-A296F5D73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2937" y="457201"/>
            <a:ext cx="6172200" cy="5943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9CA35E-8665-9618-C785-C2A50C5D0A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5172" y="2057400"/>
            <a:ext cx="4216854" cy="4343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8953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F95082-BD06-9352-CB76-A0F3E7B7D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50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DE41F7-183F-19E2-6F33-6FC415ED5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681834"/>
            <a:ext cx="10515600" cy="3984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5980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chemeClr val="tx1"/>
          </a:solidFill>
          <a:latin typeface="Arial Nova" panose="020B0504020202020204" pitchFamily="34" charset="0"/>
          <a:ea typeface="+mj-ea"/>
          <a:cs typeface="+mj-cs"/>
        </a:defRPr>
      </a:lvl1pPr>
    </p:titleStyle>
    <p:bodyStyle>
      <a:lvl1pPr marL="18288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1pPr>
      <a:lvl2pPr marL="18288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2pPr>
      <a:lvl3pPr marL="18288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3pPr>
      <a:lvl4pPr marL="18288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4pPr>
      <a:lvl5pPr marL="18288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s" smtClean="0"/>
              <a:pPr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22168334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Visio_Drawing.vsd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2C18A-CF2F-49FD-4550-63A73D31AE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Maintenance Asset Health Index</a:t>
            </a:r>
            <a:endParaRPr lang="es-419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3194A0-5FA9-BF75-FDB0-E8F0759B39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Rene J. Nazario-Diaz</a:t>
            </a:r>
          </a:p>
          <a:p>
            <a:r>
              <a:rPr lang="en-US" dirty="0"/>
              <a:t>CEO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B5C6E9-FF7C-56FF-48C2-F061552DAB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540" y="4896832"/>
            <a:ext cx="2108920" cy="84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680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F35B90-C8D4-DF81-47A7-E7F2764995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2E1A58B-F1AB-95FA-E375-6F067525E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Maintenance Asset Health Index</a:t>
            </a:r>
            <a:endParaRPr lang="es-419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8E058B7-F1A7-5786-9B60-3F8965552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4125" y="4988256"/>
            <a:ext cx="86729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844B7D8-B744-9A7F-7B8D-7FE5B253886B}"/>
                  </a:ext>
                </a:extLst>
              </p:cNvPr>
              <p:cNvSpPr/>
              <p:nvPr/>
            </p:nvSpPr>
            <p:spPr>
              <a:xfrm>
                <a:off x="108937" y="941617"/>
                <a:ext cx="12192000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21917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𝐴𝐻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𝐼𝑛𝑑𝑒𝑥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=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𝑃𝑟𝑜𝑏𝑎𝑏𝑖𝑙𝑖𝑡𝑦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𝑃𝑀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𝐶𝑜𝑚𝑝𝑙𝑖𝑎𝑛𝑐𝑒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b="1" i="1" smtClean="0">
                                  <a:solidFill>
                                    <a:schemeClr val="accent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solidFill>
                                    <a:schemeClr val="accent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𝑷𝒓𝒆𝒗𝒆𝒏𝒕𝒊𝒗𝒆</m:t>
                              </m:r>
                            </m:num>
                            <m:den>
                              <m:r>
                                <a:rPr lang="en-US" b="1" i="1">
                                  <a:solidFill>
                                    <a:schemeClr val="accent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𝑪𝒐𝒓𝒓𝒆𝒄𝒕𝒊𝒗𝒆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𝑊𝑂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𝑃𝑟𝑖𝑜𝑟𝑖𝑡𝑦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𝐴𝑠𝑠𝑒𝑡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𝐶𝑜𝑛𝑑𝑖𝑡𝑖𝑜𝑛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𝐶𝑟𝑖𝑡𝑖𝑐𝑎𝑙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𝑆𝑝𝑎𝑟𝑒𝑠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844B7D8-B744-9A7F-7B8D-7FE5B25388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37" y="941617"/>
                <a:ext cx="12192000" cy="714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BF5D993-DED5-8156-860C-1796B276BC12}"/>
              </a:ext>
            </a:extLst>
          </p:cNvPr>
          <p:cNvSpPr txBox="1"/>
          <p:nvPr/>
        </p:nvSpPr>
        <p:spPr>
          <a:xfrm>
            <a:off x="837725" y="2080496"/>
            <a:ext cx="2269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Work Order Split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A880D80-5F77-223A-740A-5A8DA7E76A46}"/>
              </a:ext>
            </a:extLst>
          </p:cNvPr>
          <p:cNvGrpSpPr/>
          <p:nvPr/>
        </p:nvGrpSpPr>
        <p:grpSpPr>
          <a:xfrm>
            <a:off x="1067927" y="4248268"/>
            <a:ext cx="5326241" cy="545232"/>
            <a:chOff x="769755" y="4884373"/>
            <a:chExt cx="5326241" cy="545232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FE31C5E-DB35-2288-56B9-3D75F83C601D}"/>
                </a:ext>
              </a:extLst>
            </p:cNvPr>
            <p:cNvCxnSpPr>
              <a:cxnSpLocks/>
            </p:cNvCxnSpPr>
            <p:nvPr/>
          </p:nvCxnSpPr>
          <p:spPr>
            <a:xfrm>
              <a:off x="769755" y="4884373"/>
              <a:ext cx="5326241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EB2F838-14AC-D6E5-1CCD-42ABE2EBBD37}"/>
                </a:ext>
              </a:extLst>
            </p:cNvPr>
            <p:cNvSpPr/>
            <p:nvPr/>
          </p:nvSpPr>
          <p:spPr>
            <a:xfrm>
              <a:off x="769755" y="5111553"/>
              <a:ext cx="1299135" cy="318052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Last Major Overhaul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141BCB8-B2E9-A6CE-DFEC-020A49C2676A}"/>
                </a:ext>
              </a:extLst>
            </p:cNvPr>
            <p:cNvCxnSpPr>
              <a:stCxn id="8" idx="0"/>
            </p:cNvCxnSpPr>
            <p:nvPr/>
          </p:nvCxnSpPr>
          <p:spPr>
            <a:xfrm flipV="1">
              <a:off x="1419322" y="4884373"/>
              <a:ext cx="0" cy="22718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F6A9901-65C1-8E84-28A7-96F14F459CAB}"/>
                </a:ext>
              </a:extLst>
            </p:cNvPr>
            <p:cNvSpPr/>
            <p:nvPr/>
          </p:nvSpPr>
          <p:spPr>
            <a:xfrm>
              <a:off x="4625677" y="5111553"/>
              <a:ext cx="1470319" cy="2980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Next Major Overhaul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E0F0534-88CF-28A5-9E22-5305646EF762}"/>
                </a:ext>
              </a:extLst>
            </p:cNvPr>
            <p:cNvCxnSpPr>
              <a:cxnSpLocks/>
              <a:stCxn id="10" idx="0"/>
            </p:cNvCxnSpPr>
            <p:nvPr/>
          </p:nvCxnSpPr>
          <p:spPr>
            <a:xfrm flipV="1">
              <a:off x="5360837" y="4884373"/>
              <a:ext cx="1" cy="22718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4F1DA0-929B-8D24-ECDD-0E36CDD34B32}"/>
                </a:ext>
              </a:extLst>
            </p:cNvPr>
            <p:cNvSpPr txBox="1"/>
            <p:nvPr/>
          </p:nvSpPr>
          <p:spPr>
            <a:xfrm>
              <a:off x="2865091" y="4967940"/>
              <a:ext cx="11355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months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ED2BA57-3BA8-E6FC-0D97-3E0AAD0C9E3F}"/>
                  </a:ext>
                </a:extLst>
              </p:cNvPr>
              <p:cNvSpPr txBox="1"/>
              <p:nvPr/>
            </p:nvSpPr>
            <p:spPr>
              <a:xfrm>
                <a:off x="7601956" y="3021279"/>
                <a:ext cx="3421193" cy="5733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𝑇𝑜𝑡𝑎𝑙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𝑁𝑢𝑚𝑏𝑒𝑟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𝑃𝑀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𝑇𝑜𝑡𝑎𝑙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𝑃𝑀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𝐶𝑜𝑟𝑟𝑒𝑐𝑡𝑖𝑣𝑒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ED2BA57-3BA8-E6FC-0D97-3E0AAD0C9E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1956" y="3021279"/>
                <a:ext cx="3421193" cy="5733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4499369B-A115-8343-6D4D-22C5A20D2972}"/>
              </a:ext>
            </a:extLst>
          </p:cNvPr>
          <p:cNvSpPr/>
          <p:nvPr/>
        </p:nvSpPr>
        <p:spPr>
          <a:xfrm>
            <a:off x="1054286" y="2659857"/>
            <a:ext cx="5339882" cy="41451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Corrective WO’s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A9D2AE-34E0-A112-4411-4728481068C3}"/>
              </a:ext>
            </a:extLst>
          </p:cNvPr>
          <p:cNvSpPr/>
          <p:nvPr/>
        </p:nvSpPr>
        <p:spPr>
          <a:xfrm>
            <a:off x="1054286" y="3301548"/>
            <a:ext cx="5326240" cy="41451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Preventive WO’s</a:t>
            </a:r>
          </a:p>
        </p:txBody>
      </p:sp>
    </p:spTree>
    <p:extLst>
      <p:ext uri="{BB962C8B-B14F-4D97-AF65-F5344CB8AC3E}">
        <p14:creationId xmlns:p14="http://schemas.microsoft.com/office/powerpoint/2010/main" val="153414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13" grpId="0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D79B63-148F-832D-BCE2-8674174337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E6F7F73-7958-C03C-4A4A-B17DD6558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Maintenance Asset Health Index</a:t>
            </a:r>
            <a:endParaRPr lang="es-419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F6A8E14-C45F-1118-87BC-285ED87F5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4125" y="4988256"/>
            <a:ext cx="86729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AA903F3-C3FC-9A77-1436-B849120EFD8D}"/>
                  </a:ext>
                </a:extLst>
              </p:cNvPr>
              <p:cNvSpPr/>
              <p:nvPr/>
            </p:nvSpPr>
            <p:spPr>
              <a:xfrm>
                <a:off x="108937" y="941617"/>
                <a:ext cx="12192000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21917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𝐴𝐻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𝐼𝑛𝑑𝑒𝑥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=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𝑃𝑟𝑜𝑏𝑎𝑏𝑖𝑙𝑖𝑡𝑦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𝑃𝑀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𝐶𝑜𝑚𝑝𝑙𝑖𝑎𝑛𝑐𝑒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𝑃𝑟𝑒𝑣𝑒𝑛𝑡𝑖𝑣𝑒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𝐶𝑜𝑟𝑟𝑒𝑐𝑡𝑖𝑣𝑒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chemeClr val="accent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𝑾𝑶</m:t>
                          </m:r>
                          <m:r>
                            <a:rPr lang="en-US" b="1">
                              <a:solidFill>
                                <a:schemeClr val="accent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>
                              <a:solidFill>
                                <a:schemeClr val="accent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𝑷𝒓𝒊𝒐𝒓𝒊𝒕𝒚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𝐴𝑠𝑠𝑒𝑡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𝐶𝑜𝑛𝑑𝑖𝑡𝑖𝑜𝑛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𝐶𝑟𝑖𝑡𝑖𝑐𝑎𝑙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𝑆𝑝𝑎𝑟𝑒𝑠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AA903F3-C3FC-9A77-1436-B849120EFD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37" y="941617"/>
                <a:ext cx="12192000" cy="714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3DAB9BA-1B90-37FE-91B8-E2A587B86F83}"/>
              </a:ext>
            </a:extLst>
          </p:cNvPr>
          <p:cNvSpPr txBox="1"/>
          <p:nvPr/>
        </p:nvSpPr>
        <p:spPr>
          <a:xfrm>
            <a:off x="638943" y="1951288"/>
            <a:ext cx="7854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Work Order Priority = Asset Criticality * WO Impact * WO Age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EEFE291-4006-E93D-39AF-3AD3D428FA08}"/>
              </a:ext>
            </a:extLst>
          </p:cNvPr>
          <p:cNvGrpSpPr/>
          <p:nvPr/>
        </p:nvGrpSpPr>
        <p:grpSpPr>
          <a:xfrm>
            <a:off x="869145" y="4119060"/>
            <a:ext cx="5326241" cy="545232"/>
            <a:chOff x="769755" y="4884373"/>
            <a:chExt cx="5326241" cy="545232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7E5D366D-BBE8-F30D-1B1A-2C30BD690279}"/>
                </a:ext>
              </a:extLst>
            </p:cNvPr>
            <p:cNvCxnSpPr>
              <a:cxnSpLocks/>
            </p:cNvCxnSpPr>
            <p:nvPr/>
          </p:nvCxnSpPr>
          <p:spPr>
            <a:xfrm>
              <a:off x="769755" y="4884373"/>
              <a:ext cx="5326241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4EEB78C-1747-E23E-E3BE-83349E7C6352}"/>
                </a:ext>
              </a:extLst>
            </p:cNvPr>
            <p:cNvSpPr/>
            <p:nvPr/>
          </p:nvSpPr>
          <p:spPr>
            <a:xfrm>
              <a:off x="769755" y="5111553"/>
              <a:ext cx="1299135" cy="318052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Last Major Overhaul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07161A2A-B702-965A-E191-A4C33B317AC9}"/>
                </a:ext>
              </a:extLst>
            </p:cNvPr>
            <p:cNvCxnSpPr>
              <a:stCxn id="8" idx="0"/>
            </p:cNvCxnSpPr>
            <p:nvPr/>
          </p:nvCxnSpPr>
          <p:spPr>
            <a:xfrm flipV="1">
              <a:off x="1419322" y="4884373"/>
              <a:ext cx="0" cy="22718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660A9E7-E455-69CE-2AEE-DE42E34AD1D7}"/>
                </a:ext>
              </a:extLst>
            </p:cNvPr>
            <p:cNvSpPr/>
            <p:nvPr/>
          </p:nvSpPr>
          <p:spPr>
            <a:xfrm>
              <a:off x="4625677" y="5111553"/>
              <a:ext cx="1470319" cy="2980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Next Major Overhaul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E5BB8C1-93E2-2170-71EE-7E36A4F35AE6}"/>
                </a:ext>
              </a:extLst>
            </p:cNvPr>
            <p:cNvCxnSpPr>
              <a:cxnSpLocks/>
              <a:stCxn id="10" idx="0"/>
            </p:cNvCxnSpPr>
            <p:nvPr/>
          </p:nvCxnSpPr>
          <p:spPr>
            <a:xfrm flipV="1">
              <a:off x="5360837" y="4884373"/>
              <a:ext cx="1" cy="22718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34DD2FA-4FAF-3F8A-116A-116015DD4AEA}"/>
                </a:ext>
              </a:extLst>
            </p:cNvPr>
            <p:cNvSpPr txBox="1"/>
            <p:nvPr/>
          </p:nvSpPr>
          <p:spPr>
            <a:xfrm>
              <a:off x="2865091" y="4967940"/>
              <a:ext cx="11355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months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6742595-466C-B8C1-379D-969EC625BEB7}"/>
                  </a:ext>
                </a:extLst>
              </p:cNvPr>
              <p:cNvSpPr txBox="1"/>
              <p:nvPr/>
            </p:nvSpPr>
            <p:spPr>
              <a:xfrm>
                <a:off x="7227110" y="3216378"/>
                <a:ext cx="4188647" cy="5693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𝑇𝑜𝑡𝑎𝑙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𝑁𝑢𝑚𝑏𝑒𝑟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𝑐𝑙𝑜𝑠𝑒𝑑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𝑈𝑟𝑔𝑒𝑛𝑡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𝑇𝑜𝑡𝑎𝑙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6742595-466C-B8C1-379D-969EC625BE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7110" y="3216378"/>
                <a:ext cx="4188647" cy="5693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F6302DEE-4CAB-D375-76DD-8CA5E5CE54CC}"/>
              </a:ext>
            </a:extLst>
          </p:cNvPr>
          <p:cNvSpPr/>
          <p:nvPr/>
        </p:nvSpPr>
        <p:spPr>
          <a:xfrm>
            <a:off x="869145" y="2684815"/>
            <a:ext cx="1600880" cy="41451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Urgent WO’s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E7B156D-3841-76CC-84D7-96BCFC484E8B}"/>
              </a:ext>
            </a:extLst>
          </p:cNvPr>
          <p:cNvSpPr/>
          <p:nvPr/>
        </p:nvSpPr>
        <p:spPr>
          <a:xfrm>
            <a:off x="2965484" y="2684815"/>
            <a:ext cx="1600880" cy="41451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Priority 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9F52ECA-D4F0-5481-1585-A483539F056F}"/>
              </a:ext>
            </a:extLst>
          </p:cNvPr>
          <p:cNvSpPr/>
          <p:nvPr/>
        </p:nvSpPr>
        <p:spPr>
          <a:xfrm>
            <a:off x="1669585" y="3371189"/>
            <a:ext cx="1600880" cy="41451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Priority 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9B22DC-6F0B-0319-EC2F-A7F5AD1B8B3C}"/>
              </a:ext>
            </a:extLst>
          </p:cNvPr>
          <p:cNvSpPr/>
          <p:nvPr/>
        </p:nvSpPr>
        <p:spPr>
          <a:xfrm>
            <a:off x="3859346" y="3371189"/>
            <a:ext cx="1600880" cy="41451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Priority 3</a:t>
            </a:r>
          </a:p>
        </p:txBody>
      </p:sp>
    </p:spTree>
    <p:extLst>
      <p:ext uri="{BB962C8B-B14F-4D97-AF65-F5344CB8AC3E}">
        <p14:creationId xmlns:p14="http://schemas.microsoft.com/office/powerpoint/2010/main" val="390229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13" grpId="0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411D0-67A2-7F76-9152-3D69C612B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9FED8E0-1E5A-B4B6-4DE8-F8B84F01A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Maintenance Asset Health Index</a:t>
            </a:r>
            <a:endParaRPr lang="es-419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26376FB-B3D5-B935-598E-0A35BAF05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4125" y="4988256"/>
            <a:ext cx="86729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BDC3C59-66E5-8381-05FD-CD0096248F84}"/>
                  </a:ext>
                </a:extLst>
              </p:cNvPr>
              <p:cNvSpPr/>
              <p:nvPr/>
            </p:nvSpPr>
            <p:spPr>
              <a:xfrm>
                <a:off x="108937" y="941617"/>
                <a:ext cx="12192000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21917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𝐴𝐻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𝐼𝑛𝑑𝑒𝑥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=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𝑃𝑟𝑜𝑏𝑎𝑏𝑖𝑙𝑖𝑡𝑦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𝑃𝑀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𝐶𝑜𝑚𝑝𝑙𝑖𝑎𝑛𝑐𝑒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𝑃𝑟𝑒𝑣𝑒𝑛𝑡𝑖𝑣𝑒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𝐶𝑜𝑟𝑟𝑒𝑐𝑡𝑖𝑣𝑒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chemeClr val="accent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𝑾𝑶</m:t>
                          </m:r>
                          <m:r>
                            <a:rPr lang="en-US" b="1">
                              <a:solidFill>
                                <a:schemeClr val="accent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>
                              <a:solidFill>
                                <a:schemeClr val="accent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𝑷𝒓𝒊𝒐𝒓𝒊𝒕𝒚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𝐴𝑠𝑠𝑒𝑡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𝐶𝑜𝑛𝑑𝑖𝑡𝑖𝑜𝑛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𝐶𝑟𝑖𝑡𝑖𝑐𝑎𝑙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𝑆𝑝𝑎𝑟𝑒𝑠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BDC3C59-66E5-8381-05FD-CD0096248F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37" y="941617"/>
                <a:ext cx="12192000" cy="714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125F25B9-D480-08C0-E3A8-FB1E037EFB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536165"/>
              </p:ext>
            </p:extLst>
          </p:nvPr>
        </p:nvGraphicFramePr>
        <p:xfrm>
          <a:off x="646770" y="1869744"/>
          <a:ext cx="5343731" cy="1974322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295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8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20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Arial Nova" panose="020B0504020202020204" pitchFamily="34" charset="0"/>
                        </a:rPr>
                        <a:t>Criticality Code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Arial Nova" panose="020B0504020202020204" pitchFamily="34" charset="0"/>
                        </a:rPr>
                        <a:t>Description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0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 Nova" panose="020B0504020202020204" pitchFamily="34" charset="0"/>
                        </a:rPr>
                        <a:t>        1</a:t>
                      </a:r>
                      <a:endParaRPr lang="en-US" sz="120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 Nova" panose="020B0504020202020204" pitchFamily="34" charset="0"/>
                        </a:rPr>
                        <a:t>Does NOT affect Operation</a:t>
                      </a:r>
                      <a:endParaRPr lang="en-US" sz="1200" dirty="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0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 Nova" panose="020B0504020202020204" pitchFamily="34" charset="0"/>
                        </a:rPr>
                        <a:t>        2</a:t>
                      </a:r>
                      <a:endParaRPr lang="en-US" sz="120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 Nova" panose="020B0504020202020204" pitchFamily="34" charset="0"/>
                        </a:rPr>
                        <a:t>NON-Essential to Operation - Backup Available</a:t>
                      </a:r>
                      <a:endParaRPr lang="en-US" sz="1200" dirty="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0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 Nova" panose="020B0504020202020204" pitchFamily="34" charset="0"/>
                        </a:rPr>
                        <a:t>        3</a:t>
                      </a:r>
                      <a:endParaRPr lang="en-US" sz="120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 Nova" panose="020B0504020202020204" pitchFamily="34" charset="0"/>
                        </a:rPr>
                        <a:t>NON-Essential to Operation - No Backup Available</a:t>
                      </a:r>
                      <a:endParaRPr lang="en-US" sz="1200" dirty="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0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 Nova" panose="020B0504020202020204" pitchFamily="34" charset="0"/>
                        </a:rPr>
                        <a:t>        4</a:t>
                      </a:r>
                      <a:endParaRPr lang="en-US" sz="120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 Nova" panose="020B0504020202020204" pitchFamily="34" charset="0"/>
                        </a:rPr>
                        <a:t>Essential to Operation - Backup Available</a:t>
                      </a:r>
                      <a:endParaRPr lang="en-US" sz="1200" dirty="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0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 Nova" panose="020B0504020202020204" pitchFamily="34" charset="0"/>
                        </a:rPr>
                        <a:t>        5</a:t>
                      </a:r>
                      <a:endParaRPr lang="en-US" sz="120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 Nova" panose="020B0504020202020204" pitchFamily="34" charset="0"/>
                        </a:rPr>
                        <a:t>Essential to Operation - No Backup Available</a:t>
                      </a:r>
                      <a:endParaRPr lang="en-US" sz="1200" dirty="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0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 Nova" panose="020B0504020202020204" pitchFamily="34" charset="0"/>
                        </a:rPr>
                        <a:t>        6</a:t>
                      </a:r>
                      <a:endParaRPr lang="en-US" sz="120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 Nova" panose="020B0504020202020204" pitchFamily="34" charset="0"/>
                        </a:rPr>
                        <a:t>Essential to SAFETY</a:t>
                      </a:r>
                      <a:endParaRPr lang="en-US" sz="1200" dirty="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D2F5C267-BBAC-6E73-72E2-4E4A6E36C5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147581"/>
              </p:ext>
            </p:extLst>
          </p:nvPr>
        </p:nvGraphicFramePr>
        <p:xfrm>
          <a:off x="7064843" y="1878268"/>
          <a:ext cx="4222277" cy="2052064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801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0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20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 Nova" panose="020B0504020202020204" pitchFamily="34" charset="0"/>
                        </a:rPr>
                        <a:t>WO Impact</a:t>
                      </a:r>
                      <a:endParaRPr lang="en-US" sz="1200" dirty="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0" marR="5143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 Nova" panose="020B0504020202020204" pitchFamily="34" charset="0"/>
                        </a:rPr>
                        <a:t>Description</a:t>
                      </a:r>
                      <a:endParaRPr lang="en-US" sz="1200" dirty="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0" marR="5143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2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1</a:t>
                      </a:r>
                      <a:endParaRPr lang="en-US" sz="120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0" marR="5143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Routine Checks and less important tests</a:t>
                      </a:r>
                      <a:endParaRPr lang="en-US" sz="120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0" marR="5143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2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2</a:t>
                      </a:r>
                      <a:endParaRPr lang="en-US" sz="1200" dirty="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0" marR="5143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Operational test/Performance verification</a:t>
                      </a:r>
                      <a:endParaRPr lang="en-US" sz="120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0" marR="5143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62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3</a:t>
                      </a:r>
                      <a:endParaRPr lang="en-US" sz="120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0" marR="5143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Preventative Maintenance/Inspection</a:t>
                      </a:r>
                      <a:endParaRPr lang="en-US" sz="1200" dirty="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0" marR="5143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2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4</a:t>
                      </a:r>
                      <a:endParaRPr lang="en-US" sz="120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0" marR="5143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To improve performance and/or reliability</a:t>
                      </a:r>
                      <a:endParaRPr lang="en-US" sz="120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0" marR="5143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62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5</a:t>
                      </a:r>
                      <a:endParaRPr lang="en-US" sz="120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0" marR="5143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Defect affects performance of main Equipment</a:t>
                      </a:r>
                      <a:endParaRPr lang="en-US" sz="1200" dirty="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0" marR="5143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62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6</a:t>
                      </a:r>
                      <a:endParaRPr lang="en-US" sz="120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0" marR="5143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Fault Caused an OUTAGE, Elimination necessary</a:t>
                      </a:r>
                      <a:endParaRPr lang="en-US" sz="120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0" marR="5143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62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7</a:t>
                      </a:r>
                      <a:endParaRPr lang="en-US" sz="120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0" marR="5143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Fault Endangers Vital Equipment</a:t>
                      </a:r>
                      <a:endParaRPr lang="en-US" sz="120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0" marR="5143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62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8</a:t>
                      </a:r>
                      <a:endParaRPr lang="en-US" sz="120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0" marR="5143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Elimination of Fault is indispensable to SAFETY</a:t>
                      </a:r>
                      <a:endParaRPr lang="en-US" sz="1200" dirty="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0" marR="5143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420B27C4-6177-3BD6-1114-157F5D5B80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993085"/>
              </p:ext>
            </p:extLst>
          </p:nvPr>
        </p:nvGraphicFramePr>
        <p:xfrm>
          <a:off x="3818579" y="4179688"/>
          <a:ext cx="4837833" cy="1440040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665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63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63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Arial Nova" panose="020B0504020202020204" pitchFamily="34" charset="0"/>
                        </a:rPr>
                        <a:t>Work Order Age (days)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0" marR="514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Arial Nova" panose="020B0504020202020204" pitchFamily="34" charset="0"/>
                        </a:rPr>
                        <a:t>Work Order Age (weeks)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0" marR="514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Arial Nova" panose="020B0504020202020204" pitchFamily="34" charset="0"/>
                        </a:rPr>
                        <a:t>Weight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0" marR="5143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0-14</a:t>
                      </a:r>
                      <a:endParaRPr lang="en-US" sz="120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0" marR="514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1-2</a:t>
                      </a:r>
                      <a:endParaRPr lang="en-US" sz="120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0" marR="514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1</a:t>
                      </a:r>
                      <a:endParaRPr lang="en-US" sz="120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0" marR="5143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15-30</a:t>
                      </a:r>
                      <a:endParaRPr lang="en-US" sz="120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0" marR="514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3-4</a:t>
                      </a:r>
                      <a:endParaRPr lang="en-US" sz="120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0" marR="514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2</a:t>
                      </a:r>
                      <a:endParaRPr lang="en-US" sz="120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0" marR="5143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31-45</a:t>
                      </a:r>
                      <a:endParaRPr lang="en-US" sz="120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0" marR="514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5-7</a:t>
                      </a:r>
                      <a:endParaRPr lang="en-US" sz="120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0" marR="514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3</a:t>
                      </a:r>
                      <a:endParaRPr lang="en-US" sz="120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0" marR="5143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7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46-60</a:t>
                      </a:r>
                      <a:endParaRPr lang="en-US" sz="120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0" marR="514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8-9</a:t>
                      </a:r>
                      <a:endParaRPr lang="en-US" sz="120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0" marR="514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4</a:t>
                      </a:r>
                      <a:endParaRPr lang="en-US" sz="120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0" marR="5143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7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61+</a:t>
                      </a:r>
                      <a:endParaRPr lang="en-US" sz="120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0" marR="514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10+</a:t>
                      </a:r>
                      <a:endParaRPr lang="en-US" sz="120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0" marR="514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5</a:t>
                      </a:r>
                      <a:endParaRPr lang="en-US" sz="1200" dirty="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0" marR="5143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A9FF9F37-6C63-DEB4-02CB-13ECAF7959BC}"/>
              </a:ext>
            </a:extLst>
          </p:cNvPr>
          <p:cNvSpPr/>
          <p:nvPr/>
        </p:nvSpPr>
        <p:spPr>
          <a:xfrm>
            <a:off x="1894361" y="4601474"/>
            <a:ext cx="1598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Age Factor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24477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A186EC-35B4-BB77-3E7E-02C146542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33E1BD1-3BB7-E4A2-0EB6-0D3A92741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Maintenance Asset Health Index</a:t>
            </a:r>
            <a:endParaRPr lang="es-419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758BC22-DFB6-B149-A182-23658736F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4125" y="4988256"/>
            <a:ext cx="86729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CF90CC6-F3AF-29D0-F29E-E099DCCD39D4}"/>
                  </a:ext>
                </a:extLst>
              </p:cNvPr>
              <p:cNvSpPr/>
              <p:nvPr/>
            </p:nvSpPr>
            <p:spPr>
              <a:xfrm>
                <a:off x="108937" y="941617"/>
                <a:ext cx="12192000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21917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𝐴𝐻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𝐼𝑛𝑑𝑒𝑥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=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𝑃𝑟𝑜𝑏𝑎𝑏𝑖𝑙𝑖𝑡𝑦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𝑃𝑀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𝐶𝑜𝑚𝑝𝑙𝑖𝑎𝑛𝑐𝑒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𝑃𝑟𝑒𝑣𝑒𝑛𝑡𝑖𝑣𝑒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𝐶𝑜𝑟𝑟𝑒𝑐𝑡𝑖𝑣𝑒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chemeClr val="accent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𝑾𝑶</m:t>
                          </m:r>
                          <m:r>
                            <a:rPr lang="en-US" b="1">
                              <a:solidFill>
                                <a:schemeClr val="accent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>
                              <a:solidFill>
                                <a:schemeClr val="accent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𝑷𝒓𝒊𝒐𝒓𝒊𝒕𝒚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𝐴𝑠𝑠𝑒𝑡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𝐶𝑜𝑛𝑑𝑖𝑡𝑖𝑜𝑛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𝐶𝑟𝑖𝑡𝑖𝑐𝑎𝑙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𝑆𝑝𝑎𝑟𝑒𝑠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CF90CC6-F3AF-29D0-F29E-E099DCCD39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37" y="941617"/>
                <a:ext cx="12192000" cy="714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8">
            <a:extLst>
              <a:ext uri="{FF2B5EF4-FFF2-40B4-BE49-F238E27FC236}">
                <a16:creationId xmlns:a16="http://schemas.microsoft.com/office/drawing/2014/main" id="{84BBA35B-21A6-BD2B-A84E-66F3EA7C4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1" y="2379350"/>
            <a:ext cx="5825247" cy="198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9">
            <a:extLst>
              <a:ext uri="{FF2B5EF4-FFF2-40B4-BE49-F238E27FC236}">
                <a16:creationId xmlns:a16="http://schemas.microsoft.com/office/drawing/2014/main" id="{6AEA7324-E391-B295-D262-F46722B03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2073" y="2041831"/>
            <a:ext cx="138550" cy="276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73" tIns="34287" rIns="68573" bIns="3428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9BC07229-1DF7-00C9-7673-E7A21E3E5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2759" y="4261543"/>
            <a:ext cx="138550" cy="276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73" tIns="34287" rIns="68573" bIns="3428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B822AB-DFB4-C001-7428-94ACBF7F4CF7}"/>
              </a:ext>
            </a:extLst>
          </p:cNvPr>
          <p:cNvSpPr/>
          <p:nvPr/>
        </p:nvSpPr>
        <p:spPr>
          <a:xfrm>
            <a:off x="1054574" y="1887422"/>
            <a:ext cx="100828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Calculated Priority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Asset Criticality Factor * WO Impact Factor * Age Factor</a:t>
            </a:r>
            <a:endParaRPr lang="en-US" sz="135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02A3C5-104E-F758-A8F9-8D209D2C0870}"/>
              </a:ext>
            </a:extLst>
          </p:cNvPr>
          <p:cNvSpPr/>
          <p:nvPr/>
        </p:nvSpPr>
        <p:spPr>
          <a:xfrm>
            <a:off x="1172793" y="4476132"/>
            <a:ext cx="98464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709" algn="ctr"/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Calculated Priority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between 1 and 9, then Priority = "</a:t>
            </a:r>
            <a:r>
              <a:rPr lang="en-US" sz="1600" b="1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Priority3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709" algn="ctr"/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Calculated Priority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between 10 and 18, then Priority = "</a:t>
            </a:r>
            <a:r>
              <a:rPr lang="en-US" sz="1600" b="1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Priority2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709" algn="ctr"/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Calculated Priority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between 19 and 29, then Priority = "</a:t>
            </a:r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Priority1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709" algn="ctr"/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Calculated Priority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Greater than 30, then Priority = "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Urgent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19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35CF64-FED6-A2E0-0729-65355192D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A2FB64E-7A9A-C738-13E1-4E580AEF5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Maintenance Asset Health Index</a:t>
            </a:r>
            <a:endParaRPr lang="es-419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2D36D77-BA6F-BF9F-6886-DAB9B0DD8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4125" y="4988256"/>
            <a:ext cx="86729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85F44BD-2E42-BD56-DB46-BB20D42C24DE}"/>
                  </a:ext>
                </a:extLst>
              </p:cNvPr>
              <p:cNvSpPr/>
              <p:nvPr/>
            </p:nvSpPr>
            <p:spPr>
              <a:xfrm>
                <a:off x="108937" y="941617"/>
                <a:ext cx="12192000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21917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𝐴𝐻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𝐼𝑛𝑑𝑒𝑥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=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𝑃𝑟𝑜𝑏𝑎𝑏𝑖𝑙𝑖𝑡𝑦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𝑃𝑀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𝐶𝑜𝑚𝑝𝑙𝑖𝑎𝑛𝑐𝑒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𝑃𝑟𝑒𝑣𝑒𝑛𝑡𝑖𝑣𝑒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𝐶𝑜𝑟𝑟𝑒𝑐𝑡𝑖𝑣𝑒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chemeClr val="accent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𝑾𝑶</m:t>
                          </m:r>
                          <m:r>
                            <a:rPr lang="en-US" b="1">
                              <a:solidFill>
                                <a:schemeClr val="accent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>
                              <a:solidFill>
                                <a:schemeClr val="accent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𝑷𝒓𝒊𝒐𝒓𝒊𝒕𝒚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𝐴𝑠𝑠𝑒𝑡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𝐶𝑜𝑛𝑑𝑖𝑡𝑖𝑜𝑛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𝐶𝑟𝑖𝑡𝑖𝑐𝑎𝑙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𝑆𝑝𝑎𝑟𝑒𝑠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85F44BD-2E42-BD56-DB46-BB20D42C24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37" y="941617"/>
                <a:ext cx="12192000" cy="714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791A8AC7-FF98-3D6D-75D0-B9EDC7D4B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2434" y="1595604"/>
            <a:ext cx="2190778" cy="623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73" tIns="34287" rIns="68573" bIns="34287" numCol="1" anchor="ctr" anchorCtr="0" compatLnSpc="1">
            <a:prstTxWarp prst="textNoShape">
              <a:avLst/>
            </a:prstTxWarp>
            <a:spAutoFit/>
          </a:bodyPr>
          <a:lstStyle/>
          <a:p>
            <a:pPr defTabSz="6857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Age Weight factor = 1</a:t>
            </a:r>
            <a:endParaRPr lang="en-US" dirty="0">
              <a:ea typeface="Times New Roman" panose="02020603050405020304" pitchFamily="18" charset="0"/>
            </a:endParaRPr>
          </a:p>
          <a:p>
            <a:pPr defTabSz="68570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11" name="Picture 28">
            <a:extLst>
              <a:ext uri="{FF2B5EF4-FFF2-40B4-BE49-F238E27FC236}">
                <a16:creationId xmlns:a16="http://schemas.microsoft.com/office/drawing/2014/main" id="{3A5374C7-E347-A755-6388-0FE8FB143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434" y="2078657"/>
            <a:ext cx="4378691" cy="149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AC73E01-C4A5-7C25-6802-93BA670E1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46" y="2081586"/>
            <a:ext cx="138550" cy="276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73" tIns="34287" rIns="68573" bIns="3428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F92A9969-F019-EC97-E1E9-91BBFC893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7453" y="3667155"/>
            <a:ext cx="2190778" cy="623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73" tIns="34287" rIns="68573" bIns="34287" numCol="1" anchor="ctr" anchorCtr="0" compatLnSpc="1">
            <a:prstTxWarp prst="textNoShape">
              <a:avLst/>
            </a:prstTxWarp>
            <a:spAutoFit/>
          </a:bodyPr>
          <a:lstStyle/>
          <a:p>
            <a:pPr defTabSz="6857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Age Weight factor = 2</a:t>
            </a:r>
            <a:endParaRPr lang="en-US" dirty="0">
              <a:ea typeface="Times New Roman" panose="02020603050405020304" pitchFamily="18" charset="0"/>
            </a:endParaRPr>
          </a:p>
          <a:p>
            <a:pPr defTabSz="68570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14" name="Picture 65">
            <a:extLst>
              <a:ext uri="{FF2B5EF4-FFF2-40B4-BE49-F238E27FC236}">
                <a16:creationId xmlns:a16="http://schemas.microsoft.com/office/drawing/2014/main" id="{AFFACAE0-E4AC-D4F3-08DD-1F618D593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453" y="4150208"/>
            <a:ext cx="4378691" cy="144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6">
            <a:extLst>
              <a:ext uri="{FF2B5EF4-FFF2-40B4-BE49-F238E27FC236}">
                <a16:creationId xmlns:a16="http://schemas.microsoft.com/office/drawing/2014/main" id="{A974617D-F9F7-5DE2-60B0-557F72297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46" y="3959803"/>
            <a:ext cx="138550" cy="276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73" tIns="34287" rIns="68573" bIns="3428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ADF0CEC8-13F3-65C5-8D31-09527C2C8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753" y="1638462"/>
            <a:ext cx="2190778" cy="623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73" tIns="34287" rIns="68573" bIns="34287" numCol="1" anchor="ctr" anchorCtr="0" compatLnSpc="1">
            <a:prstTxWarp prst="textNoShape">
              <a:avLst/>
            </a:prstTxWarp>
            <a:spAutoFit/>
          </a:bodyPr>
          <a:lstStyle/>
          <a:p>
            <a:pPr defTabSz="6857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Age Weight factor = 3</a:t>
            </a:r>
            <a:endParaRPr lang="en-US" dirty="0">
              <a:ea typeface="Times New Roman" panose="02020603050405020304" pitchFamily="18" charset="0"/>
            </a:endParaRPr>
          </a:p>
          <a:p>
            <a:pPr defTabSz="68570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17" name="Picture 66">
            <a:extLst>
              <a:ext uri="{FF2B5EF4-FFF2-40B4-BE49-F238E27FC236}">
                <a16:creationId xmlns:a16="http://schemas.microsoft.com/office/drawing/2014/main" id="{6EF6CA72-8E77-CC87-B5C6-DD36EEC88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753" y="2121515"/>
            <a:ext cx="4378691" cy="145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9">
            <a:extLst>
              <a:ext uri="{FF2B5EF4-FFF2-40B4-BE49-F238E27FC236}">
                <a16:creationId xmlns:a16="http://schemas.microsoft.com/office/drawing/2014/main" id="{A094F62B-2022-FF69-5C13-CAA9A1763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0186" y="2081586"/>
            <a:ext cx="138550" cy="276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73" tIns="34287" rIns="68573" bIns="3428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9F0BA60C-9278-3FF3-8139-84591C459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4458" y="3660012"/>
            <a:ext cx="2190778" cy="623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73" tIns="34287" rIns="68573" bIns="34287" numCol="1" anchor="ctr" anchorCtr="0" compatLnSpc="1">
            <a:prstTxWarp prst="textNoShape">
              <a:avLst/>
            </a:prstTxWarp>
            <a:spAutoFit/>
          </a:bodyPr>
          <a:lstStyle/>
          <a:p>
            <a:pPr defTabSz="6857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Age Weight factor = 4</a:t>
            </a:r>
            <a:endParaRPr lang="en-US" dirty="0">
              <a:ea typeface="Times New Roman" panose="02020603050405020304" pitchFamily="18" charset="0"/>
            </a:endParaRPr>
          </a:p>
          <a:p>
            <a:pPr defTabSz="68570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20" name="Picture 68">
            <a:extLst>
              <a:ext uri="{FF2B5EF4-FFF2-40B4-BE49-F238E27FC236}">
                <a16:creationId xmlns:a16="http://schemas.microsoft.com/office/drawing/2014/main" id="{2519701F-70D9-13F4-0ADA-377A18393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458" y="4143065"/>
            <a:ext cx="4378691" cy="145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12">
            <a:extLst>
              <a:ext uri="{FF2B5EF4-FFF2-40B4-BE49-F238E27FC236}">
                <a16:creationId xmlns:a16="http://schemas.microsoft.com/office/drawing/2014/main" id="{3297767E-48B1-D672-012C-F1C366917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5891" y="5454609"/>
            <a:ext cx="138550" cy="276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73" tIns="34287" rIns="68573" bIns="3428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70955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6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01D889-2FFB-599E-6082-86010295F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29121C1-9F50-79E7-ADDB-853FA0552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Maintenance Asset Health Index</a:t>
            </a:r>
            <a:endParaRPr lang="es-419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650286C-8C57-C2FC-47A0-D770F5874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4125" y="4988256"/>
            <a:ext cx="86729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DEB8AE5-14C8-FFB4-88F1-AF159F0A8391}"/>
                  </a:ext>
                </a:extLst>
              </p:cNvPr>
              <p:cNvSpPr/>
              <p:nvPr/>
            </p:nvSpPr>
            <p:spPr>
              <a:xfrm>
                <a:off x="108937" y="941617"/>
                <a:ext cx="12192000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21917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𝐴𝐻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𝐼𝑛𝑑𝑒𝑥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=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𝑃𝑟𝑜𝑏𝑎𝑏𝑖𝑙𝑖𝑡𝑦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𝑃𝑀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𝐶𝑜𝑚𝑝𝑙𝑖𝑎𝑛𝑐𝑒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𝑃𝑟𝑒𝑣𝑒𝑛𝑡𝑖𝑣𝑒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𝐶𝑜𝑟𝑟𝑒𝑐𝑡𝑖𝑣𝑒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𝑊𝑂</m:t>
                          </m:r>
                          <m:r>
                            <a:rPr lang="en-US" b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𝑃𝑟𝑖𝑜𝑟𝑖𝑡𝑦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chemeClr val="accent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𝑨𝒔𝒔𝒆𝒕</m:t>
                          </m:r>
                          <m:r>
                            <a:rPr lang="en-US" b="1">
                              <a:solidFill>
                                <a:schemeClr val="accent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>
                              <a:solidFill>
                                <a:schemeClr val="accent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𝑪𝒐𝒏𝒅𝒊𝒕𝒊𝒐𝒏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𝐶𝑟𝑖𝑡𝑖𝑐𝑎𝑙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𝑆𝑝𝑎𝑟𝑒𝑠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DEB8AE5-14C8-FFB4-88F1-AF159F0A83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37" y="941617"/>
                <a:ext cx="12192000" cy="714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DFA8B96-D227-7D9C-5236-3803B6E5A02F}"/>
              </a:ext>
            </a:extLst>
          </p:cNvPr>
          <p:cNvSpPr txBox="1"/>
          <p:nvPr/>
        </p:nvSpPr>
        <p:spPr>
          <a:xfrm>
            <a:off x="1314806" y="1543783"/>
            <a:ext cx="3199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Nova" panose="020B0504020202020204" pitchFamily="34" charset="0"/>
              </a:rPr>
              <a:t>Asset condition (snapshot</a:t>
            </a:r>
            <a:r>
              <a:rPr lang="en-US" sz="24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C3B88CB-5A3C-2368-BAF6-B4C268BACC7D}"/>
                  </a:ext>
                </a:extLst>
              </p:cNvPr>
              <p:cNvSpPr txBox="1"/>
              <p:nvPr/>
            </p:nvSpPr>
            <p:spPr>
              <a:xfrm>
                <a:off x="7812740" y="4857865"/>
                <a:ext cx="2963504" cy="450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1 −(</m:t>
                    </m:r>
                    <m:f>
                      <m:fPr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𝐶𝑟𝑖𝑡𝑖𝑐𝑎𝑙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𝐶𝑜𝑛𝑑𝑖𝑡𝑖𝑜𝑛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𝑆𝑐𝑜𝑟𝑒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𝐶𝑟𝑖𝑡𝑖𝑐𝑎𝑙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𝐶𝑜𝑛𝑑𝑖𝑡𝑖𝑜𝑛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𝐼𝑛𝑑𝑒𝑥</m:t>
                        </m:r>
                      </m:den>
                    </m:f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) x100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C3B88CB-5A3C-2368-BAF6-B4C268BAC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740" y="4857865"/>
                <a:ext cx="2963504" cy="450829"/>
              </a:xfrm>
              <a:prstGeom prst="rect">
                <a:avLst/>
              </a:prstGeom>
              <a:blipFill>
                <a:blip r:embed="rId4"/>
                <a:stretch>
                  <a:fillRect r="-2058" b="-4054"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41FA99F9-7664-3770-1064-430933EFA70A}"/>
              </a:ext>
            </a:extLst>
          </p:cNvPr>
          <p:cNvSpPr/>
          <p:nvPr/>
        </p:nvSpPr>
        <p:spPr>
          <a:xfrm>
            <a:off x="1545008" y="2277310"/>
            <a:ext cx="1600880" cy="41451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 Nova" panose="020B0504020202020204" pitchFamily="34" charset="0"/>
              </a:rPr>
              <a:t>Asset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4C62E4-2614-2937-6C7C-1A29507CFE70}"/>
              </a:ext>
            </a:extLst>
          </p:cNvPr>
          <p:cNvSpPr/>
          <p:nvPr/>
        </p:nvSpPr>
        <p:spPr>
          <a:xfrm>
            <a:off x="4146823" y="2277310"/>
            <a:ext cx="1600880" cy="41451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 Nova" panose="020B0504020202020204" pitchFamily="34" charset="0"/>
              </a:rPr>
              <a:t>Criticality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DE86D4-4F03-C766-9F7D-6BDB0A67B52A}"/>
              </a:ext>
            </a:extLst>
          </p:cNvPr>
          <p:cNvSpPr/>
          <p:nvPr/>
        </p:nvSpPr>
        <p:spPr>
          <a:xfrm>
            <a:off x="1981953" y="3383974"/>
            <a:ext cx="1600880" cy="41451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 Nova" panose="020B0504020202020204" pitchFamily="34" charset="0"/>
              </a:rPr>
              <a:t>Work Order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DDCACB4-5D4D-4583-5AF9-3B0A84167026}"/>
              </a:ext>
            </a:extLst>
          </p:cNvPr>
          <p:cNvSpPr/>
          <p:nvPr/>
        </p:nvSpPr>
        <p:spPr>
          <a:xfrm>
            <a:off x="4535209" y="3383974"/>
            <a:ext cx="2459100" cy="41451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 Nova" panose="020B0504020202020204" pitchFamily="34" charset="0"/>
              </a:rPr>
              <a:t>Condition Assessment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8B23461-35BD-3C28-B2D1-882D532454B8}"/>
              </a:ext>
            </a:extLst>
          </p:cNvPr>
          <p:cNvCxnSpPr>
            <a:stCxn id="8" idx="1"/>
            <a:endCxn id="7" idx="3"/>
          </p:cNvCxnSpPr>
          <p:nvPr/>
        </p:nvCxnSpPr>
        <p:spPr>
          <a:xfrm flipH="1">
            <a:off x="3145888" y="2484566"/>
            <a:ext cx="1000935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3AA09BE-B9EC-0C77-5FFF-3861EBF4AE75}"/>
              </a:ext>
            </a:extLst>
          </p:cNvPr>
          <p:cNvCxnSpPr>
            <a:stCxn id="7" idx="2"/>
          </p:cNvCxnSpPr>
          <p:nvPr/>
        </p:nvCxnSpPr>
        <p:spPr>
          <a:xfrm>
            <a:off x="2345448" y="2691822"/>
            <a:ext cx="0" cy="686374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1D4CAA9-CB3D-899F-B6C0-3A371B3C6677}"/>
              </a:ext>
            </a:extLst>
          </p:cNvPr>
          <p:cNvCxnSpPr>
            <a:stCxn id="22" idx="1"/>
            <a:endCxn id="9" idx="3"/>
          </p:cNvCxnSpPr>
          <p:nvPr/>
        </p:nvCxnSpPr>
        <p:spPr>
          <a:xfrm flipH="1">
            <a:off x="3582833" y="3591230"/>
            <a:ext cx="952376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206134E-BA78-6A38-7052-574C33608194}"/>
              </a:ext>
            </a:extLst>
          </p:cNvPr>
          <p:cNvGrpSpPr/>
          <p:nvPr/>
        </p:nvGrpSpPr>
        <p:grpSpPr>
          <a:xfrm>
            <a:off x="6945257" y="1749110"/>
            <a:ext cx="3286304" cy="2889961"/>
            <a:chOff x="6170004" y="2921928"/>
            <a:chExt cx="3286304" cy="288996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68399E4-0485-EA0F-32AE-4CA4A3F46970}"/>
                </a:ext>
              </a:extLst>
            </p:cNvPr>
            <p:cNvSpPr/>
            <p:nvPr/>
          </p:nvSpPr>
          <p:spPr>
            <a:xfrm>
              <a:off x="6170004" y="2921928"/>
              <a:ext cx="1374475" cy="37079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 Nova" panose="020B0504020202020204" pitchFamily="34" charset="0"/>
                </a:rPr>
                <a:t>Unit 1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1B3E09A-776E-5342-5517-A932AAA4553F}"/>
                </a:ext>
              </a:extLst>
            </p:cNvPr>
            <p:cNvSpPr/>
            <p:nvPr/>
          </p:nvSpPr>
          <p:spPr>
            <a:xfrm>
              <a:off x="7173704" y="3414317"/>
              <a:ext cx="1374475" cy="37079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 Nova" panose="020B0504020202020204" pitchFamily="34" charset="0"/>
                </a:rPr>
                <a:t>Gas Turbine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3D0D387-58ED-2CEC-FCB6-86577DD77167}"/>
                </a:ext>
              </a:extLst>
            </p:cNvPr>
            <p:cNvSpPr/>
            <p:nvPr/>
          </p:nvSpPr>
          <p:spPr>
            <a:xfrm>
              <a:off x="7636138" y="3911876"/>
              <a:ext cx="1374475" cy="37079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 Nova" panose="020B0504020202020204" pitchFamily="34" charset="0"/>
                </a:rPr>
                <a:t>1</a:t>
              </a:r>
              <a:r>
                <a:rPr lang="en-US" sz="1600" baseline="30000" dirty="0">
                  <a:solidFill>
                    <a:schemeClr val="tx1"/>
                  </a:solidFill>
                  <a:latin typeface="Arial Nova" panose="020B0504020202020204" pitchFamily="34" charset="0"/>
                </a:rPr>
                <a:t>st</a:t>
              </a:r>
              <a:r>
                <a:rPr lang="en-US" sz="1600" dirty="0">
                  <a:solidFill>
                    <a:schemeClr val="tx1"/>
                  </a:solidFill>
                  <a:latin typeface="Arial Nova" panose="020B0504020202020204" pitchFamily="34" charset="0"/>
                </a:rPr>
                <a:t> Stage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C1207F5-E96B-B183-F870-E1BFA52533F6}"/>
                </a:ext>
              </a:extLst>
            </p:cNvPr>
            <p:cNvSpPr/>
            <p:nvPr/>
          </p:nvSpPr>
          <p:spPr>
            <a:xfrm>
              <a:off x="7636138" y="4933506"/>
              <a:ext cx="1374475" cy="37079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 Nova" panose="020B0504020202020204" pitchFamily="34" charset="0"/>
                </a:rPr>
                <a:t>2nd Stage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A9E4EBE-6113-A514-B053-C650CF22F56E}"/>
                </a:ext>
              </a:extLst>
            </p:cNvPr>
            <p:cNvSpPr/>
            <p:nvPr/>
          </p:nvSpPr>
          <p:spPr>
            <a:xfrm>
              <a:off x="8081833" y="4419342"/>
              <a:ext cx="1374475" cy="37079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 Nova" panose="020B0504020202020204" pitchFamily="34" charset="0"/>
                </a:rPr>
                <a:t>Blades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D73A8D7-61DD-D4C4-14A3-0E86FF5A22B6}"/>
                </a:ext>
              </a:extLst>
            </p:cNvPr>
            <p:cNvSpPr/>
            <p:nvPr/>
          </p:nvSpPr>
          <p:spPr>
            <a:xfrm>
              <a:off x="8081833" y="5441094"/>
              <a:ext cx="1374475" cy="37079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 Nova" panose="020B0504020202020204" pitchFamily="34" charset="0"/>
                </a:rPr>
                <a:t>Blades</a:t>
              </a:r>
            </a:p>
          </p:txBody>
        </p:sp>
        <p:cxnSp>
          <p:nvCxnSpPr>
            <p:cNvPr id="33" name="Connector: Elbow 32">
              <a:extLst>
                <a:ext uri="{FF2B5EF4-FFF2-40B4-BE49-F238E27FC236}">
                  <a16:creationId xmlns:a16="http://schemas.microsoft.com/office/drawing/2014/main" id="{4898E46B-CDB6-0EB1-0A96-D245D1E5C9A4}"/>
                </a:ext>
              </a:extLst>
            </p:cNvPr>
            <p:cNvCxnSpPr>
              <a:stCxn id="27" idx="2"/>
              <a:endCxn id="28" idx="1"/>
            </p:cNvCxnSpPr>
            <p:nvPr/>
          </p:nvCxnSpPr>
          <p:spPr>
            <a:xfrm rot="16200000" flipH="1">
              <a:off x="6861977" y="3287986"/>
              <a:ext cx="306992" cy="316463"/>
            </a:xfrm>
            <a:prstGeom prst="bentConnector2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or: Elbow 33">
              <a:extLst>
                <a:ext uri="{FF2B5EF4-FFF2-40B4-BE49-F238E27FC236}">
                  <a16:creationId xmlns:a16="http://schemas.microsoft.com/office/drawing/2014/main" id="{6CAABB15-DC50-D5AE-AF2E-F5850FA176F4}"/>
                </a:ext>
              </a:extLst>
            </p:cNvPr>
            <p:cNvCxnSpPr>
              <a:endCxn id="29" idx="1"/>
            </p:cNvCxnSpPr>
            <p:nvPr/>
          </p:nvCxnSpPr>
          <p:spPr>
            <a:xfrm rot="16200000" flipH="1">
              <a:off x="7387330" y="3848464"/>
              <a:ext cx="312161" cy="185455"/>
            </a:xfrm>
            <a:prstGeom prst="bentConnector2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or: Elbow 34">
              <a:extLst>
                <a:ext uri="{FF2B5EF4-FFF2-40B4-BE49-F238E27FC236}">
                  <a16:creationId xmlns:a16="http://schemas.microsoft.com/office/drawing/2014/main" id="{01E9133E-6896-810A-BFED-10AE0F3DAFD3}"/>
                </a:ext>
              </a:extLst>
            </p:cNvPr>
            <p:cNvCxnSpPr>
              <a:endCxn id="30" idx="1"/>
            </p:cNvCxnSpPr>
            <p:nvPr/>
          </p:nvCxnSpPr>
          <p:spPr>
            <a:xfrm rot="16200000" flipH="1">
              <a:off x="6873297" y="4356061"/>
              <a:ext cx="1335353" cy="190331"/>
            </a:xfrm>
            <a:prstGeom prst="bentConnector2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or: Elbow 35">
              <a:extLst>
                <a:ext uri="{FF2B5EF4-FFF2-40B4-BE49-F238E27FC236}">
                  <a16:creationId xmlns:a16="http://schemas.microsoft.com/office/drawing/2014/main" id="{3C6C933F-C4B1-A58D-8FA0-5D561A83E84F}"/>
                </a:ext>
              </a:extLst>
            </p:cNvPr>
            <p:cNvCxnSpPr>
              <a:endCxn id="31" idx="1"/>
            </p:cNvCxnSpPr>
            <p:nvPr/>
          </p:nvCxnSpPr>
          <p:spPr>
            <a:xfrm rot="16200000" flipH="1">
              <a:off x="7810352" y="4333259"/>
              <a:ext cx="322069" cy="220892"/>
            </a:xfrm>
            <a:prstGeom prst="bentConnector2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or: Elbow 36">
              <a:extLst>
                <a:ext uri="{FF2B5EF4-FFF2-40B4-BE49-F238E27FC236}">
                  <a16:creationId xmlns:a16="http://schemas.microsoft.com/office/drawing/2014/main" id="{C845FC1E-04ED-DAE1-E5A5-7C46C7CED285}"/>
                </a:ext>
              </a:extLst>
            </p:cNvPr>
            <p:cNvCxnSpPr>
              <a:endCxn id="32" idx="1"/>
            </p:cNvCxnSpPr>
            <p:nvPr/>
          </p:nvCxnSpPr>
          <p:spPr>
            <a:xfrm rot="16200000" flipH="1">
              <a:off x="7810292" y="5354950"/>
              <a:ext cx="322191" cy="220892"/>
            </a:xfrm>
            <a:prstGeom prst="bentConnector2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8F469EA4-5E18-A2E1-AAE3-0D18CDCCF76E}"/>
              </a:ext>
            </a:extLst>
          </p:cNvPr>
          <p:cNvSpPr txBox="1"/>
          <p:nvPr/>
        </p:nvSpPr>
        <p:spPr>
          <a:xfrm>
            <a:off x="10213944" y="3264251"/>
            <a:ext cx="1070154" cy="302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Critical, Poor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691695D-0D1C-9BD2-6CF1-A8EC45E93BB6}"/>
              </a:ext>
            </a:extLst>
          </p:cNvPr>
          <p:cNvSpPr txBox="1"/>
          <p:nvPr/>
        </p:nvSpPr>
        <p:spPr>
          <a:xfrm>
            <a:off x="10213944" y="4285490"/>
            <a:ext cx="1124601" cy="302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Critical, Good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C6F5A0D-9E68-193E-9D39-2069ED3FCD23}"/>
              </a:ext>
            </a:extLst>
          </p:cNvPr>
          <p:cNvSpPr txBox="1"/>
          <p:nvPr/>
        </p:nvSpPr>
        <p:spPr>
          <a:xfrm>
            <a:off x="9389734" y="2252800"/>
            <a:ext cx="1359287" cy="302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Condition = Poor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73D3807-4166-9BD5-0B4E-C64E2B7F0450}"/>
              </a:ext>
            </a:extLst>
          </p:cNvPr>
          <p:cNvSpPr txBox="1"/>
          <p:nvPr/>
        </p:nvSpPr>
        <p:spPr>
          <a:xfrm>
            <a:off x="1093889" y="3946132"/>
            <a:ext cx="61251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 Nova" panose="020B0504020202020204" pitchFamily="34" charset="0"/>
              </a:rPr>
              <a:t>Critical Condition Index </a:t>
            </a:r>
            <a:r>
              <a:rPr lang="en-US" sz="1600" dirty="0">
                <a:latin typeface="Arial Nova" panose="020B0504020202020204" pitchFamily="34" charset="0"/>
              </a:rPr>
              <a:t>- Worst case scenario, based on the most critical asset in the system (Ex. If most critical asset in the system is a 6 then Max Poor Condition Factor = 30).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4D5939E-35EE-2BEA-40E5-52D7847BDE6D}"/>
              </a:ext>
            </a:extLst>
          </p:cNvPr>
          <p:cNvSpPr txBox="1"/>
          <p:nvPr/>
        </p:nvSpPr>
        <p:spPr>
          <a:xfrm>
            <a:off x="1084242" y="4844260"/>
            <a:ext cx="6125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 Nova" panose="020B0504020202020204" pitchFamily="34" charset="0"/>
              </a:rPr>
              <a:t>Critical Condition Score </a:t>
            </a:r>
            <a:r>
              <a:rPr lang="en-US" dirty="0">
                <a:latin typeface="Arial Nova" panose="020B0504020202020204" pitchFamily="34" charset="0"/>
              </a:rPr>
              <a:t>- CONDITION X CRITICALITY - for each of the assets in the subsystem.</a:t>
            </a:r>
          </a:p>
        </p:txBody>
      </p:sp>
    </p:spTree>
    <p:extLst>
      <p:ext uri="{BB962C8B-B14F-4D97-AF65-F5344CB8AC3E}">
        <p14:creationId xmlns:p14="http://schemas.microsoft.com/office/powerpoint/2010/main" val="192897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5" grpId="0"/>
      <p:bldP spid="7" grpId="0" animBg="1"/>
      <p:bldP spid="8" grpId="0" animBg="1"/>
      <p:bldP spid="9" grpId="0" animBg="1"/>
      <p:bldP spid="22" grpId="0" animBg="1"/>
      <p:bldP spid="38" grpId="0"/>
      <p:bldP spid="39" grpId="0"/>
      <p:bldP spid="40" grpId="0"/>
      <p:bldP spid="41" grpId="0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37B3D-F659-656F-F82C-C9D578DDE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46B9F61-6D31-3A8D-24FE-3E9145FB8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Maintenance Asset Health Index</a:t>
            </a:r>
            <a:endParaRPr lang="es-419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4FF98CC-241B-160B-F9A1-F5C5A88BF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4125" y="4988256"/>
            <a:ext cx="86729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DA458EE-7AC1-2D5F-16C0-D67EDC1AD9E6}"/>
                  </a:ext>
                </a:extLst>
              </p:cNvPr>
              <p:cNvSpPr/>
              <p:nvPr/>
            </p:nvSpPr>
            <p:spPr>
              <a:xfrm>
                <a:off x="108937" y="941617"/>
                <a:ext cx="12192000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21917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𝐴𝐻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𝐼𝑛𝑑𝑒𝑥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=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𝑃𝑟𝑜𝑏𝑎𝑏𝑖𝑙𝑖𝑡𝑦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𝑃𝑀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𝐶𝑜𝑚𝑝𝑙𝑖𝑎𝑛𝑐𝑒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𝑃𝑟𝑒𝑣𝑒𝑛𝑡𝑖𝑣𝑒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𝐶𝑜𝑟𝑟𝑒𝑐𝑡𝑖𝑣𝑒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𝑊𝑂</m:t>
                          </m:r>
                          <m:r>
                            <a:rPr lang="en-US" b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𝑃𝑟𝑖𝑜𝑟𝑖𝑡𝑦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chemeClr val="accent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𝑨𝒔𝒔𝒆𝒕</m:t>
                          </m:r>
                          <m:r>
                            <a:rPr lang="en-US" b="1">
                              <a:solidFill>
                                <a:schemeClr val="accent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>
                              <a:solidFill>
                                <a:schemeClr val="accent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𝑪𝒐𝒏𝒅𝒊𝒕𝒊𝒐𝒏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𝐶𝑟𝑖𝑡𝑖𝑐𝑎𝑙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𝑆𝑝𝑎𝑟𝑒𝑠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DA458EE-7AC1-2D5F-16C0-D67EDC1AD9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37" y="941617"/>
                <a:ext cx="12192000" cy="714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FB45F8C-4229-F92A-3D2E-484B7F2F1A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243359"/>
              </p:ext>
            </p:extLst>
          </p:nvPr>
        </p:nvGraphicFramePr>
        <p:xfrm>
          <a:off x="646770" y="1869744"/>
          <a:ext cx="10803109" cy="34218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3281">
                  <a:extLst>
                    <a:ext uri="{9D8B030D-6E8A-4147-A177-3AD203B41FA5}">
                      <a16:colId xmlns:a16="http://schemas.microsoft.com/office/drawing/2014/main" val="3540493451"/>
                    </a:ext>
                  </a:extLst>
                </a:gridCol>
                <a:gridCol w="3308951">
                  <a:extLst>
                    <a:ext uri="{9D8B030D-6E8A-4147-A177-3AD203B41FA5}">
                      <a16:colId xmlns:a16="http://schemas.microsoft.com/office/drawing/2014/main" val="2395139598"/>
                    </a:ext>
                  </a:extLst>
                </a:gridCol>
                <a:gridCol w="6280877">
                  <a:extLst>
                    <a:ext uri="{9D8B030D-6E8A-4147-A177-3AD203B41FA5}">
                      <a16:colId xmlns:a16="http://schemas.microsoft.com/office/drawing/2014/main" val="552679270"/>
                    </a:ext>
                  </a:extLst>
                </a:gridCol>
              </a:tblGrid>
              <a:tr h="2632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ova" panose="020B0504020202020204" pitchFamily="34" charset="0"/>
                        </a:rPr>
                        <a:t>Code</a:t>
                      </a:r>
                      <a:endParaRPr lang="en-US" sz="160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ova" panose="020B0504020202020204" pitchFamily="34" charset="0"/>
                        </a:rPr>
                        <a:t>Condition</a:t>
                      </a:r>
                      <a:endParaRPr lang="en-US" sz="1600" dirty="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ova" panose="020B0504020202020204" pitchFamily="34" charset="0"/>
                        </a:rPr>
                        <a:t>Comments</a:t>
                      </a:r>
                      <a:endParaRPr lang="en-US" sz="160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586501"/>
                  </a:ext>
                </a:extLst>
              </a:tr>
              <a:tr h="2632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ova" panose="020B0504020202020204" pitchFamily="34" charset="0"/>
                        </a:rPr>
                        <a:t>1</a:t>
                      </a:r>
                      <a:endParaRPr lang="en-US" sz="160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ova" panose="020B0504020202020204" pitchFamily="34" charset="0"/>
                        </a:rPr>
                        <a:t>Very Good</a:t>
                      </a:r>
                      <a:endParaRPr lang="en-US" sz="160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ova" panose="020B0504020202020204" pitchFamily="34" charset="0"/>
                        </a:rPr>
                        <a:t>Only normal maintenance required</a:t>
                      </a:r>
                      <a:endParaRPr lang="en-US" sz="160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5348835"/>
                  </a:ext>
                </a:extLst>
              </a:tr>
              <a:tr h="2632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ova" panose="020B0504020202020204" pitchFamily="34" charset="0"/>
                        </a:rPr>
                        <a:t>2</a:t>
                      </a:r>
                      <a:endParaRPr lang="en-US" sz="1600" dirty="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ova" panose="020B0504020202020204" pitchFamily="34" charset="0"/>
                        </a:rPr>
                        <a:t>Minor Defect only</a:t>
                      </a:r>
                      <a:endParaRPr lang="en-US" sz="160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ova" panose="020B0504020202020204" pitchFamily="34" charset="0"/>
                        </a:rPr>
                        <a:t>Minor maintenance required</a:t>
                      </a:r>
                      <a:endParaRPr lang="en-US" sz="160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2791367"/>
                  </a:ext>
                </a:extLst>
              </a:tr>
              <a:tr h="5264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ova" panose="020B0504020202020204" pitchFamily="34" charset="0"/>
                        </a:rPr>
                        <a:t>3</a:t>
                      </a:r>
                      <a:endParaRPr lang="en-US" sz="160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ova" panose="020B0504020202020204" pitchFamily="34" charset="0"/>
                        </a:rPr>
                        <a:t>Maintenance Required to return to accepted level</a:t>
                      </a:r>
                      <a:endParaRPr lang="en-US" sz="160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ova" panose="020B0504020202020204" pitchFamily="34" charset="0"/>
                        </a:rPr>
                        <a:t>Significant maintenance required</a:t>
                      </a:r>
                      <a:endParaRPr lang="en-US" sz="1600" dirty="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4615545"/>
                  </a:ext>
                </a:extLst>
              </a:tr>
              <a:tr h="2632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ova" panose="020B0504020202020204" pitchFamily="34" charset="0"/>
                        </a:rPr>
                        <a:t>4</a:t>
                      </a:r>
                      <a:endParaRPr lang="en-US" sz="160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ova" panose="020B0504020202020204" pitchFamily="34" charset="0"/>
                        </a:rPr>
                        <a:t>Required renewal</a:t>
                      </a:r>
                      <a:endParaRPr lang="en-US" sz="160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ova" panose="020B0504020202020204" pitchFamily="34" charset="0"/>
                        </a:rPr>
                        <a:t>Significant renewal/upgrade required</a:t>
                      </a:r>
                      <a:endParaRPr lang="en-US" sz="160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4657962"/>
                  </a:ext>
                </a:extLst>
              </a:tr>
              <a:tr h="2632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ova" panose="020B0504020202020204" pitchFamily="34" charset="0"/>
                        </a:rPr>
                        <a:t>5</a:t>
                      </a:r>
                      <a:endParaRPr lang="en-US" sz="160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ova" panose="020B0504020202020204" pitchFamily="34" charset="0"/>
                        </a:rPr>
                        <a:t>Unserviceable</a:t>
                      </a:r>
                      <a:endParaRPr lang="en-US" sz="160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ova" panose="020B0504020202020204" pitchFamily="34" charset="0"/>
                        </a:rPr>
                        <a:t>asset requires replacement</a:t>
                      </a:r>
                      <a:endParaRPr lang="en-US" sz="160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9048153"/>
                  </a:ext>
                </a:extLst>
              </a:tr>
              <a:tr h="15793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ova" panose="020B0504020202020204" pitchFamily="34" charset="0"/>
                        </a:rPr>
                        <a:t>0</a:t>
                      </a:r>
                      <a:endParaRPr lang="en-US" sz="1600" dirty="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ova" panose="020B0504020202020204" pitchFamily="34" charset="0"/>
                        </a:rPr>
                        <a:t>To be evaluated</a:t>
                      </a:r>
                      <a:endParaRPr lang="en-US" sz="160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ova" panose="020B0504020202020204" pitchFamily="34" charset="0"/>
                        </a:rPr>
                        <a:t>If an asset has not been serviced in the number of months, defined for its class, the condition will be set to 0 automatically.  The  condition index will be an average of the work orders at closing.  The original asset load will have all assets, set to Condition 0.</a:t>
                      </a:r>
                      <a:endParaRPr lang="en-US" sz="1600" dirty="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1702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227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D8C7B6-BF3C-6007-A5F7-2BC9D5335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51E15B5-FA19-F108-8FD3-F41CF575B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Maintenance Asset Health Index</a:t>
            </a:r>
            <a:endParaRPr lang="es-419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9A61C56-6DE2-AB20-4C74-AB3FBBF5E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4125" y="4988256"/>
            <a:ext cx="86729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0FF3A56-58E2-BD11-EFE1-F5ED26C98786}"/>
                  </a:ext>
                </a:extLst>
              </p:cNvPr>
              <p:cNvSpPr/>
              <p:nvPr/>
            </p:nvSpPr>
            <p:spPr>
              <a:xfrm>
                <a:off x="108937" y="941617"/>
                <a:ext cx="12192000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21917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𝐴𝐻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𝐼𝑛𝑑𝑒𝑥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=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𝑃𝑟𝑜𝑏𝑎𝑏𝑖𝑙𝑖𝑡𝑦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𝑃𝑀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𝐶𝑜𝑚𝑝𝑙𝑖𝑎𝑛𝑐𝑒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𝑃𝑟𝑒𝑣𝑒𝑛𝑡𝑖𝑣𝑒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𝐶𝑜𝑟𝑟𝑒𝑐𝑡𝑖𝑣𝑒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𝑊𝑂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𝑃𝑟𝑖𝑜𝑟𝑖𝑡𝑦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𝐴𝑠𝑠𝑒𝑡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𝐶𝑜𝑛𝑑𝑖𝑡𝑖𝑜𝑛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chemeClr val="accent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𝑪𝒓𝒊𝒕𝒊𝒄𝒂𝒍</m:t>
                          </m:r>
                          <m:r>
                            <a:rPr lang="en-US" b="1">
                              <a:solidFill>
                                <a:schemeClr val="accent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>
                              <a:solidFill>
                                <a:schemeClr val="accent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𝑺𝒑𝒂𝒓𝒆𝒔</m:t>
                          </m:r>
                          <m:r>
                            <a:rPr lang="en-US" b="1" i="1" smtClean="0">
                              <a:solidFill>
                                <a:schemeClr val="accent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0FF3A56-58E2-BD11-EFE1-F5ED26C987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37" y="941617"/>
                <a:ext cx="12192000" cy="714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3330D805-D0A9-F920-5BC9-8F9F2D473B2B}"/>
              </a:ext>
            </a:extLst>
          </p:cNvPr>
          <p:cNvSpPr txBox="1"/>
          <p:nvPr/>
        </p:nvSpPr>
        <p:spPr>
          <a:xfrm>
            <a:off x="579309" y="1812140"/>
            <a:ext cx="3332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Critical Spares (snapshot)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6B8A1E-C042-B8CA-3AE8-F67BB5B283CA}"/>
              </a:ext>
            </a:extLst>
          </p:cNvPr>
          <p:cNvSpPr/>
          <p:nvPr/>
        </p:nvSpPr>
        <p:spPr>
          <a:xfrm>
            <a:off x="809511" y="2545667"/>
            <a:ext cx="1600880" cy="41451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Asset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AD84BC-B757-E30A-F61C-01DEE4EC84C5}"/>
              </a:ext>
            </a:extLst>
          </p:cNvPr>
          <p:cNvSpPr/>
          <p:nvPr/>
        </p:nvSpPr>
        <p:spPr>
          <a:xfrm>
            <a:off x="2137804" y="3306155"/>
            <a:ext cx="2550792" cy="41451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Critical Spares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414934-44AB-ED13-96FA-0C8D654FEA37}"/>
              </a:ext>
            </a:extLst>
          </p:cNvPr>
          <p:cNvSpPr txBox="1"/>
          <p:nvPr/>
        </p:nvSpPr>
        <p:spPr>
          <a:xfrm>
            <a:off x="7173236" y="3313356"/>
            <a:ext cx="363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Critical Spares = 50%</a:t>
            </a:r>
            <a:endParaRPr lang="en-US" sz="2000" dirty="0"/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777DF71F-02BA-46FD-B0A8-3B45CCD29BF0}"/>
              </a:ext>
            </a:extLst>
          </p:cNvPr>
          <p:cNvCxnSpPr>
            <a:stCxn id="5" idx="2"/>
            <a:endCxn id="7" idx="1"/>
          </p:cNvCxnSpPr>
          <p:nvPr/>
        </p:nvCxnSpPr>
        <p:spPr>
          <a:xfrm rot="16200000" flipH="1">
            <a:off x="1597261" y="2972868"/>
            <a:ext cx="553232" cy="527853"/>
          </a:xfrm>
          <a:prstGeom prst="bentConnector2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FA8FE74-3971-5179-631C-69143D90A6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041776"/>
              </p:ext>
            </p:extLst>
          </p:nvPr>
        </p:nvGraphicFramePr>
        <p:xfrm>
          <a:off x="2137803" y="4123560"/>
          <a:ext cx="8672968" cy="1381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68242">
                  <a:extLst>
                    <a:ext uri="{9D8B030D-6E8A-4147-A177-3AD203B41FA5}">
                      <a16:colId xmlns:a16="http://schemas.microsoft.com/office/drawing/2014/main" val="4045664890"/>
                    </a:ext>
                  </a:extLst>
                </a:gridCol>
                <a:gridCol w="2168242">
                  <a:extLst>
                    <a:ext uri="{9D8B030D-6E8A-4147-A177-3AD203B41FA5}">
                      <a16:colId xmlns:a16="http://schemas.microsoft.com/office/drawing/2014/main" val="1458723940"/>
                    </a:ext>
                  </a:extLst>
                </a:gridCol>
                <a:gridCol w="2168242">
                  <a:extLst>
                    <a:ext uri="{9D8B030D-6E8A-4147-A177-3AD203B41FA5}">
                      <a16:colId xmlns:a16="http://schemas.microsoft.com/office/drawing/2014/main" val="2026395052"/>
                    </a:ext>
                  </a:extLst>
                </a:gridCol>
                <a:gridCol w="2168242">
                  <a:extLst>
                    <a:ext uri="{9D8B030D-6E8A-4147-A177-3AD203B41FA5}">
                      <a16:colId xmlns:a16="http://schemas.microsoft.com/office/drawing/2014/main" val="20372460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Part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Quantity Required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Current Stock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Compliant (Hit/Miss)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1366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ABC123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 (miss)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4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XYZ456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(hit)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157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223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5" grpId="0" animBg="1"/>
      <p:bldP spid="7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8A2A4A-C832-7304-A371-B65ABF27E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935DAE6-141A-65A4-CCCD-517E4DF7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Maintenance Asset Health Index</a:t>
            </a:r>
            <a:endParaRPr lang="es-419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FE1B334-0055-D3C9-A39F-85A856A3A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4125" y="4988256"/>
            <a:ext cx="86729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0332EA3-1D68-7959-4823-651EBE679025}"/>
                  </a:ext>
                </a:extLst>
              </p:cNvPr>
              <p:cNvSpPr/>
              <p:nvPr/>
            </p:nvSpPr>
            <p:spPr>
              <a:xfrm>
                <a:off x="108937" y="941617"/>
                <a:ext cx="12192000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21917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𝐴𝐻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𝐼𝑛𝑑𝑒𝑥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=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chemeClr val="accent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𝑷𝒓𝒐𝒃𝒂𝒃𝒊𝒍𝒊𝒕𝒚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𝑃𝑀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𝐶𝑜𝑚𝑝𝑙𝑖𝑎𝑛𝑐𝑒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𝑃𝑟𝑒𝑣𝑒𝑛𝑡𝑖𝑣𝑒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𝐶𝑜𝑟𝑟𝑒𝑐𝑡𝑖𝑣𝑒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𝑊𝑂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𝑃𝑟𝑖𝑜𝑟𝑖𝑡𝑦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𝐴𝑠𝑠𝑒𝑡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𝐶𝑜𝑛𝑑𝑖𝑡𝑖𝑜𝑛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𝐶𝑟𝑖𝑡𝑖𝑐𝑎𝑙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𝑆𝑝𝑎𝑟𝑒𝑠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0332EA3-1D68-7959-4823-651EBE6790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37" y="941617"/>
                <a:ext cx="12192000" cy="714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4E319009-1514-7AF3-4D4A-135DA918DC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414390"/>
              </p:ext>
            </p:extLst>
          </p:nvPr>
        </p:nvGraphicFramePr>
        <p:xfrm>
          <a:off x="498142" y="2402573"/>
          <a:ext cx="11193000" cy="1935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99125">
                  <a:extLst>
                    <a:ext uri="{9D8B030D-6E8A-4147-A177-3AD203B41FA5}">
                      <a16:colId xmlns:a16="http://schemas.microsoft.com/office/drawing/2014/main" val="2298171938"/>
                    </a:ext>
                  </a:extLst>
                </a:gridCol>
                <a:gridCol w="1399125">
                  <a:extLst>
                    <a:ext uri="{9D8B030D-6E8A-4147-A177-3AD203B41FA5}">
                      <a16:colId xmlns:a16="http://schemas.microsoft.com/office/drawing/2014/main" val="468853230"/>
                    </a:ext>
                  </a:extLst>
                </a:gridCol>
                <a:gridCol w="1399125">
                  <a:extLst>
                    <a:ext uri="{9D8B030D-6E8A-4147-A177-3AD203B41FA5}">
                      <a16:colId xmlns:a16="http://schemas.microsoft.com/office/drawing/2014/main" val="2682848610"/>
                    </a:ext>
                  </a:extLst>
                </a:gridCol>
                <a:gridCol w="1399125">
                  <a:extLst>
                    <a:ext uri="{9D8B030D-6E8A-4147-A177-3AD203B41FA5}">
                      <a16:colId xmlns:a16="http://schemas.microsoft.com/office/drawing/2014/main" val="599415300"/>
                    </a:ext>
                  </a:extLst>
                </a:gridCol>
                <a:gridCol w="1399125">
                  <a:extLst>
                    <a:ext uri="{9D8B030D-6E8A-4147-A177-3AD203B41FA5}">
                      <a16:colId xmlns:a16="http://schemas.microsoft.com/office/drawing/2014/main" val="2538920974"/>
                    </a:ext>
                  </a:extLst>
                </a:gridCol>
                <a:gridCol w="1399125">
                  <a:extLst>
                    <a:ext uri="{9D8B030D-6E8A-4147-A177-3AD203B41FA5}">
                      <a16:colId xmlns:a16="http://schemas.microsoft.com/office/drawing/2014/main" val="2055670164"/>
                    </a:ext>
                  </a:extLst>
                </a:gridCol>
                <a:gridCol w="1399125">
                  <a:extLst>
                    <a:ext uri="{9D8B030D-6E8A-4147-A177-3AD203B41FA5}">
                      <a16:colId xmlns:a16="http://schemas.microsoft.com/office/drawing/2014/main" val="1582481660"/>
                    </a:ext>
                  </a:extLst>
                </a:gridCol>
                <a:gridCol w="1399125">
                  <a:extLst>
                    <a:ext uri="{9D8B030D-6E8A-4147-A177-3AD203B41FA5}">
                      <a16:colId xmlns:a16="http://schemas.microsoft.com/office/drawing/2014/main" val="40830261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Probability (time consumed)</a:t>
                      </a:r>
                      <a:endParaRPr lang="en-US" sz="16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PM Compliance</a:t>
                      </a:r>
                      <a:endParaRPr lang="en-US" sz="16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WO Split</a:t>
                      </a:r>
                      <a:endParaRPr lang="en-US" sz="16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WO Priority</a:t>
                      </a:r>
                      <a:endParaRPr lang="en-US" sz="16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Asset Condition</a:t>
                      </a:r>
                      <a:endParaRPr lang="en-US" sz="16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Critical Spares</a:t>
                      </a:r>
                      <a:endParaRPr lang="en-US" sz="16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Asset Health Index (AHI)</a:t>
                      </a:r>
                      <a:endParaRPr lang="en-US" sz="16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881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Score</a:t>
                      </a:r>
                      <a:endParaRPr lang="en-US" sz="16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20%</a:t>
                      </a:r>
                      <a:endParaRPr lang="en-US" sz="16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95%</a:t>
                      </a:r>
                      <a:endParaRPr lang="en-US" sz="16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84%</a:t>
                      </a:r>
                      <a:endParaRPr lang="en-US" sz="16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95%</a:t>
                      </a:r>
                      <a:endParaRPr lang="en-US" sz="16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100%</a:t>
                      </a:r>
                      <a:endParaRPr lang="en-US" sz="16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95%</a:t>
                      </a:r>
                      <a:endParaRPr lang="en-US" sz="16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3273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Weight</a:t>
                      </a:r>
                      <a:endParaRPr lang="en-US" sz="16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5%</a:t>
                      </a:r>
                      <a:endParaRPr lang="en-US" sz="16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20%</a:t>
                      </a:r>
                      <a:endParaRPr lang="en-US" sz="16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15%</a:t>
                      </a:r>
                      <a:endParaRPr lang="en-US" sz="16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15%</a:t>
                      </a:r>
                      <a:endParaRPr lang="en-US" sz="16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35%</a:t>
                      </a:r>
                      <a:endParaRPr lang="en-US" sz="16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10%</a:t>
                      </a:r>
                      <a:endParaRPr lang="en-US" sz="16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938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Rating</a:t>
                      </a:r>
                      <a:endParaRPr lang="en-US" sz="16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1%</a:t>
                      </a:r>
                      <a:endParaRPr lang="en-US" sz="16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19%</a:t>
                      </a:r>
                      <a:endParaRPr lang="en-US" sz="16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12.54%</a:t>
                      </a:r>
                      <a:endParaRPr lang="en-US" sz="16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14.25%</a:t>
                      </a:r>
                      <a:endParaRPr lang="en-US" sz="16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35%</a:t>
                      </a:r>
                      <a:endParaRPr lang="en-US" sz="16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9.50%</a:t>
                      </a:r>
                      <a:endParaRPr lang="en-US" sz="16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91%</a:t>
                      </a:r>
                      <a:endParaRPr lang="en-US" sz="16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201200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E333FB8-94BB-13CE-85E8-E8D6E8B0B707}"/>
              </a:ext>
            </a:extLst>
          </p:cNvPr>
          <p:cNvSpPr txBox="1"/>
          <p:nvPr/>
        </p:nvSpPr>
        <p:spPr>
          <a:xfrm>
            <a:off x="443551" y="1729260"/>
            <a:ext cx="2200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Here’s a little math…..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A98465-5D0E-D147-EB88-2C49E63D07BA}"/>
              </a:ext>
            </a:extLst>
          </p:cNvPr>
          <p:cNvSpPr txBox="1"/>
          <p:nvPr/>
        </p:nvSpPr>
        <p:spPr>
          <a:xfrm>
            <a:off x="443551" y="4904189"/>
            <a:ext cx="2412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Rating = Score X Weight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EC6CF7-66D5-6922-4D1B-027319CADA17}"/>
              </a:ext>
            </a:extLst>
          </p:cNvPr>
          <p:cNvSpPr txBox="1"/>
          <p:nvPr/>
        </p:nvSpPr>
        <p:spPr>
          <a:xfrm>
            <a:off x="10107569" y="4904189"/>
            <a:ext cx="15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Σ</a:t>
            </a:r>
            <a:r>
              <a:rPr lang="en-US" dirty="0"/>
              <a:t> Ratings = AHI</a:t>
            </a:r>
          </a:p>
        </p:txBody>
      </p:sp>
    </p:spTree>
    <p:extLst>
      <p:ext uri="{BB962C8B-B14F-4D97-AF65-F5344CB8AC3E}">
        <p14:creationId xmlns:p14="http://schemas.microsoft.com/office/powerpoint/2010/main" val="38742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D2C52F-7CC0-CCFC-0591-1FFB87CD7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9AEECE9-1942-4BF4-66C8-52AE13E3E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Maintenance Asset Health Index</a:t>
            </a:r>
            <a:endParaRPr lang="es-419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A1DA8AD-4C38-DFDE-9FD7-B6CDEC0C3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4125" y="4988256"/>
            <a:ext cx="86729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CC35C45-43B8-9760-3349-48629D3EDDBC}"/>
                  </a:ext>
                </a:extLst>
              </p:cNvPr>
              <p:cNvSpPr/>
              <p:nvPr/>
            </p:nvSpPr>
            <p:spPr>
              <a:xfrm>
                <a:off x="108937" y="941617"/>
                <a:ext cx="12192000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21917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𝐴𝐻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𝐼𝑛𝑑𝑒𝑥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=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𝑃𝑟𝑜𝑏𝑎𝑏𝑖𝑙𝑖𝑡𝑦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𝑃𝑀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𝐶𝑜𝑚𝑝𝑙𝑖𝑎𝑛𝑐𝑒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𝑃𝑟𝑒𝑣𝑒𝑛𝑡𝑖𝑣𝑒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𝐶𝑜𝑟𝑟𝑒𝑐𝑡𝑖𝑣𝑒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𝑊𝑂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𝑃𝑟𝑖𝑜𝑟𝑖𝑡𝑦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𝐴𝑠𝑠𝑒𝑡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𝐶𝑜𝑛𝑑𝑖𝑡𝑖𝑜𝑛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𝐶𝑟𝑖𝑡𝑖𝑐𝑎𝑙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𝑆𝑝𝑎𝑟𝑒𝑠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CC35C45-43B8-9760-3349-48629D3EDD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37" y="941617"/>
                <a:ext cx="12192000" cy="714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B13AF002-A7E8-F73A-6808-D301559A7E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6373" y="1690989"/>
            <a:ext cx="8997791" cy="392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05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2E7CE-C7FD-03C7-9DEE-39A41EB99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Maintenance Asset Health Index</a:t>
            </a:r>
            <a:endParaRPr lang="es-419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FD2E7B-3A2F-D995-8835-0F1307010F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63"/>
          <a:stretch/>
        </p:blipFill>
        <p:spPr>
          <a:xfrm>
            <a:off x="2355121" y="1542492"/>
            <a:ext cx="5863411" cy="37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66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14C30F-85A5-9FC5-2839-050B372291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BC5AC46-1E68-96FD-D1C5-CE12D1018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MAHI for predictive maintenance?</a:t>
            </a:r>
            <a:endParaRPr lang="es-419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D81787C-DA14-2DB9-4EEE-7D31F4551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4125" y="4988256"/>
            <a:ext cx="86729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4" name="Imagen 6">
            <a:extLst>
              <a:ext uri="{FF2B5EF4-FFF2-40B4-BE49-F238E27FC236}">
                <a16:creationId xmlns:a16="http://schemas.microsoft.com/office/drawing/2014/main" id="{D0EFA843-1773-6970-B4B4-6DB898669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235" y="1086936"/>
            <a:ext cx="9949876" cy="468412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1993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CC866D-5400-F2DB-5D3E-86449A9FA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616DDA7-7D1E-2251-1E63-485701E97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MAHI for predictive maintenance?</a:t>
            </a:r>
            <a:endParaRPr lang="es-419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79160CF-2117-70EA-DDC5-901DDC76D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1188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 Nova" panose="020B0504020202020204" pitchFamily="34" charset="0"/>
              </a:rPr>
              <a:t>Initial Inspections and AHI Calculation</a:t>
            </a:r>
            <a:r>
              <a:rPr lang="en-US" sz="2000" dirty="0">
                <a:latin typeface="Arial Nova" panose="020B0504020202020204" pitchFamily="34" charset="0"/>
              </a:rPr>
              <a:t>.  Field crews inspect poles and EAM calculates AHI score.  Assets are categorized into different health zones (Good, Fair, Poor).</a:t>
            </a:r>
          </a:p>
          <a:p>
            <a:pPr marL="361188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 Nova" panose="020B0504020202020204" pitchFamily="34" charset="0"/>
              </a:rPr>
              <a:t>Tracking and Analyzing AHI Trends Over Time</a:t>
            </a:r>
            <a:r>
              <a:rPr lang="en-US" sz="2000" dirty="0">
                <a:latin typeface="Arial Nova" panose="020B0504020202020204" pitchFamily="34" charset="0"/>
              </a:rPr>
              <a:t>.  AHI scores are logged monthly/annually, identifying trends of deterioration.  A pole with an AHI score declining from 4.5 to 3.2 in two years indicates a potential failure in the near future.</a:t>
            </a:r>
          </a:p>
          <a:p>
            <a:pPr marL="361188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 Nova" panose="020B0504020202020204" pitchFamily="34" charset="0"/>
              </a:rPr>
              <a:t>Apply Predictive Analytics</a:t>
            </a:r>
            <a:r>
              <a:rPr lang="en-US" sz="2000" dirty="0">
                <a:latin typeface="Arial Nova" panose="020B0504020202020204" pitchFamily="34" charset="0"/>
              </a:rPr>
              <a:t>.  Predictive algorithms analyze AHI trends along with environmental and operational data.  A maintenance schedule is adjusted based on projected failure risks</a:t>
            </a:r>
          </a:p>
          <a:p>
            <a:pPr marL="361188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 Nova" panose="020B0504020202020204" pitchFamily="34" charset="0"/>
              </a:rPr>
              <a:t>Preventive and Predictive Actions</a:t>
            </a:r>
            <a:r>
              <a:rPr lang="en-US" sz="2000" dirty="0">
                <a:latin typeface="Arial Nova" panose="020B0504020202020204" pitchFamily="34" charset="0"/>
              </a:rPr>
              <a:t>.  Field crews focus efforts on assets showing the steepest decline in AHI scores.  Assets are proactively replaced or rehabilitated before failure occurs.</a:t>
            </a:r>
          </a:p>
          <a:p>
            <a:pPr marL="361188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 Nova" panose="020B0504020202020204" pitchFamily="34" charset="0"/>
              </a:rPr>
              <a:t>Prioritize Maintenance:  Focus on assets with rapidly declining AHI scores</a:t>
            </a:r>
          </a:p>
          <a:p>
            <a:endParaRPr lang="es-419" sz="20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B206556-62B6-786C-1BB9-0605438F8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4125" y="4988256"/>
            <a:ext cx="86729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71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2192004" cy="6857987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853400" y="3820900"/>
            <a:ext cx="5326800" cy="4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s" sz="2667" kern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October 15</a:t>
            </a:r>
            <a:r>
              <a:rPr lang="es" sz="1600" kern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</a:t>
            </a:r>
            <a:r>
              <a:rPr lang="es" sz="2667" kern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&amp; 16</a:t>
            </a:r>
            <a:r>
              <a:rPr lang="es" sz="1600" kern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</a:t>
            </a:r>
            <a:r>
              <a:rPr lang="es" sz="2667" kern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2025</a:t>
            </a:r>
            <a:endParaRPr sz="2667" ker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853400" y="2522533"/>
            <a:ext cx="5326800" cy="9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s" sz="5333" kern="0">
                <a:solidFill>
                  <a:srgbClr val="FFFFFF"/>
                </a:solidFill>
                <a:latin typeface="Berkshire Swash"/>
                <a:ea typeface="Berkshire Swash"/>
                <a:cs typeface="Berkshire Swash"/>
                <a:sym typeface="Berkshire Swash"/>
              </a:rPr>
              <a:t>Puerto Rico</a:t>
            </a:r>
            <a:endParaRPr sz="5333" kern="0">
              <a:solidFill>
                <a:srgbClr val="FFFFFF"/>
              </a:solidFill>
              <a:latin typeface="Berkshire Swash"/>
              <a:ea typeface="Berkshire Swash"/>
              <a:cs typeface="Berkshire Swash"/>
              <a:sym typeface="Berkshire Swash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853400" y="4989933"/>
            <a:ext cx="7540400" cy="4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s" sz="2267" kern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More information coming soon! </a:t>
            </a:r>
            <a:r>
              <a:rPr lang="es" sz="2267" b="1" kern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karla.cruz@visualk.com</a:t>
            </a:r>
            <a:endParaRPr sz="2267" b="1" ker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3401" y="667600"/>
            <a:ext cx="8286401" cy="1605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4166" y="5886399"/>
            <a:ext cx="5246913" cy="46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DE86D-9B67-2AFC-DF8A-F2C131183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9190D-38F0-D0D5-C705-5EDC689475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Maintenance Asset Health Index</a:t>
            </a:r>
            <a:endParaRPr lang="es-419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E3AFEB-D29B-C5BF-8341-8C8216F2B5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Rene J. Nazario-Diaz</a:t>
            </a:r>
          </a:p>
          <a:p>
            <a:r>
              <a:rPr lang="en-US" dirty="0"/>
              <a:t>CEO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313E30-93E1-85CE-F488-896DA7E75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540" y="4896832"/>
            <a:ext cx="2108920" cy="84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694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1C5391-9D4F-B311-A01B-740605985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91D0DC9-B7C8-6EC0-A2BE-CF7319B1B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Challenge: Making the connection</a:t>
            </a:r>
            <a:endParaRPr lang="es-419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6C24ECD-2EE5-9945-678E-CA5FF32C3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4125" y="4988256"/>
            <a:ext cx="86729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9" name="Graphic 8" descr="Puzzle pieces">
            <a:extLst>
              <a:ext uri="{FF2B5EF4-FFF2-40B4-BE49-F238E27FC236}">
                <a16:creationId xmlns:a16="http://schemas.microsoft.com/office/drawing/2014/main" id="{70B6FDE1-9C4D-3B45-3B6C-9047A93557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79976" y="2944351"/>
            <a:ext cx="2145433" cy="21454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145E764-7AD0-E6C4-0218-FA5CBAB1DD45}"/>
              </a:ext>
            </a:extLst>
          </p:cNvPr>
          <p:cNvSpPr txBox="1"/>
          <p:nvPr/>
        </p:nvSpPr>
        <p:spPr>
          <a:xfrm>
            <a:off x="7250202" y="4819428"/>
            <a:ext cx="3204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Maintenance Transactional Data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7817A2-56B6-E849-A7F3-8A57864369DA}"/>
              </a:ext>
            </a:extLst>
          </p:cNvPr>
          <p:cNvSpPr txBox="1"/>
          <p:nvPr/>
        </p:nvSpPr>
        <p:spPr>
          <a:xfrm>
            <a:off x="7833381" y="2545650"/>
            <a:ext cx="1138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Vital Signs</a:t>
            </a:r>
          </a:p>
        </p:txBody>
      </p:sp>
      <p:pic>
        <p:nvPicPr>
          <p:cNvPr id="16" name="Graphic 15" descr="Heart with pulse">
            <a:extLst>
              <a:ext uri="{FF2B5EF4-FFF2-40B4-BE49-F238E27FC236}">
                <a16:creationId xmlns:a16="http://schemas.microsoft.com/office/drawing/2014/main" id="{77E6D199-3C0D-D360-72A1-7DC8B460A2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63328" y="1451373"/>
            <a:ext cx="1278943" cy="127894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05F2DB9-D529-C52D-467C-40763F6532B0}"/>
              </a:ext>
            </a:extLst>
          </p:cNvPr>
          <p:cNvSpPr txBox="1"/>
          <p:nvPr/>
        </p:nvSpPr>
        <p:spPr>
          <a:xfrm>
            <a:off x="776431" y="2177624"/>
            <a:ext cx="62759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Asset Health?</a:t>
            </a:r>
          </a:p>
          <a:p>
            <a:r>
              <a:rPr lang="en-US" sz="6600" dirty="0"/>
              <a:t>Asset Risk?</a:t>
            </a:r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2B59FE66-F4C8-6012-E877-F496C910A7AD}"/>
              </a:ext>
            </a:extLst>
          </p:cNvPr>
          <p:cNvCxnSpPr>
            <a:cxnSpLocks/>
            <a:stCxn id="16" idx="1"/>
          </p:cNvCxnSpPr>
          <p:nvPr/>
        </p:nvCxnSpPr>
        <p:spPr>
          <a:xfrm rot="10800000" flipV="1">
            <a:off x="6422130" y="2090845"/>
            <a:ext cx="1341198" cy="898942"/>
          </a:xfrm>
          <a:prstGeom prst="bentConnector3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B2F87730-F25D-5250-F22E-386E8DEC0270}"/>
              </a:ext>
            </a:extLst>
          </p:cNvPr>
          <p:cNvCxnSpPr>
            <a:cxnSpLocks/>
            <a:stCxn id="9" idx="1"/>
          </p:cNvCxnSpPr>
          <p:nvPr/>
        </p:nvCxnSpPr>
        <p:spPr>
          <a:xfrm rot="10800000">
            <a:off x="6422130" y="3489584"/>
            <a:ext cx="1357847" cy="527485"/>
          </a:xfrm>
          <a:prstGeom prst="bentConnector3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400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07F9AF-BCC6-62F6-6B50-C2AB14F0C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03D05-80A7-480D-B6AD-CDC42AF77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Use what we have at hand</a:t>
            </a:r>
            <a:endParaRPr lang="es-GT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4CFD398-E2E7-251D-E5B8-6374B7821B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239484"/>
              </p:ext>
            </p:extLst>
          </p:nvPr>
        </p:nvGraphicFramePr>
        <p:xfrm>
          <a:off x="1533525" y="1690688"/>
          <a:ext cx="10004425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93329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E6F279-A01A-9F20-9A67-B66174092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900C4-46A5-ADC0-7870-94641DECE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Use what we have at hand</a:t>
            </a:r>
            <a:endParaRPr lang="es-G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9C79AF-C236-0424-D72E-B6A18C7DB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6373" y="1690989"/>
            <a:ext cx="8997791" cy="392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42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8949AB-D1B4-DE44-280F-65093CC73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E2A7EE5-1CF9-1026-AD1C-9AE38A4A8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US" dirty="0"/>
              <a:t>MAHI for Combined-cycle gas-fired Power Plant (Steam Turbine)</a:t>
            </a:r>
            <a:endParaRPr lang="es-419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FF3F80E-894D-DB19-6A70-18547E8B8C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5976"/>
            <a:ext cx="12192000" cy="3458948"/>
          </a:xfrm>
          <a:prstGeom prst="rect">
            <a:avLst/>
          </a:prstGeom>
        </p:spPr>
      </p:pic>
      <p:sp>
        <p:nvSpPr>
          <p:cNvPr id="10" name="Callout: Line 9">
            <a:extLst>
              <a:ext uri="{FF2B5EF4-FFF2-40B4-BE49-F238E27FC236}">
                <a16:creationId xmlns:a16="http://schemas.microsoft.com/office/drawing/2014/main" id="{0F953264-C06A-1602-7D9D-608A0E0254E9}"/>
              </a:ext>
            </a:extLst>
          </p:cNvPr>
          <p:cNvSpPr/>
          <p:nvPr/>
        </p:nvSpPr>
        <p:spPr>
          <a:xfrm>
            <a:off x="7917404" y="3940172"/>
            <a:ext cx="1477525" cy="323165"/>
          </a:xfrm>
          <a:prstGeom prst="borderCallout1">
            <a:avLst>
              <a:gd name="adj1" fmla="val 101971"/>
              <a:gd name="adj2" fmla="val 52011"/>
              <a:gd name="adj3" fmla="val 253052"/>
              <a:gd name="adj4" fmla="val 80633"/>
            </a:avLst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200" b="1" dirty="0" err="1">
                <a:solidFill>
                  <a:schemeClr val="tx1"/>
                </a:solidFill>
                <a:latin typeface="Arial Nova" panose="020B0504020202020204" pitchFamily="34" charset="0"/>
              </a:rPr>
              <a:t>Transformer</a:t>
            </a:r>
            <a:r>
              <a:rPr lang="es-GT" sz="1200" b="1" dirty="0">
                <a:solidFill>
                  <a:schemeClr val="tx1"/>
                </a:solidFill>
                <a:latin typeface="Arial Nova" panose="020B0504020202020204" pitchFamily="34" charset="0"/>
              </a:rPr>
              <a:t> AHI</a:t>
            </a:r>
          </a:p>
        </p:txBody>
      </p:sp>
      <p:sp>
        <p:nvSpPr>
          <p:cNvPr id="11" name="Callout: Line 10">
            <a:extLst>
              <a:ext uri="{FF2B5EF4-FFF2-40B4-BE49-F238E27FC236}">
                <a16:creationId xmlns:a16="http://schemas.microsoft.com/office/drawing/2014/main" id="{D06266CE-92CF-E1F7-3237-2A309D3E67A4}"/>
              </a:ext>
            </a:extLst>
          </p:cNvPr>
          <p:cNvSpPr/>
          <p:nvPr/>
        </p:nvSpPr>
        <p:spPr>
          <a:xfrm>
            <a:off x="5900345" y="3940171"/>
            <a:ext cx="1477525" cy="323165"/>
          </a:xfrm>
          <a:prstGeom prst="borderCallout1">
            <a:avLst>
              <a:gd name="adj1" fmla="val 101971"/>
              <a:gd name="adj2" fmla="val 52011"/>
              <a:gd name="adj3" fmla="val 358465"/>
              <a:gd name="adj4" fmla="val 51510"/>
            </a:avLst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200" b="1">
                <a:solidFill>
                  <a:schemeClr val="tx1"/>
                </a:solidFill>
                <a:latin typeface="Arial Nova" panose="020B0504020202020204" pitchFamily="34" charset="0"/>
              </a:rPr>
              <a:t>Generator AHI</a:t>
            </a:r>
            <a:endParaRPr lang="es-GT" sz="1200" b="1" dirty="0">
              <a:solidFill>
                <a:schemeClr val="tx1"/>
              </a:solidFill>
              <a:latin typeface="Arial Nova" panose="020B0504020202020204" pitchFamily="34" charset="0"/>
            </a:endParaRPr>
          </a:p>
        </p:txBody>
      </p:sp>
      <p:sp>
        <p:nvSpPr>
          <p:cNvPr id="14" name="Callout: Line 13">
            <a:extLst>
              <a:ext uri="{FF2B5EF4-FFF2-40B4-BE49-F238E27FC236}">
                <a16:creationId xmlns:a16="http://schemas.microsoft.com/office/drawing/2014/main" id="{2E492995-7FD4-7AB4-EB5C-4470F8475DDB}"/>
              </a:ext>
            </a:extLst>
          </p:cNvPr>
          <p:cNvSpPr/>
          <p:nvPr/>
        </p:nvSpPr>
        <p:spPr>
          <a:xfrm>
            <a:off x="3325024" y="3940170"/>
            <a:ext cx="1679301" cy="323165"/>
          </a:xfrm>
          <a:prstGeom prst="borderCallout1">
            <a:avLst>
              <a:gd name="adj1" fmla="val 101971"/>
              <a:gd name="adj2" fmla="val 52011"/>
              <a:gd name="adj3" fmla="val 360314"/>
              <a:gd name="adj4" fmla="val 52324"/>
            </a:avLst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200" b="1">
                <a:solidFill>
                  <a:schemeClr val="tx1"/>
                </a:solidFill>
                <a:latin typeface="Arial Nova" panose="020B0504020202020204" pitchFamily="34" charset="0"/>
              </a:rPr>
              <a:t>Steam</a:t>
            </a:r>
            <a:r>
              <a:rPr lang="es-GT" sz="1200" b="1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s-GT" sz="1200" b="1">
                <a:solidFill>
                  <a:schemeClr val="tx1"/>
                </a:solidFill>
                <a:latin typeface="Arial Nova" panose="020B0504020202020204" pitchFamily="34" charset="0"/>
              </a:rPr>
              <a:t>Turbine AHI</a:t>
            </a:r>
            <a:endParaRPr lang="es-GT" sz="1200" b="1" dirty="0">
              <a:solidFill>
                <a:schemeClr val="tx1"/>
              </a:solidFill>
              <a:latin typeface="Arial Nova" panose="020B0504020202020204" pitchFamily="34" charset="0"/>
            </a:endParaRPr>
          </a:p>
        </p:txBody>
      </p:sp>
      <p:sp>
        <p:nvSpPr>
          <p:cNvPr id="15" name="Callout: Line 14">
            <a:extLst>
              <a:ext uri="{FF2B5EF4-FFF2-40B4-BE49-F238E27FC236}">
                <a16:creationId xmlns:a16="http://schemas.microsoft.com/office/drawing/2014/main" id="{E45183FA-B46B-D1CD-F85B-50D9EF95BDE5}"/>
              </a:ext>
            </a:extLst>
          </p:cNvPr>
          <p:cNvSpPr/>
          <p:nvPr/>
        </p:nvSpPr>
        <p:spPr>
          <a:xfrm>
            <a:off x="2020275" y="6211051"/>
            <a:ext cx="1477525" cy="323165"/>
          </a:xfrm>
          <a:prstGeom prst="borderCallout1">
            <a:avLst>
              <a:gd name="adj1" fmla="val 49320"/>
              <a:gd name="adj2" fmla="val 98967"/>
              <a:gd name="adj3" fmla="val 49467"/>
              <a:gd name="adj4" fmla="val 12353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400" b="1" dirty="0">
                <a:solidFill>
                  <a:schemeClr val="bg1"/>
                </a:solidFill>
              </a:rPr>
              <a:t>Control AHI</a:t>
            </a:r>
          </a:p>
        </p:txBody>
      </p:sp>
      <p:sp>
        <p:nvSpPr>
          <p:cNvPr id="17" name="Callout: Line 16">
            <a:extLst>
              <a:ext uri="{FF2B5EF4-FFF2-40B4-BE49-F238E27FC236}">
                <a16:creationId xmlns:a16="http://schemas.microsoft.com/office/drawing/2014/main" id="{728A0F19-13A5-F632-53CD-298E8E5444C7}"/>
              </a:ext>
            </a:extLst>
          </p:cNvPr>
          <p:cNvSpPr/>
          <p:nvPr/>
        </p:nvSpPr>
        <p:spPr>
          <a:xfrm>
            <a:off x="7452600" y="6211050"/>
            <a:ext cx="1477525" cy="323165"/>
          </a:xfrm>
          <a:prstGeom prst="borderCallout1">
            <a:avLst>
              <a:gd name="adj1" fmla="val 51593"/>
              <a:gd name="adj2" fmla="val -450"/>
              <a:gd name="adj3" fmla="val 52876"/>
              <a:gd name="adj4" fmla="val -1813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400" b="1" dirty="0">
                <a:solidFill>
                  <a:schemeClr val="bg1"/>
                </a:solidFill>
              </a:rPr>
              <a:t>BOP AHI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42908D-854F-FCFE-B741-DF5B235575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5910" y="6142204"/>
            <a:ext cx="3352825" cy="471491"/>
          </a:xfrm>
          <a:prstGeom prst="rect">
            <a:avLst/>
          </a:prstGeom>
        </p:spPr>
      </p:pic>
      <p:sp>
        <p:nvSpPr>
          <p:cNvPr id="19" name="Callout: Line 18">
            <a:extLst>
              <a:ext uri="{FF2B5EF4-FFF2-40B4-BE49-F238E27FC236}">
                <a16:creationId xmlns:a16="http://schemas.microsoft.com/office/drawing/2014/main" id="{44D0BE89-3845-AA15-4634-CBC84839C043}"/>
              </a:ext>
            </a:extLst>
          </p:cNvPr>
          <p:cNvSpPr/>
          <p:nvPr/>
        </p:nvSpPr>
        <p:spPr>
          <a:xfrm>
            <a:off x="1744160" y="3395976"/>
            <a:ext cx="1477525" cy="323165"/>
          </a:xfrm>
          <a:prstGeom prst="borderCallout1">
            <a:avLst>
              <a:gd name="adj1" fmla="val 101971"/>
              <a:gd name="adj2" fmla="val 52011"/>
              <a:gd name="adj3" fmla="val 360314"/>
              <a:gd name="adj4" fmla="val 51105"/>
            </a:avLst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200" b="1" dirty="0">
                <a:solidFill>
                  <a:schemeClr val="tx1"/>
                </a:solidFill>
                <a:latin typeface="Arial Nova" panose="020B0504020202020204" pitchFamily="34" charset="0"/>
              </a:rPr>
              <a:t>HRSG AHI</a:t>
            </a:r>
          </a:p>
        </p:txBody>
      </p:sp>
    </p:spTree>
    <p:extLst>
      <p:ext uri="{BB962C8B-B14F-4D97-AF65-F5344CB8AC3E}">
        <p14:creationId xmlns:p14="http://schemas.microsoft.com/office/powerpoint/2010/main" val="429486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5" grpId="0" animBg="1"/>
      <p:bldP spid="17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ED60F4-8AAC-F982-B4E9-810D1F714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97DBC52-9280-4DD0-F533-CFF7CF4F5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Maintenance Asset Health Index</a:t>
            </a:r>
            <a:endParaRPr lang="es-419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A3E0C380-18C7-6EE5-03B5-145F619EE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Arial Nova" panose="020B0504020202020204" pitchFamily="34" charset="0"/>
              </a:rPr>
              <a:t>Probability</a:t>
            </a:r>
            <a:r>
              <a:rPr lang="en-US" dirty="0">
                <a:latin typeface="Arial Nova" panose="020B0504020202020204" pitchFamily="34" charset="0"/>
              </a:rPr>
              <a:t> – How much time left before the next major overhaul?  How much risk?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Arial Nova" panose="020B0504020202020204" pitchFamily="34" charset="0"/>
              </a:rPr>
              <a:t>PM Compliance </a:t>
            </a:r>
            <a:r>
              <a:rPr lang="en-US" dirty="0">
                <a:latin typeface="Arial Nova" panose="020B0504020202020204" pitchFamily="34" charset="0"/>
              </a:rPr>
              <a:t>– Are we keeping up with our PM Program?  Generate all WO’s.  Complete all WO’s (on-time)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Arial Nova" panose="020B0504020202020204" pitchFamily="34" charset="0"/>
              </a:rPr>
              <a:t>WO Split </a:t>
            </a:r>
            <a:r>
              <a:rPr lang="en-US" dirty="0">
                <a:latin typeface="Arial Nova" panose="020B0504020202020204" pitchFamily="34" charset="0"/>
              </a:rPr>
              <a:t>(Preventive/Corrective) – How effective is my PM Program?  If we’re doing our PM’s right, we should have fewer corrective actions.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Arial Nova" panose="020B0504020202020204" pitchFamily="34" charset="0"/>
              </a:rPr>
              <a:t>WO Priority </a:t>
            </a:r>
            <a:r>
              <a:rPr lang="en-US" dirty="0">
                <a:latin typeface="Arial Nova" panose="020B0504020202020204" pitchFamily="34" charset="0"/>
              </a:rPr>
              <a:t>– Are we taking care of the highest priority Work?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Arial Nova" panose="020B0504020202020204" pitchFamily="34" charset="0"/>
              </a:rPr>
              <a:t>Asset Condition </a:t>
            </a:r>
            <a:r>
              <a:rPr lang="en-US" dirty="0">
                <a:latin typeface="Arial Nova" panose="020B0504020202020204" pitchFamily="34" charset="0"/>
              </a:rPr>
              <a:t>– What is the condition of the asset according to the people on the field?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Arial Nova" panose="020B0504020202020204" pitchFamily="34" charset="0"/>
              </a:rPr>
              <a:t>Critical Spares </a:t>
            </a:r>
            <a:r>
              <a:rPr lang="en-US" dirty="0">
                <a:latin typeface="Arial Nova" panose="020B0504020202020204" pitchFamily="34" charset="0"/>
              </a:rPr>
              <a:t>– Do I have the right spares in the right quantities when needed?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5C5FAE0-9CCB-BAC2-A1F9-27B744E24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4125" y="4988256"/>
            <a:ext cx="86729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69BBB33-8D12-4532-5C25-16511BDD759D}"/>
                  </a:ext>
                </a:extLst>
              </p:cNvPr>
              <p:cNvSpPr/>
              <p:nvPr/>
            </p:nvSpPr>
            <p:spPr>
              <a:xfrm>
                <a:off x="108937" y="941617"/>
                <a:ext cx="12192000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21917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𝐴𝐻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𝐼𝑛𝑑𝑒𝑥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=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𝑃𝑟𝑜𝑏𝑎𝑏𝑖𝑙𝑖𝑡𝑦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𝑃𝑀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𝐶𝑜𝑚𝑝𝑙𝑖𝑎𝑛𝑐𝑒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𝑃𝑟𝑒𝑣𝑒𝑛𝑡𝑖𝑣𝑒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𝐶𝑜𝑟𝑟𝑒𝑐𝑡𝑖𝑣𝑒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𝑊𝑂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𝑃𝑟𝑖𝑜𝑟𝑖𝑡𝑦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𝐴𝑠𝑠𝑒𝑡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𝐶𝑜𝑛𝑑𝑖𝑡𝑖𝑜𝑛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𝐶𝑟𝑖𝑡𝑖𝑐𝑎𝑙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𝑆𝑝𝑎𝑟𝑒𝑠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69BBB33-8D12-4532-5C25-16511BDD75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37" y="941617"/>
                <a:ext cx="12192000" cy="714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050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D8E874-9B99-EB0C-6A11-1AACBB6705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F607AAB-0383-26DA-3814-2F66C891C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Maintenance Asset Health Index</a:t>
            </a:r>
            <a:endParaRPr lang="es-419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87C2266-A155-3076-F43F-E95A5B20C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4125" y="4988256"/>
            <a:ext cx="86729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8470D7A-FE6E-DD10-05C6-0C54B62E745D}"/>
                  </a:ext>
                </a:extLst>
              </p:cNvPr>
              <p:cNvSpPr/>
              <p:nvPr/>
            </p:nvSpPr>
            <p:spPr>
              <a:xfrm>
                <a:off x="108937" y="941617"/>
                <a:ext cx="12192000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21917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𝐴𝐻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𝐼𝑛𝑑𝑒𝑥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=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chemeClr val="accent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𝑷𝒓𝒐𝒃𝒂𝒃𝒊𝒍𝒊𝒕𝒚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𝑃𝑀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𝐶𝑜𝑚𝑝𝑙𝑖𝑎𝑛𝑐𝑒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𝑃𝑟𝑒𝑣𝑒𝑛𝑡𝑖𝑣𝑒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𝐶𝑜𝑟𝑟𝑒𝑐𝑡𝑖𝑣𝑒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𝑊𝑂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𝑃𝑟𝑖𝑜𝑟𝑖𝑡𝑦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𝐴𝑠𝑠𝑒𝑡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𝐶𝑜𝑛𝑑𝑖𝑡𝑖𝑜𝑛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𝐶𝑟𝑖𝑡𝑖𝑐𝑎𝑙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𝑆𝑝𝑎𝑟𝑒𝑠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8470D7A-FE6E-DD10-05C6-0C54B62E74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37" y="941617"/>
                <a:ext cx="12192000" cy="714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782E65B-EE98-2E33-FB92-0C4401392A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8347245"/>
              </p:ext>
            </p:extLst>
          </p:nvPr>
        </p:nvGraphicFramePr>
        <p:xfrm>
          <a:off x="653581" y="2828645"/>
          <a:ext cx="3519368" cy="20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7296013" imgH="4267200" progId="Visio.Drawing.15">
                  <p:embed/>
                </p:oleObj>
              </mc:Choice>
              <mc:Fallback>
                <p:oleObj name="Visio" r:id="rId4" imgW="7296013" imgH="4267200" progId="Visio.Drawing.15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FD765DD-3C40-4493-83CF-EA68D15545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581" y="2828645"/>
                        <a:ext cx="3519368" cy="2069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B1853B7-A115-542B-AE03-D79A025DA8B5}"/>
              </a:ext>
            </a:extLst>
          </p:cNvPr>
          <p:cNvSpPr txBox="1"/>
          <p:nvPr/>
        </p:nvSpPr>
        <p:spPr>
          <a:xfrm>
            <a:off x="539553" y="2140131"/>
            <a:ext cx="2919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Probability, Risk, Time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3E96F33-B4F3-50C9-6F8F-D62227923A5A}"/>
              </a:ext>
            </a:extLst>
          </p:cNvPr>
          <p:cNvGrpSpPr/>
          <p:nvPr/>
        </p:nvGrpSpPr>
        <p:grpSpPr>
          <a:xfrm>
            <a:off x="4481128" y="4307903"/>
            <a:ext cx="3353044" cy="545232"/>
            <a:chOff x="4481128" y="4884373"/>
            <a:chExt cx="3353044" cy="545232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A703012-01A3-653D-951A-1D80ECD4C4B9}"/>
                </a:ext>
              </a:extLst>
            </p:cNvPr>
            <p:cNvCxnSpPr/>
            <p:nvPr/>
          </p:nvCxnSpPr>
          <p:spPr>
            <a:xfrm>
              <a:off x="4755881" y="4884373"/>
              <a:ext cx="3078291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C2E285D-D76E-F04A-D8A3-27E2D52D3132}"/>
                </a:ext>
              </a:extLst>
            </p:cNvPr>
            <p:cNvSpPr/>
            <p:nvPr/>
          </p:nvSpPr>
          <p:spPr>
            <a:xfrm>
              <a:off x="4481128" y="5111553"/>
              <a:ext cx="817848" cy="318052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Last Major Overhaul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C46F01C3-697C-D288-A321-A3BCD829D46C}"/>
                </a:ext>
              </a:extLst>
            </p:cNvPr>
            <p:cNvCxnSpPr>
              <a:stCxn id="12" idx="0"/>
            </p:cNvCxnSpPr>
            <p:nvPr/>
          </p:nvCxnSpPr>
          <p:spPr>
            <a:xfrm flipV="1">
              <a:off x="4890052" y="4884373"/>
              <a:ext cx="0" cy="22718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C18EE80-3746-6945-8614-8A5AD1C178BD}"/>
                </a:ext>
              </a:extLst>
            </p:cNvPr>
            <p:cNvSpPr/>
            <p:nvPr/>
          </p:nvSpPr>
          <p:spPr>
            <a:xfrm>
              <a:off x="7016324" y="5111553"/>
              <a:ext cx="817848" cy="318052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Next Major Overhaul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BF1249A-6F52-4678-07DE-67D035CD5BB0}"/>
                </a:ext>
              </a:extLst>
            </p:cNvPr>
            <p:cNvCxnSpPr>
              <a:stCxn id="14" idx="0"/>
            </p:cNvCxnSpPr>
            <p:nvPr/>
          </p:nvCxnSpPr>
          <p:spPr>
            <a:xfrm flipV="1">
              <a:off x="7425248" y="4884373"/>
              <a:ext cx="3542" cy="22718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12CE9C5-B05B-9F63-CD41-AC414D0F42B6}"/>
                </a:ext>
              </a:extLst>
            </p:cNvPr>
            <p:cNvSpPr txBox="1"/>
            <p:nvPr/>
          </p:nvSpPr>
          <p:spPr>
            <a:xfrm>
              <a:off x="5589866" y="4967940"/>
              <a:ext cx="11355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months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D2F67C8-9EDC-11A6-DEA5-3FA948EFA875}"/>
              </a:ext>
            </a:extLst>
          </p:cNvPr>
          <p:cNvGrpSpPr/>
          <p:nvPr/>
        </p:nvGrpSpPr>
        <p:grpSpPr>
          <a:xfrm>
            <a:off x="8185375" y="2767211"/>
            <a:ext cx="3353044" cy="2085924"/>
            <a:chOff x="8185375" y="3343681"/>
            <a:chExt cx="3353044" cy="2085924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69BA1FD-0261-C370-C73E-5BF9C7AEC3C4}"/>
                </a:ext>
              </a:extLst>
            </p:cNvPr>
            <p:cNvCxnSpPr/>
            <p:nvPr/>
          </p:nvCxnSpPr>
          <p:spPr>
            <a:xfrm>
              <a:off x="8460128" y="4884373"/>
              <a:ext cx="3078291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180915-5D36-6548-E714-919D963236FB}"/>
                </a:ext>
              </a:extLst>
            </p:cNvPr>
            <p:cNvSpPr/>
            <p:nvPr/>
          </p:nvSpPr>
          <p:spPr>
            <a:xfrm>
              <a:off x="8185375" y="5111553"/>
              <a:ext cx="817848" cy="318052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Feb 2018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58BEB278-2025-75EF-965A-3AE08066D632}"/>
                </a:ext>
              </a:extLst>
            </p:cNvPr>
            <p:cNvCxnSpPr>
              <a:stCxn id="19" idx="0"/>
            </p:cNvCxnSpPr>
            <p:nvPr/>
          </p:nvCxnSpPr>
          <p:spPr>
            <a:xfrm flipV="1">
              <a:off x="8594299" y="4884373"/>
              <a:ext cx="0" cy="22718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5426FFE-92FD-CB33-E6CF-5159FA5CDA49}"/>
                </a:ext>
              </a:extLst>
            </p:cNvPr>
            <p:cNvSpPr/>
            <p:nvPr/>
          </p:nvSpPr>
          <p:spPr>
            <a:xfrm>
              <a:off x="10720571" y="5111553"/>
              <a:ext cx="817848" cy="318052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Feb 2021 </a:t>
              </a:r>
            </a:p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(36 months)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D26C539D-6A17-A452-035E-443A7C848D8E}"/>
                </a:ext>
              </a:extLst>
            </p:cNvPr>
            <p:cNvCxnSpPr>
              <a:stCxn id="21" idx="0"/>
            </p:cNvCxnSpPr>
            <p:nvPr/>
          </p:nvCxnSpPr>
          <p:spPr>
            <a:xfrm flipV="1">
              <a:off x="11129495" y="4884373"/>
              <a:ext cx="3542" cy="22718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8B6B425-FE7E-F6F1-203D-436255D8C6D9}"/>
                </a:ext>
              </a:extLst>
            </p:cNvPr>
            <p:cNvSpPr txBox="1"/>
            <p:nvPr/>
          </p:nvSpPr>
          <p:spPr>
            <a:xfrm>
              <a:off x="9294113" y="4967940"/>
              <a:ext cx="11355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months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05F96B1-1105-9A76-0F7B-AEED63F530BA}"/>
                </a:ext>
              </a:extLst>
            </p:cNvPr>
            <p:cNvSpPr/>
            <p:nvPr/>
          </p:nvSpPr>
          <p:spPr>
            <a:xfrm>
              <a:off x="8460128" y="4335427"/>
              <a:ext cx="1896948" cy="12491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7564EBE-F9EB-7634-9130-E8D2C8852D66}"/>
                </a:ext>
              </a:extLst>
            </p:cNvPr>
            <p:cNvSpPr txBox="1"/>
            <p:nvPr/>
          </p:nvSpPr>
          <p:spPr>
            <a:xfrm>
              <a:off x="8418531" y="3979872"/>
              <a:ext cx="20103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Feb 2020 (24 months)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4850288-701B-D122-3CA7-0FAFA0EDEA41}"/>
                </a:ext>
              </a:extLst>
            </p:cNvPr>
            <p:cNvSpPr txBox="1"/>
            <p:nvPr/>
          </p:nvSpPr>
          <p:spPr>
            <a:xfrm>
              <a:off x="8418531" y="3343681"/>
              <a:ext cx="11512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Gas turbine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A9654801-AD9E-C137-0562-173893EE7F83}"/>
              </a:ext>
            </a:extLst>
          </p:cNvPr>
          <p:cNvSpPr txBox="1"/>
          <p:nvPr/>
        </p:nvSpPr>
        <p:spPr>
          <a:xfrm>
            <a:off x="10387142" y="2763448"/>
            <a:ext cx="12314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24/36 = 66%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1BE9D03-8122-58B7-657B-C10AA82AC5CA}"/>
              </a:ext>
            </a:extLst>
          </p:cNvPr>
          <p:cNvSpPr txBox="1"/>
          <p:nvPr/>
        </p:nvSpPr>
        <p:spPr>
          <a:xfrm>
            <a:off x="4697762" y="2140130"/>
            <a:ext cx="2804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Gas turbine overhaul</a:t>
            </a:r>
          </a:p>
        </p:txBody>
      </p:sp>
    </p:spTree>
    <p:extLst>
      <p:ext uri="{BB962C8B-B14F-4D97-AF65-F5344CB8AC3E}">
        <p14:creationId xmlns:p14="http://schemas.microsoft.com/office/powerpoint/2010/main" val="207610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9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75DB23-D4D6-B420-FA3F-A03A13C1A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10C49B6-DC25-9394-6D83-B5AD638C3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Maintenance Asset Health Index</a:t>
            </a:r>
            <a:endParaRPr lang="es-419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A1B1619-22B6-9467-0271-0374EA295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4125" y="4988256"/>
            <a:ext cx="86729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970CED8-F91E-0FA6-A5EE-9B1D3255B1BE}"/>
                  </a:ext>
                </a:extLst>
              </p:cNvPr>
              <p:cNvSpPr/>
              <p:nvPr/>
            </p:nvSpPr>
            <p:spPr>
              <a:xfrm>
                <a:off x="108937" y="941617"/>
                <a:ext cx="12192000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21917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𝑀𝐴𝐻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𝐼𝑛𝑑𝑒𝑥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=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𝑃𝑟𝑜𝑏𝑎𝑏𝑖𝑙𝑖𝑡𝑦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1" i="1" smtClean="0">
                              <a:solidFill>
                                <a:schemeClr val="accent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𝑷𝑴</m:t>
                          </m:r>
                          <m:r>
                            <a:rPr lang="en-US" b="1" i="1" smtClean="0">
                              <a:solidFill>
                                <a:schemeClr val="accent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chemeClr val="accent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𝑪𝒐𝒎𝒑𝒍𝒊𝒂𝒏𝒄𝒆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𝑃𝑟𝑒𝑣𝑒𝑛𝑡𝑖𝑣𝑒</m:t>
                              </m:r>
                            </m:num>
                            <m:den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𝐶𝑜𝑟𝑟𝑒𝑐𝑡𝑖𝑣𝑒</m:t>
                              </m:r>
                            </m:den>
                          </m:f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𝑊𝑂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𝑃𝑟𝑖𝑜𝑟𝑖𝑡𝑦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𝐴𝑠𝑠𝑒𝑡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𝐶𝑜𝑛𝑑𝑖𝑡𝑖𝑜𝑛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𝐶𝑟𝑖𝑡𝑖𝑐𝑎𝑙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𝑆𝑝𝑎𝑟𝑒𝑠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b="1" i="1" dirty="0">
                  <a:solidFill>
                    <a:schemeClr val="accent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970CED8-F91E-0FA6-A5EE-9B1D3255B1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37" y="941617"/>
                <a:ext cx="12192000" cy="714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3241D4E-8022-CE50-39A3-E32ED117EBF2}"/>
              </a:ext>
            </a:extLst>
          </p:cNvPr>
          <p:cNvSpPr txBox="1"/>
          <p:nvPr/>
        </p:nvSpPr>
        <p:spPr>
          <a:xfrm>
            <a:off x="1324742" y="2060615"/>
            <a:ext cx="6644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Preventive Maintenance (PM) Schedule Compliance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CBFEE99-88A9-D44A-5393-071F599F47FD}"/>
              </a:ext>
            </a:extLst>
          </p:cNvPr>
          <p:cNvGrpSpPr/>
          <p:nvPr/>
        </p:nvGrpSpPr>
        <p:grpSpPr>
          <a:xfrm>
            <a:off x="1554944" y="4228387"/>
            <a:ext cx="5326241" cy="545232"/>
            <a:chOff x="769755" y="4884373"/>
            <a:chExt cx="5326241" cy="545232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BD4D2F9B-902E-0D82-5AB3-BD78BCE67113}"/>
                </a:ext>
              </a:extLst>
            </p:cNvPr>
            <p:cNvCxnSpPr>
              <a:cxnSpLocks/>
            </p:cNvCxnSpPr>
            <p:nvPr/>
          </p:nvCxnSpPr>
          <p:spPr>
            <a:xfrm>
              <a:off x="769755" y="4884373"/>
              <a:ext cx="5326241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8F5D10B-B12C-A267-DA70-716F819577B4}"/>
                </a:ext>
              </a:extLst>
            </p:cNvPr>
            <p:cNvSpPr/>
            <p:nvPr/>
          </p:nvSpPr>
          <p:spPr>
            <a:xfrm>
              <a:off x="769755" y="5111553"/>
              <a:ext cx="1299135" cy="318052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  <a:latin typeface="Arial Nova" panose="020B0504020202020204" pitchFamily="34" charset="0"/>
                </a:rPr>
                <a:t>Last Major Overhaul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D05F083-E58F-EB48-F748-CA122DC4D641}"/>
                </a:ext>
              </a:extLst>
            </p:cNvPr>
            <p:cNvCxnSpPr>
              <a:stCxn id="8" idx="0"/>
            </p:cNvCxnSpPr>
            <p:nvPr/>
          </p:nvCxnSpPr>
          <p:spPr>
            <a:xfrm flipV="1">
              <a:off x="1419322" y="4884373"/>
              <a:ext cx="0" cy="22718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A1322FC-5FC5-9697-9709-ED4FB4E4AF92}"/>
                </a:ext>
              </a:extLst>
            </p:cNvPr>
            <p:cNvSpPr/>
            <p:nvPr/>
          </p:nvSpPr>
          <p:spPr>
            <a:xfrm>
              <a:off x="4625677" y="5111553"/>
              <a:ext cx="1470319" cy="2980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  <a:latin typeface="Arial Nova" panose="020B0504020202020204" pitchFamily="34" charset="0"/>
                </a:rPr>
                <a:t>Next Major Overhaul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C905B85-D40F-8355-8C05-C7B48C342048}"/>
                </a:ext>
              </a:extLst>
            </p:cNvPr>
            <p:cNvCxnSpPr>
              <a:cxnSpLocks/>
              <a:stCxn id="10" idx="0"/>
            </p:cNvCxnSpPr>
            <p:nvPr/>
          </p:nvCxnSpPr>
          <p:spPr>
            <a:xfrm flipV="1">
              <a:off x="5360837" y="4884373"/>
              <a:ext cx="1" cy="22718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300952E-47CF-87AE-8D1D-042ECCB76EF2}"/>
                </a:ext>
              </a:extLst>
            </p:cNvPr>
            <p:cNvSpPr txBox="1"/>
            <p:nvPr/>
          </p:nvSpPr>
          <p:spPr>
            <a:xfrm>
              <a:off x="2865091" y="4967940"/>
              <a:ext cx="11355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months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8DCCE33-1550-16F9-42C3-0C8597193858}"/>
              </a:ext>
            </a:extLst>
          </p:cNvPr>
          <p:cNvSpPr txBox="1"/>
          <p:nvPr/>
        </p:nvSpPr>
        <p:spPr>
          <a:xfrm>
            <a:off x="7394064" y="3518502"/>
            <a:ext cx="38200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Scheduled End Date = Actual End Date (HIT)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51AF516-3F10-C313-ED96-0BB83530E016}"/>
                  </a:ext>
                </a:extLst>
              </p:cNvPr>
              <p:cNvSpPr txBox="1"/>
              <p:nvPr/>
            </p:nvSpPr>
            <p:spPr>
              <a:xfrm>
                <a:off x="7969703" y="3982248"/>
                <a:ext cx="2240165" cy="5605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𝑇𝑜𝑡𝑎𝑙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𝑁𝑢𝑚𝑏𝑒𝑟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𝐻𝑖𝑡𝑠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𝑇𝑜𝑡𝑎𝑙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𝑃𝑀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51AF516-3F10-C313-ED96-0BB83530E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9703" y="3982248"/>
                <a:ext cx="2240165" cy="5605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825F8E0B-1218-BA88-9D26-7DC7CF8C5117}"/>
              </a:ext>
            </a:extLst>
          </p:cNvPr>
          <p:cNvSpPr/>
          <p:nvPr/>
        </p:nvSpPr>
        <p:spPr>
          <a:xfrm>
            <a:off x="1676537" y="2773014"/>
            <a:ext cx="1690486" cy="41451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 Nova" panose="020B0504020202020204" pitchFamily="34" charset="0"/>
              </a:rPr>
              <a:t>PM Schedule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C04FEFB-0DFD-749C-91BF-449800C18DDE}"/>
              </a:ext>
            </a:extLst>
          </p:cNvPr>
          <p:cNvSpPr/>
          <p:nvPr/>
        </p:nvSpPr>
        <p:spPr>
          <a:xfrm>
            <a:off x="1676536" y="3483234"/>
            <a:ext cx="1690487" cy="41451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 Nova" panose="020B0504020202020204" pitchFamily="34" charset="0"/>
              </a:rPr>
              <a:t>WO Generated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C3CF514-4E5D-B457-D9CD-61B2D9EB40F5}"/>
              </a:ext>
            </a:extLst>
          </p:cNvPr>
          <p:cNvSpPr/>
          <p:nvPr/>
        </p:nvSpPr>
        <p:spPr>
          <a:xfrm>
            <a:off x="4607498" y="3480523"/>
            <a:ext cx="2263136" cy="41451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 Nova" panose="020B0504020202020204" pitchFamily="34" charset="0"/>
              </a:rPr>
              <a:t>WO Closed (on-time)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63B0B7A-4E82-148A-5826-53F091E633FB}"/>
              </a:ext>
            </a:extLst>
          </p:cNvPr>
          <p:cNvCxnSpPr>
            <a:stCxn id="15" idx="2"/>
            <a:endCxn id="16" idx="0"/>
          </p:cNvCxnSpPr>
          <p:nvPr/>
        </p:nvCxnSpPr>
        <p:spPr>
          <a:xfrm>
            <a:off x="2521780" y="3187526"/>
            <a:ext cx="0" cy="295708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FFD5D55-11F8-2E3C-A8DE-E40CD238EB0A}"/>
              </a:ext>
            </a:extLst>
          </p:cNvPr>
          <p:cNvCxnSpPr>
            <a:cxnSpLocks/>
            <a:stCxn id="16" idx="3"/>
            <a:endCxn id="17" idx="1"/>
          </p:cNvCxnSpPr>
          <p:nvPr/>
        </p:nvCxnSpPr>
        <p:spPr>
          <a:xfrm flipV="1">
            <a:off x="3367023" y="3687779"/>
            <a:ext cx="1240475" cy="2711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923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13" grpId="0"/>
      <p:bldP spid="14" grpId="0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Streamline 2024">
  <a:themeElements>
    <a:clrScheme name="Custom 7">
      <a:dk1>
        <a:srgbClr val="000000"/>
      </a:dk1>
      <a:lt1>
        <a:srgbClr val="FFFFFF"/>
      </a:lt1>
      <a:dk2>
        <a:srgbClr val="153C15"/>
      </a:dk2>
      <a:lt2>
        <a:srgbClr val="FCFFFF"/>
      </a:lt2>
      <a:accent1>
        <a:srgbClr val="153C15"/>
      </a:accent1>
      <a:accent2>
        <a:srgbClr val="1F600B"/>
      </a:accent2>
      <a:accent3>
        <a:srgbClr val="3BA30F"/>
      </a:accent3>
      <a:accent4>
        <a:srgbClr val="69CE40"/>
      </a:accent4>
      <a:accent5>
        <a:srgbClr val="D0E9CD"/>
      </a:accent5>
      <a:accent6>
        <a:srgbClr val="70AD47"/>
      </a:accent6>
      <a:hlink>
        <a:srgbClr val="3BA30F"/>
      </a:hlink>
      <a:folHlink>
        <a:srgbClr val="1F600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74729</TotalTime>
  <Words>1129</Words>
  <Application>Microsoft Office PowerPoint</Application>
  <PresentationFormat>Widescreen</PresentationFormat>
  <Paragraphs>268</Paragraphs>
  <Slides>23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Arial Nova</vt:lpstr>
      <vt:lpstr>Arial Nova Light</vt:lpstr>
      <vt:lpstr>Berkshire Swash</vt:lpstr>
      <vt:lpstr>Calibri</vt:lpstr>
      <vt:lpstr>Cambria Math</vt:lpstr>
      <vt:lpstr>Source Sans Pro</vt:lpstr>
      <vt:lpstr>Times New Roman</vt:lpstr>
      <vt:lpstr>Streamline 2024</vt:lpstr>
      <vt:lpstr>Simple Light</vt:lpstr>
      <vt:lpstr>Visio</vt:lpstr>
      <vt:lpstr>Maintenance Asset Health Index</vt:lpstr>
      <vt:lpstr>Maintenance Asset Health Index</vt:lpstr>
      <vt:lpstr>Challenge: Making the connection</vt:lpstr>
      <vt:lpstr>Use what we have at hand</vt:lpstr>
      <vt:lpstr>Use what we have at hand</vt:lpstr>
      <vt:lpstr>MAHI for Combined-cycle gas-fired Power Plant (Steam Turbine)</vt:lpstr>
      <vt:lpstr>Maintenance Asset Health Index</vt:lpstr>
      <vt:lpstr>Maintenance Asset Health Index</vt:lpstr>
      <vt:lpstr>Maintenance Asset Health Index</vt:lpstr>
      <vt:lpstr>Maintenance Asset Health Index</vt:lpstr>
      <vt:lpstr>Maintenance Asset Health Index</vt:lpstr>
      <vt:lpstr>Maintenance Asset Health Index</vt:lpstr>
      <vt:lpstr>Maintenance Asset Health Index</vt:lpstr>
      <vt:lpstr>Maintenance Asset Health Index</vt:lpstr>
      <vt:lpstr>Maintenance Asset Health Index</vt:lpstr>
      <vt:lpstr>Maintenance Asset Health Index</vt:lpstr>
      <vt:lpstr>Maintenance Asset Health Index</vt:lpstr>
      <vt:lpstr>Maintenance Asset Health Index</vt:lpstr>
      <vt:lpstr>Maintenance Asset Health Index</vt:lpstr>
      <vt:lpstr>MAHI for predictive maintenance?</vt:lpstr>
      <vt:lpstr>MAHI for predictive maintenance?</vt:lpstr>
      <vt:lpstr>PowerPoint Presentation</vt:lpstr>
      <vt:lpstr>Maintenance Asset Health Index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Adriana Morales</dc:creator>
  <cp:lastModifiedBy>Angel M. Torres-Morales VKCAR</cp:lastModifiedBy>
  <cp:revision>640</cp:revision>
  <cp:lastPrinted>2018-03-12T16:47:49Z</cp:lastPrinted>
  <dcterms:created xsi:type="dcterms:W3CDTF">2015-11-27T22:38:40Z</dcterms:created>
  <dcterms:modified xsi:type="dcterms:W3CDTF">2025-02-24T13:41:48Z</dcterms:modified>
</cp:coreProperties>
</file>