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9" r:id="rId29"/>
    <p:sldId id="284" r:id="rId30"/>
    <p:sldId id="285" r:id="rId31"/>
    <p:sldId id="286" r:id="rId32"/>
    <p:sldId id="287" r:id="rId33"/>
    <p:sldId id="288" r:id="rId34"/>
  </p:sldIdLst>
  <p:sldSz cx="12192000" cy="6858000"/>
  <p:notesSz cx="6858000" cy="9144000"/>
  <p:embeddedFontLst>
    <p:embeddedFont>
      <p:font typeface="Open Sans" panose="020B0606030504020204" pitchFamily="34" charset="0"/>
      <p:regular r:id="rId36"/>
      <p:bold r:id="rId37"/>
      <p:italic r:id="rId38"/>
      <p:boldItalic r:id="rId39"/>
    </p:embeddedFont>
    <p:embeddedFont>
      <p:font typeface="Open Sans Light" panose="020B0306030504020204" pitchFamily="34" charset="0"/>
      <p:regular r:id="rId40"/>
      <p:bold r:id="rId41"/>
      <p:italic r:id="rId42"/>
      <p:boldItalic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7" roundtripDataSignature="AMtx7mgHCVJNq2Lo4GyRBY/0kH9PC51Wx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9BF66F1-F138-4D98-8A6C-196E97F615D1}">
  <a:tblStyle styleId="{89BF66F1-F138-4D98-8A6C-196E97F615D1}"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4E05A204-469D-47C5-9A17-217217AF349B}"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9840" autoAdjust="0"/>
  </p:normalViewPr>
  <p:slideViewPr>
    <p:cSldViewPr snapToGrid="0">
      <p:cViewPr varScale="1">
        <p:scale>
          <a:sx n="93" d="100"/>
          <a:sy n="93" d="100"/>
        </p:scale>
        <p:origin x="51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customschemas.google.com/relationships/presentationmetadata" Target="meta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20" Type="http://schemas.openxmlformats.org/officeDocument/2006/relationships/slide" Target="slides/slide19.xml"/><Relationship Id="rId41"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32d88187958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a:latin typeface="Arial"/>
                <a:ea typeface="Arial"/>
                <a:cs typeface="Arial"/>
                <a:sym typeface="Arial"/>
              </a:rPr>
              <a:t>Original Title: Leverage AI to Reduce Downtime | By Identifying Critical Spares and Ensuring Appropriate Stocking Levels</a:t>
            </a:r>
            <a:endParaRPr>
              <a:latin typeface="Arial"/>
              <a:ea typeface="Arial"/>
              <a:cs typeface="Arial"/>
              <a:sym typeface="Arial"/>
            </a:endParaRPr>
          </a:p>
          <a:p>
            <a:pPr marL="0" lvl="0" indent="0" algn="l" rtl="0">
              <a:spcBef>
                <a:spcPts val="0"/>
              </a:spcBef>
              <a:spcAft>
                <a:spcPts val="0"/>
              </a:spcAft>
              <a:buClr>
                <a:schemeClr val="dk1"/>
              </a:buClr>
              <a:buFont typeface="Arial"/>
              <a:buNone/>
            </a:pPr>
            <a:endParaRPr>
              <a:latin typeface="Arial"/>
              <a:ea typeface="Arial"/>
              <a:cs typeface="Arial"/>
              <a:sym typeface="Arial"/>
            </a:endParaRPr>
          </a:p>
          <a:p>
            <a:pPr marL="0" lvl="0" indent="0" algn="l" rtl="0">
              <a:spcBef>
                <a:spcPts val="0"/>
              </a:spcBef>
              <a:spcAft>
                <a:spcPts val="0"/>
              </a:spcAft>
              <a:buClr>
                <a:schemeClr val="dk1"/>
              </a:buClr>
              <a:buFont typeface="Arial"/>
              <a:buNone/>
            </a:pPr>
            <a:r>
              <a:rPr lang="en-US">
                <a:latin typeface="Arial"/>
                <a:ea typeface="Arial"/>
                <a:cs typeface="Arial"/>
                <a:sym typeface="Arial"/>
              </a:rPr>
              <a:t>Maintenance and reliability professional whose career started with PdM and corrective maintenance as a reliability specialist and teaching vibration analysis and laser shaft alignment</a:t>
            </a:r>
            <a:endParaRPr>
              <a:latin typeface="Arial"/>
              <a:ea typeface="Arial"/>
              <a:cs typeface="Arial"/>
              <a:sym typeface="Arial"/>
            </a:endParaRPr>
          </a:p>
          <a:p>
            <a:pPr marL="0" lvl="0" indent="0" algn="l" rtl="0">
              <a:spcBef>
                <a:spcPts val="0"/>
              </a:spcBef>
              <a:spcAft>
                <a:spcPts val="0"/>
              </a:spcAft>
              <a:buClr>
                <a:schemeClr val="dk1"/>
              </a:buClr>
              <a:buFont typeface="Arial"/>
              <a:buNone/>
            </a:pPr>
            <a:endParaRPr>
              <a:latin typeface="Arial"/>
              <a:ea typeface="Arial"/>
              <a:cs typeface="Arial"/>
              <a:sym typeface="Arial"/>
            </a:endParaRPr>
          </a:p>
          <a:p>
            <a:pPr marL="0" lvl="0" indent="0" algn="l" rtl="0">
              <a:spcBef>
                <a:spcPts val="0"/>
              </a:spcBef>
              <a:spcAft>
                <a:spcPts val="0"/>
              </a:spcAft>
              <a:buClr>
                <a:schemeClr val="dk1"/>
              </a:buClr>
              <a:buFont typeface="Arial"/>
              <a:buNone/>
            </a:pPr>
            <a:r>
              <a:rPr lang="en-US">
                <a:latin typeface="Arial"/>
                <a:ea typeface="Arial"/>
                <a:cs typeface="Arial"/>
                <a:sym typeface="Arial"/>
              </a:rPr>
              <a:t>Implemented maintenance best practices across many industry verticals including chemical and general manufacturing, mining, oil &amp; gas, and food &amp; beverage</a:t>
            </a:r>
            <a:endParaRPr>
              <a:latin typeface="Arial"/>
              <a:ea typeface="Arial"/>
              <a:cs typeface="Arial"/>
              <a:sym typeface="Arial"/>
            </a:endParaRPr>
          </a:p>
          <a:p>
            <a:pPr marL="0" lvl="0" indent="0" algn="l" rtl="0">
              <a:spcBef>
                <a:spcPts val="0"/>
              </a:spcBef>
              <a:spcAft>
                <a:spcPts val="0"/>
              </a:spcAft>
              <a:buClr>
                <a:schemeClr val="dk1"/>
              </a:buClr>
              <a:buFont typeface="Arial"/>
              <a:buNone/>
            </a:pPr>
            <a:endParaRPr>
              <a:latin typeface="Arial"/>
              <a:ea typeface="Arial"/>
              <a:cs typeface="Arial"/>
              <a:sym typeface="Arial"/>
            </a:endParaRPr>
          </a:p>
          <a:p>
            <a:pPr marL="0" lvl="0" indent="0" algn="l" rtl="0">
              <a:spcBef>
                <a:spcPts val="0"/>
              </a:spcBef>
              <a:spcAft>
                <a:spcPts val="0"/>
              </a:spcAft>
              <a:buClr>
                <a:schemeClr val="dk1"/>
              </a:buClr>
              <a:buFont typeface="Arial"/>
              <a:buNone/>
            </a:pPr>
            <a:r>
              <a:rPr lang="en-US">
                <a:latin typeface="Arial"/>
                <a:ea typeface="Arial"/>
                <a:cs typeface="Arial"/>
                <a:sym typeface="Arial"/>
              </a:rPr>
              <a:t>Implemented mechanical integrity programs, FMEA, RCFA, and many other reliability tools and methodologies</a:t>
            </a:r>
            <a:endParaRPr/>
          </a:p>
        </p:txBody>
      </p:sp>
      <p:sp>
        <p:nvSpPr>
          <p:cNvPr id="65" name="Google Shape;65;g32d88187958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32d563849ba_0_2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228600" algn="l" rtl="0">
              <a:spcBef>
                <a:spcPts val="0"/>
              </a:spcBef>
              <a:spcAft>
                <a:spcPts val="0"/>
              </a:spcAft>
              <a:buNone/>
            </a:pPr>
            <a:r>
              <a:rPr lang="en-US">
                <a:latin typeface="Arial"/>
                <a:ea typeface="Arial"/>
                <a:cs typeface="Arial"/>
                <a:sym typeface="Arial"/>
              </a:rPr>
              <a:t>What are some typical approaches?</a:t>
            </a:r>
            <a:endParaRPr>
              <a:latin typeface="Arial"/>
              <a:ea typeface="Arial"/>
              <a:cs typeface="Arial"/>
              <a:sym typeface="Arial"/>
            </a:endParaRPr>
          </a:p>
          <a:p>
            <a:pPr marL="457200" lvl="0" indent="-228600" algn="l" rtl="0">
              <a:spcBef>
                <a:spcPts val="0"/>
              </a:spcBef>
              <a:spcAft>
                <a:spcPts val="0"/>
              </a:spcAft>
              <a:buNone/>
            </a:pPr>
            <a:r>
              <a:rPr lang="en-US">
                <a:latin typeface="Arial"/>
                <a:ea typeface="Arial"/>
                <a:cs typeface="Arial"/>
                <a:sym typeface="Arial"/>
              </a:rPr>
              <a:t>New part is added to inventory, engineering or maintenance provides initial stocking recommendation… based on best guess? Install base and likelihood of failure, OEM recommendations? Are the parts from the OEM? Is there an incentive to overstock? Are they doing their best to cover a possible warranty claim? Do they have incentive to recommend a low number?</a:t>
            </a:r>
            <a:endParaRPr>
              <a:latin typeface="Arial"/>
              <a:ea typeface="Arial"/>
              <a:cs typeface="Arial"/>
              <a:sym typeface="Arial"/>
            </a:endParaRPr>
          </a:p>
          <a:p>
            <a:pPr marL="457200" lvl="0" indent="-228600" algn="l" rtl="0">
              <a:spcBef>
                <a:spcPts val="0"/>
              </a:spcBef>
              <a:spcAft>
                <a:spcPts val="0"/>
              </a:spcAft>
              <a:buNone/>
            </a:pPr>
            <a:r>
              <a:rPr lang="en-US">
                <a:latin typeface="Arial"/>
                <a:ea typeface="Arial"/>
                <a:cs typeface="Arial"/>
                <a:sym typeface="Arial"/>
              </a:rPr>
              <a:t>Typically initial level set, not revisited until a production comes to a screeching halt, maintenance troubleshoots, identifies a part that failed, goes to find it. It’s not there. &lt;stockout occurs&gt;… typically response… we had a min of 5, let’s raise it to 10… emotional reaction, not necessarily financial.</a:t>
            </a:r>
            <a:endParaRPr>
              <a:latin typeface="Arial"/>
              <a:ea typeface="Arial"/>
              <a:cs typeface="Arial"/>
              <a:sym typeface="Arial"/>
            </a:endParaRPr>
          </a:p>
        </p:txBody>
      </p:sp>
      <p:sp>
        <p:nvSpPr>
          <p:cNvPr id="148" name="Google Shape;148;g32d563849ba_0_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a:latin typeface="Arial"/>
                <a:ea typeface="Arial"/>
                <a:cs typeface="Arial"/>
                <a:sym typeface="Arial"/>
              </a:rPr>
              <a:t>If we can remove the emotional component, we can come to a mathematical, financial decision.</a:t>
            </a:r>
            <a:endParaRPr>
              <a:latin typeface="Arial"/>
              <a:ea typeface="Arial"/>
              <a:cs typeface="Arial"/>
              <a:sym typeface="Arial"/>
            </a:endParaRPr>
          </a:p>
          <a:p>
            <a:pPr marL="0" lvl="0" indent="0" algn="l" rtl="0">
              <a:spcBef>
                <a:spcPts val="0"/>
              </a:spcBef>
              <a:spcAft>
                <a:spcPts val="0"/>
              </a:spcAft>
              <a:buClr>
                <a:schemeClr val="dk1"/>
              </a:buClr>
              <a:buSzPts val="1400"/>
              <a:buFont typeface="Arial"/>
              <a:buNone/>
            </a:pPr>
            <a:r>
              <a:rPr lang="en-US">
                <a:latin typeface="Arial"/>
                <a:ea typeface="Arial"/>
                <a:cs typeface="Arial"/>
                <a:sym typeface="Arial"/>
              </a:rPr>
              <a:t>Q: what makes mro inventory unique? &lt;&lt;&lt;Lumpy, intermittent demand&gt;&gt;&gt; Breakfix. if everything was planned/sch we could move a lot of inv to “just-in-time” order as needed. so our stocking levels are primarily for break/fix or corrective.</a:t>
            </a:r>
            <a:endParaRPr>
              <a:latin typeface="Arial"/>
              <a:ea typeface="Arial"/>
              <a:cs typeface="Arial"/>
              <a:sym typeface="Arial"/>
            </a:endParaRPr>
          </a:p>
          <a:p>
            <a:pPr marL="0" lvl="0" indent="0" algn="l" rtl="0">
              <a:spcBef>
                <a:spcPts val="0"/>
              </a:spcBef>
              <a:spcAft>
                <a:spcPts val="0"/>
              </a:spcAft>
              <a:buClr>
                <a:schemeClr val="dk1"/>
              </a:buClr>
              <a:buSzPts val="1400"/>
              <a:buFont typeface="Arial"/>
              <a:buNone/>
            </a:pPr>
            <a:r>
              <a:rPr lang="en-US">
                <a:latin typeface="Arial"/>
                <a:ea typeface="Arial"/>
                <a:cs typeface="Arial"/>
                <a:sym typeface="Arial"/>
              </a:rPr>
              <a:t>So it’s the random nature of failures that makes MRO unique.</a:t>
            </a:r>
            <a:endParaRPr/>
          </a:p>
        </p:txBody>
      </p:sp>
      <p:sp>
        <p:nvSpPr>
          <p:cNvPr id="153" name="Google Shape;15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32d563849ba_0_4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Arial"/>
                <a:ea typeface="Arial"/>
                <a:cs typeface="Arial"/>
                <a:sym typeface="Arial"/>
              </a:rPr>
              <a:t>Using a real-world data set, we have an item w/ very lumpy, intermittent demand</a:t>
            </a:r>
            <a:endParaRPr>
              <a:latin typeface="Arial"/>
              <a:ea typeface="Arial"/>
              <a:cs typeface="Arial"/>
              <a:sym typeface="Arial"/>
            </a:endParaRPr>
          </a:p>
          <a:p>
            <a:pPr marL="0" lvl="0" indent="0" algn="l" rtl="0">
              <a:spcBef>
                <a:spcPts val="0"/>
              </a:spcBef>
              <a:spcAft>
                <a:spcPts val="0"/>
              </a:spcAft>
              <a:buNone/>
            </a:pPr>
            <a:r>
              <a:rPr lang="en-US">
                <a:latin typeface="Arial"/>
                <a:ea typeface="Arial"/>
                <a:cs typeface="Arial"/>
                <a:sym typeface="Arial"/>
              </a:rPr>
              <a:t>What happens if we calculate average monthly usage?</a:t>
            </a:r>
            <a:endParaRPr>
              <a:latin typeface="Arial"/>
              <a:ea typeface="Arial"/>
              <a:cs typeface="Arial"/>
              <a:sym typeface="Arial"/>
            </a:endParaRPr>
          </a:p>
          <a:p>
            <a:pPr marL="0" lvl="0" indent="0" algn="l" rtl="0">
              <a:spcBef>
                <a:spcPts val="0"/>
              </a:spcBef>
              <a:spcAft>
                <a:spcPts val="0"/>
              </a:spcAft>
              <a:buNone/>
            </a:pPr>
            <a:r>
              <a:rPr lang="en-US">
                <a:latin typeface="Arial"/>
                <a:ea typeface="Arial"/>
                <a:cs typeface="Arial"/>
                <a:sym typeface="Arial"/>
              </a:rPr>
              <a:t>What other approaches are there?</a:t>
            </a:r>
            <a:endParaRPr>
              <a:latin typeface="Arial"/>
              <a:ea typeface="Arial"/>
              <a:cs typeface="Arial"/>
              <a:sym typeface="Arial"/>
            </a:endParaRPr>
          </a:p>
          <a:p>
            <a:pPr marL="0" lvl="0" indent="0" algn="l" rtl="0">
              <a:spcBef>
                <a:spcPts val="0"/>
              </a:spcBef>
              <a:spcAft>
                <a:spcPts val="0"/>
              </a:spcAft>
              <a:buNone/>
            </a:pPr>
            <a:r>
              <a:rPr lang="en-US">
                <a:latin typeface="Arial"/>
                <a:ea typeface="Arial"/>
                <a:cs typeface="Arial"/>
                <a:sym typeface="Arial"/>
              </a:rPr>
              <a:t>easy or hard? how do we approach it?</a:t>
            </a:r>
            <a:endParaRPr>
              <a:latin typeface="Arial"/>
              <a:ea typeface="Arial"/>
              <a:cs typeface="Arial"/>
              <a:sym typeface="Arial"/>
            </a:endParaRPr>
          </a:p>
        </p:txBody>
      </p:sp>
      <p:sp>
        <p:nvSpPr>
          <p:cNvPr id="164" name="Google Shape;164;g32d563849ba_0_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a:latin typeface="Arial"/>
                <a:ea typeface="Arial"/>
                <a:cs typeface="Arial"/>
                <a:sym typeface="Arial"/>
              </a:rPr>
              <a:t>just stick w/ total LT</a:t>
            </a:r>
            <a:endParaRPr>
              <a:latin typeface="Arial"/>
              <a:ea typeface="Arial"/>
              <a:cs typeface="Arial"/>
              <a:sym typeface="Arial"/>
            </a:endParaRPr>
          </a:p>
          <a:p>
            <a:pPr marL="0" lvl="0" indent="0" algn="l" rtl="0">
              <a:spcBef>
                <a:spcPts val="0"/>
              </a:spcBef>
              <a:spcAft>
                <a:spcPts val="0"/>
              </a:spcAft>
              <a:buNone/>
            </a:pPr>
            <a:endParaRPr/>
          </a:p>
        </p:txBody>
      </p:sp>
      <p:sp>
        <p:nvSpPr>
          <p:cNvPr id="175" name="Google Shape;17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32d563849ba_0_8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Arial"/>
                <a:ea typeface="Arial"/>
                <a:cs typeface="Arial"/>
                <a:sym typeface="Arial"/>
              </a:rPr>
              <a:t>HAVE to understand variance/variability</a:t>
            </a:r>
            <a:endParaRPr>
              <a:latin typeface="Arial"/>
              <a:ea typeface="Arial"/>
              <a:cs typeface="Arial"/>
              <a:sym typeface="Arial"/>
            </a:endParaRPr>
          </a:p>
          <a:p>
            <a:pPr marL="0" lvl="0" indent="0" algn="l" rtl="0">
              <a:spcBef>
                <a:spcPts val="0"/>
              </a:spcBef>
              <a:spcAft>
                <a:spcPts val="0"/>
              </a:spcAft>
              <a:buNone/>
            </a:pPr>
            <a:r>
              <a:rPr lang="en-US">
                <a:latin typeface="Arial"/>
                <a:ea typeface="Arial"/>
                <a:cs typeface="Arial"/>
                <a:sym typeface="Arial"/>
              </a:rPr>
              <a:t>have to understand overshoot (issues size larger than usual and/or lead time longer than usual)</a:t>
            </a:r>
            <a:endParaRPr>
              <a:latin typeface="Arial"/>
              <a:ea typeface="Arial"/>
              <a:cs typeface="Arial"/>
              <a:sym typeface="Arial"/>
            </a:endParaRPr>
          </a:p>
          <a:p>
            <a:pPr marL="0" lvl="0" indent="0" algn="l" rtl="0">
              <a:spcBef>
                <a:spcPts val="0"/>
              </a:spcBef>
              <a:spcAft>
                <a:spcPts val="0"/>
              </a:spcAft>
              <a:buNone/>
            </a:pPr>
            <a:r>
              <a:rPr lang="en-US">
                <a:latin typeface="Arial"/>
                <a:ea typeface="Arial"/>
                <a:cs typeface="Arial"/>
                <a:sym typeface="Arial"/>
              </a:rPr>
              <a:t>white board MAX/MAX/SS and illustrate overshoot (variance/variability)&gt; SS covers variance and is determined by svc level..</a:t>
            </a:r>
            <a:endParaRPr>
              <a:latin typeface="Arial"/>
              <a:ea typeface="Arial"/>
              <a:cs typeface="Arial"/>
              <a:sym typeface="Arial"/>
            </a:endParaRPr>
          </a:p>
          <a:p>
            <a:pPr marL="0" lvl="0" indent="0" algn="l" rtl="0">
              <a:spcBef>
                <a:spcPts val="0"/>
              </a:spcBef>
              <a:spcAft>
                <a:spcPts val="0"/>
              </a:spcAft>
              <a:buNone/>
            </a:pPr>
            <a:endParaRPr sz="1100" b="1">
              <a:latin typeface="Arial"/>
              <a:ea typeface="Arial"/>
              <a:cs typeface="Arial"/>
              <a:sym typeface="Arial"/>
            </a:endParaRPr>
          </a:p>
          <a:p>
            <a:pPr marL="0" lvl="0" indent="0" algn="l" rtl="0">
              <a:spcBef>
                <a:spcPts val="0"/>
              </a:spcBef>
              <a:spcAft>
                <a:spcPts val="0"/>
              </a:spcAft>
              <a:buClr>
                <a:schemeClr val="dk1"/>
              </a:buClr>
              <a:buSzPts val="1400"/>
              <a:buFont typeface="Arial"/>
              <a:buNone/>
            </a:pPr>
            <a:r>
              <a:rPr lang="en-US" sz="1100" b="1">
                <a:latin typeface="Arial"/>
                <a:ea typeface="Arial"/>
                <a:cs typeface="Arial"/>
                <a:sym typeface="Arial"/>
              </a:rPr>
              <a:t>Service Level</a:t>
            </a:r>
            <a:r>
              <a:rPr lang="en-US" sz="1100">
                <a:latin typeface="Arial"/>
                <a:ea typeface="Arial"/>
                <a:cs typeface="Arial"/>
                <a:sym typeface="Arial"/>
              </a:rPr>
              <a:t>: The probability or percentage of time that inventory will meet demand without stockouts. A higher service level means fewer stockouts but requires more safety stock. Service levels are often set according to business goals, customer expectations, or industry standards.</a:t>
            </a:r>
            <a:endParaRPr sz="1100">
              <a:latin typeface="Arial"/>
              <a:ea typeface="Arial"/>
              <a:cs typeface="Arial"/>
              <a:sym typeface="Arial"/>
            </a:endParaRPr>
          </a:p>
          <a:p>
            <a:pPr marL="0" lvl="0" indent="0" algn="l" rtl="0">
              <a:spcBef>
                <a:spcPts val="0"/>
              </a:spcBef>
              <a:spcAft>
                <a:spcPts val="0"/>
              </a:spcAft>
              <a:buClr>
                <a:schemeClr val="dk1"/>
              </a:buClr>
              <a:buSzPts val="1400"/>
              <a:buFont typeface="Arial"/>
              <a:buNone/>
            </a:pPr>
            <a:r>
              <a:rPr lang="en-US" sz="1100" b="1">
                <a:latin typeface="Arial"/>
                <a:ea typeface="Arial"/>
                <a:cs typeface="Arial"/>
                <a:sym typeface="Arial"/>
              </a:rPr>
              <a:t>Z-score</a:t>
            </a:r>
            <a:r>
              <a:rPr lang="en-US" sz="1100">
                <a:latin typeface="Arial"/>
                <a:ea typeface="Arial"/>
                <a:cs typeface="Arial"/>
                <a:sym typeface="Arial"/>
              </a:rPr>
              <a:t> in safety stock calculations comes from the field of statistics and represents the number of standard deviations a particular value is from the mean in a </a:t>
            </a:r>
            <a:r>
              <a:rPr lang="en-US" sz="1100" b="1">
                <a:latin typeface="Arial"/>
                <a:ea typeface="Arial"/>
                <a:cs typeface="Arial"/>
                <a:sym typeface="Arial"/>
              </a:rPr>
              <a:t>normal distribution</a:t>
            </a:r>
            <a:r>
              <a:rPr lang="en-US" sz="1100">
                <a:latin typeface="Arial"/>
                <a:ea typeface="Arial"/>
                <a:cs typeface="Arial"/>
                <a:sym typeface="Arial"/>
              </a:rPr>
              <a:t>. In inventory management, the Z-score helps quantify the level of confidence that the inventory will meet demand, based on a desired </a:t>
            </a:r>
            <a:r>
              <a:rPr lang="en-US" sz="1100" b="1">
                <a:latin typeface="Arial"/>
                <a:ea typeface="Arial"/>
                <a:cs typeface="Arial"/>
                <a:sym typeface="Arial"/>
              </a:rPr>
              <a:t>service level</a:t>
            </a:r>
            <a:r>
              <a:rPr lang="en-US" sz="1100">
                <a:latin typeface="Arial"/>
                <a:ea typeface="Arial"/>
                <a:cs typeface="Arial"/>
                <a:sym typeface="Arial"/>
              </a:rPr>
              <a:t>.</a:t>
            </a:r>
            <a:endParaRPr>
              <a:latin typeface="Arial"/>
              <a:ea typeface="Arial"/>
              <a:cs typeface="Arial"/>
              <a:sym typeface="Arial"/>
            </a:endParaRPr>
          </a:p>
          <a:p>
            <a:pPr marL="0" lvl="0" indent="0" algn="l" rtl="0">
              <a:spcBef>
                <a:spcPts val="0"/>
              </a:spcBef>
              <a:spcAft>
                <a:spcPts val="0"/>
              </a:spcAft>
              <a:buNone/>
            </a:pPr>
            <a:r>
              <a:rPr lang="en-US" sz="1100">
                <a:latin typeface="Arial"/>
                <a:ea typeface="Arial"/>
                <a:cs typeface="Arial"/>
                <a:sym typeface="Arial"/>
              </a:rPr>
              <a:t>Example: 98% svc level = 2.33 std deviations. 95% = 1.65 std deviations or z-score</a:t>
            </a:r>
            <a:endParaRPr>
              <a:latin typeface="Arial"/>
              <a:ea typeface="Arial"/>
              <a:cs typeface="Arial"/>
              <a:sym typeface="Arial"/>
            </a:endParaRPr>
          </a:p>
          <a:p>
            <a:pPr marL="0" lvl="0" indent="0" algn="l" rtl="0">
              <a:spcBef>
                <a:spcPts val="0"/>
              </a:spcBef>
              <a:spcAft>
                <a:spcPts val="0"/>
              </a:spcAft>
              <a:buNone/>
            </a:pPr>
            <a:endParaRPr/>
          </a:p>
        </p:txBody>
      </p:sp>
      <p:sp>
        <p:nvSpPr>
          <p:cNvPr id="193" name="Google Shape;193;g32d563849ba_0_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32d563849ba_0_10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Arial"/>
                <a:ea typeface="Arial"/>
                <a:cs typeface="Arial"/>
                <a:sym typeface="Arial"/>
              </a:rPr>
              <a:t>So is the 3.9 good or bad? Likelihood of issue size? 20</a:t>
            </a:r>
            <a:endParaRPr>
              <a:latin typeface="Arial"/>
              <a:ea typeface="Arial"/>
              <a:cs typeface="Arial"/>
              <a:sym typeface="Arial"/>
            </a:endParaRPr>
          </a:p>
          <a:p>
            <a:pPr marL="0" lvl="0" indent="0" algn="l" rtl="0">
              <a:spcBef>
                <a:spcPts val="0"/>
              </a:spcBef>
              <a:spcAft>
                <a:spcPts val="0"/>
              </a:spcAft>
              <a:buNone/>
            </a:pPr>
            <a:r>
              <a:rPr lang="en-US">
                <a:latin typeface="Arial"/>
                <a:ea typeface="Arial"/>
                <a:cs typeface="Arial"/>
                <a:sym typeface="Arial"/>
              </a:rPr>
              <a:t>Remember the soh? 59. assume next issue is 20, takes us to 39, still good. Next issue in a month or so? Likely 20, takes us to 19. reorder how many?</a:t>
            </a:r>
            <a:endParaRPr>
              <a:latin typeface="Arial"/>
              <a:ea typeface="Arial"/>
              <a:cs typeface="Arial"/>
              <a:sym typeface="Arial"/>
            </a:endParaRPr>
          </a:p>
          <a:p>
            <a:pPr marL="228600" lvl="0" indent="-228600" algn="l" rtl="0">
              <a:spcBef>
                <a:spcPts val="0"/>
              </a:spcBef>
              <a:spcAft>
                <a:spcPts val="0"/>
              </a:spcAft>
              <a:buClr>
                <a:schemeClr val="dk1"/>
              </a:buClr>
              <a:buSzPts val="1400"/>
              <a:buAutoNum type="arabicPeriod" startAt="21"/>
            </a:pPr>
            <a:r>
              <a:rPr lang="en-US">
                <a:latin typeface="Arial"/>
                <a:ea typeface="Arial"/>
                <a:cs typeface="Arial"/>
                <a:sym typeface="Arial"/>
              </a:rPr>
              <a:t>Sound good?</a:t>
            </a:r>
            <a:endParaRPr>
              <a:latin typeface="Arial"/>
              <a:ea typeface="Arial"/>
              <a:cs typeface="Arial"/>
              <a:sym typeface="Arial"/>
            </a:endParaRPr>
          </a:p>
          <a:p>
            <a:pPr marL="0" lvl="0" indent="0" algn="l" rtl="0">
              <a:spcBef>
                <a:spcPts val="0"/>
              </a:spcBef>
              <a:spcAft>
                <a:spcPts val="0"/>
              </a:spcAft>
              <a:buNone/>
            </a:pPr>
            <a:r>
              <a:rPr lang="en-US">
                <a:latin typeface="Arial"/>
                <a:ea typeface="Arial"/>
                <a:cs typeface="Arial"/>
                <a:sym typeface="Arial"/>
              </a:rPr>
              <a:t>AI &gt; automatically select the right math and combine unique models to give accurate predictions. With the human-in-the-loop, our feedback can further refine and train the model. Regression testing allows us to take years of history, ignoring the pasts 2 years or so, run the simulations, then reveal the past 2 years to see how accurate the simulations were.</a:t>
            </a:r>
            <a:endParaRPr>
              <a:latin typeface="Arial"/>
              <a:ea typeface="Arial"/>
              <a:cs typeface="Arial"/>
              <a:sym typeface="Arial"/>
            </a:endParaRPr>
          </a:p>
          <a:p>
            <a:pPr marL="0" lvl="0" indent="0" algn="l" rtl="0">
              <a:spcBef>
                <a:spcPts val="0"/>
              </a:spcBef>
              <a:spcAft>
                <a:spcPts val="0"/>
              </a:spcAft>
              <a:buNone/>
            </a:pPr>
            <a:r>
              <a:rPr lang="en-US">
                <a:latin typeface="Arial"/>
                <a:ea typeface="Arial"/>
                <a:cs typeface="Arial"/>
                <a:sym typeface="Arial"/>
              </a:rPr>
              <a:t>Not going to happen manually or with speadsheets and/or BI</a:t>
            </a:r>
            <a:endParaRPr>
              <a:latin typeface="Arial"/>
              <a:ea typeface="Arial"/>
              <a:cs typeface="Arial"/>
              <a:sym typeface="Arial"/>
            </a:endParaRPr>
          </a:p>
          <a:p>
            <a:pPr marL="0" lvl="0" indent="0" algn="l" rtl="0">
              <a:spcBef>
                <a:spcPts val="0"/>
              </a:spcBef>
              <a:spcAft>
                <a:spcPts val="0"/>
              </a:spcAft>
              <a:buNone/>
            </a:pPr>
            <a:r>
              <a:rPr lang="en-US">
                <a:latin typeface="Arial"/>
                <a:ea typeface="Arial"/>
                <a:cs typeface="Arial"/>
                <a:sym typeface="Arial"/>
              </a:rPr>
              <a:t>note:  Compare and Contrast</a:t>
            </a:r>
            <a:endParaRPr>
              <a:latin typeface="Arial"/>
              <a:ea typeface="Arial"/>
              <a:cs typeface="Arial"/>
              <a:sym typeface="Arial"/>
            </a:endParaRPr>
          </a:p>
          <a:p>
            <a:pPr marL="0" lvl="0" indent="0" algn="l" rtl="0">
              <a:spcBef>
                <a:spcPts val="0"/>
              </a:spcBef>
              <a:spcAft>
                <a:spcPts val="0"/>
              </a:spcAft>
              <a:buNone/>
            </a:pPr>
            <a:r>
              <a:rPr lang="en-US">
                <a:latin typeface="Arial"/>
                <a:ea typeface="Arial"/>
                <a:cs typeface="Arial"/>
                <a:sym typeface="Arial"/>
              </a:rPr>
              <a:t>Poisson = Counting Events (like placing orders or demand events).</a:t>
            </a:r>
            <a:endParaRPr>
              <a:latin typeface="Arial"/>
              <a:ea typeface="Arial"/>
              <a:cs typeface="Arial"/>
              <a:sym typeface="Arial"/>
            </a:endParaRPr>
          </a:p>
          <a:p>
            <a:pPr marL="0" lvl="0" indent="0" algn="l" rtl="0">
              <a:spcBef>
                <a:spcPts val="0"/>
              </a:spcBef>
              <a:spcAft>
                <a:spcPts val="0"/>
              </a:spcAft>
              <a:buNone/>
            </a:pPr>
            <a:r>
              <a:rPr lang="en-US">
                <a:latin typeface="Arial"/>
                <a:ea typeface="Arial"/>
                <a:cs typeface="Arial"/>
                <a:sym typeface="Arial"/>
              </a:rPr>
              <a:t>Gamma = Measuring Time/Effort (how long between demand, how long is the lead time).</a:t>
            </a:r>
            <a:endParaRPr>
              <a:latin typeface="Arial"/>
              <a:ea typeface="Arial"/>
              <a:cs typeface="Arial"/>
              <a:sym typeface="Arial"/>
            </a:endParaRPr>
          </a:p>
          <a:p>
            <a:pPr marL="0" lvl="0" indent="0" algn="l" rtl="0">
              <a:spcBef>
                <a:spcPts val="0"/>
              </a:spcBef>
              <a:spcAft>
                <a:spcPts val="0"/>
              </a:spcAft>
              <a:buNone/>
            </a:pPr>
            <a:r>
              <a:rPr lang="en-US">
                <a:latin typeface="Arial"/>
                <a:ea typeface="Arial"/>
                <a:cs typeface="Arial"/>
                <a:sym typeface="Arial"/>
              </a:rPr>
              <a:t>The Poisson distribution is like keeping a tally of how many things happen. The Gamma distribution, on the other hand, is better for when you care about the total time or energy needed when those things happen.</a:t>
            </a:r>
            <a:endParaRPr>
              <a:latin typeface="Arial"/>
              <a:ea typeface="Arial"/>
              <a:cs typeface="Arial"/>
              <a:sym typeface="Arial"/>
            </a:endParaRPr>
          </a:p>
        </p:txBody>
      </p:sp>
      <p:sp>
        <p:nvSpPr>
          <p:cNvPr id="201" name="Google Shape;201;g32d563849ba_0_1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32d563849ba_0_1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220" name="Google Shape;220;g32d563849ba_0_1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32d563849ba_0_13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225" name="Google Shape;225;g32d563849ba_0_1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33966a364c5_0_55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Arial"/>
                <a:ea typeface="Arial"/>
                <a:cs typeface="Arial"/>
                <a:sym typeface="Arial"/>
              </a:rPr>
              <a:t>ineffective, inefficient processes (what to stock, how to stock it, when do you revisit stocking levels, is data current and sufficient)</a:t>
            </a:r>
            <a:endParaRPr>
              <a:latin typeface="Arial"/>
              <a:ea typeface="Arial"/>
              <a:cs typeface="Arial"/>
              <a:sym typeface="Arial"/>
            </a:endParaRPr>
          </a:p>
          <a:p>
            <a:pPr marL="0" lvl="0" indent="0" algn="l" rtl="0">
              <a:spcBef>
                <a:spcPts val="0"/>
              </a:spcBef>
              <a:spcAft>
                <a:spcPts val="0"/>
              </a:spcAft>
              <a:buNone/>
            </a:pPr>
            <a:r>
              <a:rPr lang="en-US">
                <a:latin typeface="Arial"/>
                <a:ea typeface="Arial"/>
                <a:cs typeface="Arial"/>
                <a:sym typeface="Arial"/>
              </a:rPr>
              <a:t>people have misaligned incentives (procurement controlling cost/spend while operations &amp; M&amp;R are rewarded for uptime)</a:t>
            </a:r>
            <a:endParaRPr>
              <a:latin typeface="Arial"/>
              <a:ea typeface="Arial"/>
              <a:cs typeface="Arial"/>
              <a:sym typeface="Arial"/>
            </a:endParaRPr>
          </a:p>
          <a:p>
            <a:pPr marL="0" lvl="0" indent="0" algn="l" rtl="0">
              <a:spcBef>
                <a:spcPts val="0"/>
              </a:spcBef>
              <a:spcAft>
                <a:spcPts val="0"/>
              </a:spcAft>
              <a:buNone/>
            </a:pPr>
            <a:r>
              <a:rPr lang="en-US">
                <a:latin typeface="Arial"/>
                <a:ea typeface="Arial"/>
                <a:cs typeface="Arial"/>
                <a:sym typeface="Arial"/>
              </a:rPr>
              <a:t>supply chain risk (constantly changing</a:t>
            </a:r>
            <a:endParaRPr>
              <a:latin typeface="Arial"/>
              <a:ea typeface="Arial"/>
              <a:cs typeface="Arial"/>
              <a:sym typeface="Arial"/>
            </a:endParaRPr>
          </a:p>
          <a:p>
            <a:pPr marL="0" lvl="0" indent="0" algn="l" rtl="0">
              <a:spcBef>
                <a:spcPts val="0"/>
              </a:spcBef>
              <a:spcAft>
                <a:spcPts val="0"/>
              </a:spcAft>
              <a:buNone/>
            </a:pPr>
            <a:r>
              <a:rPr lang="en-US">
                <a:latin typeface="Arial"/>
                <a:ea typeface="Arial"/>
                <a:cs typeface="Arial"/>
                <a:sym typeface="Arial"/>
              </a:rPr>
              <a:t>data is inconsistent, incomplete, poor descriptions, sometime multiple systems (ERP, EAM/cmms, multiple versions, nonconsolidated)</a:t>
            </a:r>
            <a:endParaRPr>
              <a:latin typeface="Arial"/>
              <a:ea typeface="Arial"/>
              <a:cs typeface="Arial"/>
              <a:sym typeface="Arial"/>
            </a:endParaRPr>
          </a:p>
        </p:txBody>
      </p:sp>
      <p:sp>
        <p:nvSpPr>
          <p:cNvPr id="230" name="Google Shape;230;g33966a364c5_0_5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32d563849ba_0_15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Arial"/>
                <a:ea typeface="Arial"/>
                <a:cs typeface="Arial"/>
                <a:sym typeface="Arial"/>
              </a:rPr>
              <a:t>old suburban, old porsche</a:t>
            </a:r>
            <a:endParaRPr>
              <a:latin typeface="Arial"/>
              <a:ea typeface="Arial"/>
              <a:cs typeface="Arial"/>
              <a:sym typeface="Arial"/>
            </a:endParaRPr>
          </a:p>
          <a:p>
            <a:pPr marL="0" lvl="0" indent="0" algn="l" rtl="0">
              <a:spcBef>
                <a:spcPts val="0"/>
              </a:spcBef>
              <a:spcAft>
                <a:spcPts val="0"/>
              </a:spcAft>
              <a:buClr>
                <a:schemeClr val="dk1"/>
              </a:buClr>
              <a:buSzPts val="1500"/>
              <a:buFont typeface="Arial"/>
              <a:buNone/>
            </a:pPr>
            <a:r>
              <a:rPr lang="en-US">
                <a:latin typeface="Arial"/>
                <a:ea typeface="Arial"/>
                <a:cs typeface="Arial"/>
                <a:sym typeface="Arial"/>
              </a:rPr>
              <a:t>Balance criticality w/ supply chain constraints &amp; procurement logic for strategic organizational buy-in!</a:t>
            </a:r>
            <a:endParaRPr sz="1600">
              <a:latin typeface="Arial"/>
              <a:ea typeface="Arial"/>
              <a:cs typeface="Arial"/>
              <a:sym typeface="Arial"/>
            </a:endParaRPr>
          </a:p>
        </p:txBody>
      </p:sp>
      <p:sp>
        <p:nvSpPr>
          <p:cNvPr id="251" name="Google Shape;251;g32d563849ba_0_1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337a997bcf3_0_4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71" name="Google Shape;71;g337a997bcf3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a:latin typeface="Arial"/>
                <a:ea typeface="Arial"/>
                <a:cs typeface="Arial"/>
                <a:sym typeface="Arial"/>
              </a:rPr>
              <a:t>old suburban, old porsche</a:t>
            </a:r>
            <a:endParaRPr>
              <a:latin typeface="Arial"/>
              <a:ea typeface="Arial"/>
              <a:cs typeface="Arial"/>
              <a:sym typeface="Arial"/>
            </a:endParaRPr>
          </a:p>
          <a:p>
            <a:pPr marL="0" lvl="0" indent="0" algn="l" rtl="0">
              <a:spcBef>
                <a:spcPts val="0"/>
              </a:spcBef>
              <a:spcAft>
                <a:spcPts val="0"/>
              </a:spcAft>
              <a:buClr>
                <a:schemeClr val="dk1"/>
              </a:buClr>
              <a:buSzPts val="1500"/>
              <a:buFont typeface="Arial"/>
              <a:buNone/>
            </a:pPr>
            <a:r>
              <a:rPr lang="en-US">
                <a:latin typeface="Arial"/>
                <a:ea typeface="Arial"/>
                <a:cs typeface="Arial"/>
                <a:sym typeface="Arial"/>
              </a:rPr>
              <a:t>Balance criticality w/ supply chain constraints &amp; procurement logic for strategic organizational buy-in!</a:t>
            </a:r>
            <a:endParaRPr sz="1600"/>
          </a:p>
        </p:txBody>
      </p:sp>
      <p:sp>
        <p:nvSpPr>
          <p:cNvPr id="256" name="Google Shape;25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32d563849ba_0_20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Arial"/>
                <a:ea typeface="Arial"/>
                <a:cs typeface="Arial"/>
                <a:sym typeface="Arial"/>
              </a:rPr>
              <a:t>This could be done w/ pen/paper when parts are added and at a specific review interval?</a:t>
            </a:r>
            <a:endParaRPr>
              <a:latin typeface="Arial"/>
              <a:ea typeface="Arial"/>
              <a:cs typeface="Arial"/>
              <a:sym typeface="Arial"/>
            </a:endParaRPr>
          </a:p>
          <a:p>
            <a:pPr marL="0" lvl="0" indent="0" algn="l" rtl="0">
              <a:spcBef>
                <a:spcPts val="0"/>
              </a:spcBef>
              <a:spcAft>
                <a:spcPts val="0"/>
              </a:spcAft>
              <a:buNone/>
            </a:pPr>
            <a:r>
              <a:rPr lang="en-US">
                <a:latin typeface="Arial"/>
                <a:ea typeface="Arial"/>
                <a:cs typeface="Arial"/>
                <a:sym typeface="Arial"/>
              </a:rPr>
              <a:t>Could be done w/ excel and/or BI (rules based)</a:t>
            </a:r>
            <a:endParaRPr>
              <a:latin typeface="Arial"/>
              <a:ea typeface="Arial"/>
              <a:cs typeface="Arial"/>
              <a:sym typeface="Arial"/>
            </a:endParaRPr>
          </a:p>
          <a:p>
            <a:pPr marL="0" lvl="0" indent="0" algn="l" rtl="0">
              <a:spcBef>
                <a:spcPts val="0"/>
              </a:spcBef>
              <a:spcAft>
                <a:spcPts val="0"/>
              </a:spcAft>
              <a:buNone/>
            </a:pPr>
            <a:r>
              <a:rPr lang="en-US">
                <a:latin typeface="Arial"/>
                <a:ea typeface="Arial"/>
                <a:cs typeface="Arial"/>
                <a:sym typeface="Arial"/>
              </a:rPr>
              <a:t>Could be done w/ a best of breed solution designed specifically for the unique challenges/requirements of MRO</a:t>
            </a:r>
            <a:endParaRPr>
              <a:latin typeface="Arial"/>
              <a:ea typeface="Arial"/>
              <a:cs typeface="Arial"/>
              <a:sym typeface="Arial"/>
            </a:endParaRPr>
          </a:p>
        </p:txBody>
      </p:sp>
      <p:sp>
        <p:nvSpPr>
          <p:cNvPr id="296" name="Google Shape;296;g32d563849ba_0_2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32d563849ba_0_25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343" name="Google Shape;343;g32d563849ba_0_2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32d563849ba_0_30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a:latin typeface="Arial"/>
                <a:ea typeface="Arial"/>
                <a:cs typeface="Arial"/>
                <a:sym typeface="Arial"/>
              </a:rPr>
              <a:t>white board exercise:</a:t>
            </a:r>
            <a:endParaRPr>
              <a:latin typeface="Arial"/>
              <a:ea typeface="Arial"/>
              <a:cs typeface="Arial"/>
              <a:sym typeface="Arial"/>
            </a:endParaRPr>
          </a:p>
          <a:p>
            <a:pPr marL="0" lvl="0" indent="0" algn="l" rtl="0">
              <a:spcBef>
                <a:spcPts val="0"/>
              </a:spcBef>
              <a:spcAft>
                <a:spcPts val="0"/>
              </a:spcAft>
              <a:buClr>
                <a:schemeClr val="dk1"/>
              </a:buClr>
              <a:buSzPts val="1400"/>
              <a:buFont typeface="Arial"/>
              <a:buNone/>
            </a:pPr>
            <a:r>
              <a:rPr lang="en-US">
                <a:latin typeface="Arial"/>
                <a:ea typeface="Arial"/>
                <a:cs typeface="Arial"/>
                <a:sym typeface="Arial"/>
              </a:rPr>
              <a:t>Q; how many working hours in a year?</a:t>
            </a:r>
            <a:endParaRPr>
              <a:latin typeface="Arial"/>
              <a:ea typeface="Arial"/>
              <a:cs typeface="Arial"/>
              <a:sym typeface="Arial"/>
            </a:endParaRPr>
          </a:p>
          <a:p>
            <a:pPr marL="0" lvl="0" indent="0" algn="l" rtl="0">
              <a:spcBef>
                <a:spcPts val="0"/>
              </a:spcBef>
              <a:spcAft>
                <a:spcPts val="0"/>
              </a:spcAft>
              <a:buClr>
                <a:schemeClr val="dk1"/>
              </a:buClr>
              <a:buSzPts val="1400"/>
              <a:buFont typeface="Arial"/>
              <a:buNone/>
            </a:pPr>
            <a:r>
              <a:rPr lang="en-US">
                <a:latin typeface="Arial"/>
                <a:ea typeface="Arial"/>
                <a:cs typeface="Arial"/>
                <a:sym typeface="Arial"/>
              </a:rPr>
              <a:t>2080 hrs per yr. vacay. 2000 x 60 - 120,000 minutes for 100k parts = 1.2 min per part</a:t>
            </a:r>
            <a:endParaRPr>
              <a:latin typeface="Arial"/>
              <a:ea typeface="Arial"/>
              <a:cs typeface="Arial"/>
              <a:sym typeface="Arial"/>
            </a:endParaRPr>
          </a:p>
          <a:p>
            <a:pPr marL="0" lvl="0" indent="0" algn="l" rtl="0">
              <a:spcBef>
                <a:spcPts val="0"/>
              </a:spcBef>
              <a:spcAft>
                <a:spcPts val="0"/>
              </a:spcAft>
              <a:buClr>
                <a:schemeClr val="dk1"/>
              </a:buClr>
              <a:buSzPts val="1400"/>
              <a:buFont typeface="Arial"/>
              <a:buNone/>
            </a:pPr>
            <a:r>
              <a:rPr lang="en-US">
                <a:latin typeface="Arial"/>
                <a:ea typeface="Arial"/>
                <a:cs typeface="Arial"/>
                <a:sym typeface="Arial"/>
              </a:rPr>
              <a:t>reality is 30-34 hrs per wk productive time… after meetings, breaks, lunches, travel time, etc.</a:t>
            </a:r>
            <a:endParaRPr>
              <a:latin typeface="Arial"/>
              <a:ea typeface="Arial"/>
              <a:cs typeface="Arial"/>
              <a:sym typeface="Arial"/>
            </a:endParaRPr>
          </a:p>
          <a:p>
            <a:pPr marL="0" lvl="0" indent="0" algn="l" rtl="0">
              <a:spcBef>
                <a:spcPts val="0"/>
              </a:spcBef>
              <a:spcAft>
                <a:spcPts val="0"/>
              </a:spcAft>
              <a:buClr>
                <a:schemeClr val="dk1"/>
              </a:buClr>
              <a:buSzPts val="1400"/>
              <a:buFont typeface="Arial"/>
              <a:buNone/>
            </a:pPr>
            <a:r>
              <a:rPr lang="en-US">
                <a:latin typeface="Arial"/>
                <a:ea typeface="Arial"/>
                <a:cs typeface="Arial"/>
                <a:sym typeface="Arial"/>
              </a:rPr>
              <a:t>however…</a:t>
            </a:r>
            <a:endParaRPr>
              <a:latin typeface="Arial"/>
              <a:ea typeface="Arial"/>
              <a:cs typeface="Arial"/>
              <a:sym typeface="Arial"/>
            </a:endParaRPr>
          </a:p>
          <a:p>
            <a:pPr marL="0" lvl="0" indent="0" algn="l" rtl="0">
              <a:spcBef>
                <a:spcPts val="0"/>
              </a:spcBef>
              <a:spcAft>
                <a:spcPts val="0"/>
              </a:spcAft>
              <a:buClr>
                <a:schemeClr val="dk1"/>
              </a:buClr>
              <a:buSzPts val="1400"/>
              <a:buFont typeface="Arial"/>
              <a:buNone/>
            </a:pPr>
            <a:r>
              <a:rPr lang="en-US">
                <a:latin typeface="Arial"/>
                <a:ea typeface="Arial"/>
                <a:cs typeface="Arial"/>
                <a:sym typeface="Arial"/>
              </a:rPr>
              <a:t>who sets MRO inventory stocking policies at your plants or facilities?</a:t>
            </a:r>
            <a:endParaRPr>
              <a:latin typeface="Arial"/>
              <a:ea typeface="Arial"/>
              <a:cs typeface="Arial"/>
              <a:sym typeface="Arial"/>
            </a:endParaRPr>
          </a:p>
          <a:p>
            <a:pPr marL="0" lvl="0" indent="0" algn="l" rtl="0">
              <a:spcBef>
                <a:spcPts val="0"/>
              </a:spcBef>
              <a:spcAft>
                <a:spcPts val="0"/>
              </a:spcAft>
              <a:buClr>
                <a:schemeClr val="dk1"/>
              </a:buClr>
              <a:buSzPts val="1400"/>
              <a:buFont typeface="Arial"/>
              <a:buNone/>
            </a:pPr>
            <a:r>
              <a:rPr lang="en-US">
                <a:latin typeface="Arial"/>
                <a:ea typeface="Arial"/>
                <a:cs typeface="Arial"/>
                <a:sym typeface="Arial"/>
              </a:rPr>
              <a:t>typical role: inv mgr or materials mgr</a:t>
            </a:r>
            <a:endParaRPr>
              <a:latin typeface="Arial"/>
              <a:ea typeface="Arial"/>
              <a:cs typeface="Arial"/>
              <a:sym typeface="Arial"/>
            </a:endParaRPr>
          </a:p>
          <a:p>
            <a:pPr marL="0" lvl="0" indent="0" algn="l" rtl="0">
              <a:spcBef>
                <a:spcPts val="0"/>
              </a:spcBef>
              <a:spcAft>
                <a:spcPts val="0"/>
              </a:spcAft>
              <a:buClr>
                <a:schemeClr val="dk1"/>
              </a:buClr>
              <a:buSzPts val="1400"/>
              <a:buFont typeface="Arial"/>
              <a:buNone/>
            </a:pPr>
            <a:r>
              <a:rPr lang="en-US">
                <a:latin typeface="Arial"/>
                <a:ea typeface="Arial"/>
                <a:cs typeface="Arial"/>
                <a:sym typeface="Arial"/>
              </a:rPr>
              <a:t>role entails: stocking policies, cycle counting/auditing, vendor selection &amp; negotiation, lead time management, cost control, ERP management, analysis &amp; reporting, documentation (parts in/out, msdss, etc.), criticality, labeling/control, compliance, obsolescence mgmnt, disp, maintain fit for svc</a:t>
            </a:r>
            <a:endParaRPr>
              <a:latin typeface="Arial"/>
              <a:ea typeface="Arial"/>
              <a:cs typeface="Arial"/>
              <a:sym typeface="Arial"/>
            </a:endParaRPr>
          </a:p>
          <a:p>
            <a:pPr marL="0" lvl="0" indent="0" algn="l" rtl="0">
              <a:spcBef>
                <a:spcPts val="0"/>
              </a:spcBef>
              <a:spcAft>
                <a:spcPts val="0"/>
              </a:spcAft>
              <a:buClr>
                <a:schemeClr val="dk1"/>
              </a:buClr>
              <a:buSzPts val="1400"/>
              <a:buFont typeface="Arial"/>
              <a:buNone/>
            </a:pPr>
            <a:r>
              <a:rPr lang="en-US">
                <a:latin typeface="Arial"/>
                <a:ea typeface="Arial"/>
                <a:cs typeface="Arial"/>
                <a:sym typeface="Arial"/>
              </a:rPr>
              <a:t>so lets assume, they give 50% of their time to stocking policies alone. </a:t>
            </a:r>
            <a:endParaRPr>
              <a:latin typeface="Arial"/>
              <a:ea typeface="Arial"/>
              <a:cs typeface="Arial"/>
              <a:sym typeface="Arial"/>
            </a:endParaRPr>
          </a:p>
          <a:p>
            <a:pPr marL="0" lvl="0" indent="0" algn="l" rtl="0">
              <a:spcBef>
                <a:spcPts val="0"/>
              </a:spcBef>
              <a:spcAft>
                <a:spcPts val="0"/>
              </a:spcAft>
              <a:buClr>
                <a:schemeClr val="dk1"/>
              </a:buClr>
              <a:buSzPts val="1400"/>
              <a:buFont typeface="Arial"/>
              <a:buNone/>
            </a:pPr>
            <a:r>
              <a:rPr lang="en-US">
                <a:latin typeface="Arial"/>
                <a:ea typeface="Arial"/>
                <a:cs typeface="Arial"/>
                <a:sym typeface="Arial"/>
              </a:rPr>
              <a:t>15hrs per week x 50 wks x 60 min = 45000 minutes. 100k/45k = 27 seconds per part to rvw 100k</a:t>
            </a:r>
            <a:endParaRPr>
              <a:latin typeface="Arial"/>
              <a:ea typeface="Arial"/>
              <a:cs typeface="Arial"/>
              <a:sym typeface="Arial"/>
            </a:endParaRPr>
          </a:p>
          <a:p>
            <a:pPr marL="0" lvl="0" indent="0" algn="l" rtl="0">
              <a:spcBef>
                <a:spcPts val="0"/>
              </a:spcBef>
              <a:spcAft>
                <a:spcPts val="0"/>
              </a:spcAft>
              <a:buClr>
                <a:schemeClr val="dk1"/>
              </a:buClr>
              <a:buSzPts val="1400"/>
              <a:buFont typeface="Arial"/>
              <a:buNone/>
            </a:pPr>
            <a:r>
              <a:rPr lang="en-US">
                <a:latin typeface="Arial"/>
                <a:ea typeface="Arial"/>
                <a:cs typeface="Arial"/>
                <a:sym typeface="Arial"/>
              </a:rPr>
              <a:t>flip the script</a:t>
            </a:r>
            <a:endParaRPr>
              <a:latin typeface="Arial"/>
              <a:ea typeface="Arial"/>
              <a:cs typeface="Arial"/>
              <a:sym typeface="Arial"/>
            </a:endParaRPr>
          </a:p>
          <a:p>
            <a:pPr marL="0" lvl="0" indent="0" algn="l" rtl="0">
              <a:spcBef>
                <a:spcPts val="0"/>
              </a:spcBef>
              <a:spcAft>
                <a:spcPts val="0"/>
              </a:spcAft>
              <a:buClr>
                <a:schemeClr val="dk1"/>
              </a:buClr>
              <a:buSzPts val="1400"/>
              <a:buFont typeface="Arial"/>
              <a:buNone/>
            </a:pPr>
            <a:r>
              <a:rPr lang="en-US">
                <a:latin typeface="Arial"/>
                <a:ea typeface="Arial"/>
                <a:cs typeface="Arial"/>
                <a:sym typeface="Arial"/>
              </a:rPr>
              <a:t>lets say each material needs 20 minutes for effective rvw. </a:t>
            </a:r>
            <a:endParaRPr>
              <a:latin typeface="Arial"/>
              <a:ea typeface="Arial"/>
              <a:cs typeface="Arial"/>
              <a:sym typeface="Arial"/>
            </a:endParaRPr>
          </a:p>
          <a:p>
            <a:pPr marL="0" lvl="0" indent="0" algn="l" rtl="0">
              <a:spcBef>
                <a:spcPts val="0"/>
              </a:spcBef>
              <a:spcAft>
                <a:spcPts val="0"/>
              </a:spcAft>
              <a:buClr>
                <a:schemeClr val="dk1"/>
              </a:buClr>
              <a:buSzPts val="1400"/>
              <a:buFont typeface="Arial"/>
              <a:buNone/>
            </a:pPr>
            <a:r>
              <a:rPr lang="en-US">
                <a:latin typeface="Arial"/>
                <a:ea typeface="Arial"/>
                <a:cs typeface="Arial"/>
                <a:sym typeface="Arial"/>
              </a:rPr>
              <a:t>100k x 20 = 2MM minutes 2MM divided by 45k available minutes… 44+ years</a:t>
            </a:r>
            <a:endParaRPr>
              <a:latin typeface="Arial"/>
              <a:ea typeface="Arial"/>
              <a:cs typeface="Arial"/>
              <a:sym typeface="Arial"/>
            </a:endParaRPr>
          </a:p>
        </p:txBody>
      </p:sp>
      <p:sp>
        <p:nvSpPr>
          <p:cNvPr id="355" name="Google Shape;355;g32d563849ba_0_3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32d563849ba_0_3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Arial"/>
                <a:ea typeface="Arial"/>
                <a:cs typeface="Arial"/>
                <a:sym typeface="Arial"/>
              </a:rPr>
              <a:t>If you did manage to solve the time management problem and evaluate all stocking policies in a year, it’s time to start over again if you really want to be competitive</a:t>
            </a:r>
            <a:endParaRPr>
              <a:latin typeface="Arial"/>
              <a:ea typeface="Arial"/>
              <a:cs typeface="Arial"/>
              <a:sym typeface="Arial"/>
            </a:endParaRPr>
          </a:p>
          <a:p>
            <a:pPr marL="0" lvl="0" indent="0" algn="l" rtl="0">
              <a:spcBef>
                <a:spcPts val="0"/>
              </a:spcBef>
              <a:spcAft>
                <a:spcPts val="0"/>
              </a:spcAft>
              <a:buNone/>
            </a:pPr>
            <a:r>
              <a:rPr lang="en-US">
                <a:latin typeface="Arial"/>
                <a:ea typeface="Arial"/>
                <a:cs typeface="Arial"/>
                <a:sym typeface="Arial"/>
              </a:rPr>
              <a:t>Business is not static. M&amp;A’s, </a:t>
            </a:r>
            <a:endParaRPr>
              <a:latin typeface="Arial"/>
              <a:ea typeface="Arial"/>
              <a:cs typeface="Arial"/>
              <a:sym typeface="Arial"/>
            </a:endParaRPr>
          </a:p>
          <a:p>
            <a:pPr marL="0" lvl="0" indent="0" algn="l" rtl="0">
              <a:spcBef>
                <a:spcPts val="0"/>
              </a:spcBef>
              <a:spcAft>
                <a:spcPts val="0"/>
              </a:spcAft>
              <a:buNone/>
            </a:pPr>
            <a:r>
              <a:rPr lang="en-US">
                <a:latin typeface="Arial"/>
                <a:ea typeface="Arial"/>
                <a:cs typeface="Arial"/>
                <a:sym typeface="Arial"/>
              </a:rPr>
              <a:t>Fluctuations in production due to market conditions</a:t>
            </a:r>
            <a:endParaRPr>
              <a:latin typeface="Arial"/>
              <a:ea typeface="Arial"/>
              <a:cs typeface="Arial"/>
              <a:sym typeface="Arial"/>
            </a:endParaRPr>
          </a:p>
          <a:p>
            <a:pPr marL="0" lvl="0" indent="0" algn="l" rtl="0">
              <a:spcBef>
                <a:spcPts val="0"/>
              </a:spcBef>
              <a:spcAft>
                <a:spcPts val="0"/>
              </a:spcAft>
              <a:buNone/>
            </a:pPr>
            <a:r>
              <a:rPr lang="en-US">
                <a:latin typeface="Arial"/>
                <a:ea typeface="Arial"/>
                <a:cs typeface="Arial"/>
                <a:sym typeface="Arial"/>
              </a:rPr>
              <a:t>Supply chain challenges &amp; constraints: hurricanes, pandemics, availability</a:t>
            </a:r>
            <a:endParaRPr>
              <a:latin typeface="Arial"/>
              <a:ea typeface="Arial"/>
              <a:cs typeface="Arial"/>
              <a:sym typeface="Arial"/>
            </a:endParaRPr>
          </a:p>
          <a:p>
            <a:pPr marL="0" lvl="0" indent="0" algn="l" rtl="0">
              <a:spcBef>
                <a:spcPts val="0"/>
              </a:spcBef>
              <a:spcAft>
                <a:spcPts val="0"/>
              </a:spcAft>
              <a:buNone/>
            </a:pPr>
            <a:r>
              <a:rPr lang="en-US">
                <a:latin typeface="Arial"/>
                <a:ea typeface="Arial"/>
                <a:cs typeface="Arial"/>
                <a:sym typeface="Arial"/>
              </a:rPr>
              <a:t>Maintenance requirements: where used, how used (has the install base changed? Are assets aging out/deteriorating, or reliability program implemented that’s decreased demand on break/fix parts?</a:t>
            </a:r>
            <a:endParaRPr>
              <a:latin typeface="Arial"/>
              <a:ea typeface="Arial"/>
              <a:cs typeface="Arial"/>
              <a:sym typeface="Arial"/>
            </a:endParaRPr>
          </a:p>
        </p:txBody>
      </p:sp>
      <p:sp>
        <p:nvSpPr>
          <p:cNvPr id="360" name="Google Shape;360;g32d563849ba_0_3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32d563849ba_0_3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365" name="Google Shape;365;g32d563849ba_0_3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32d563849ba_0_3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Arial"/>
                <a:ea typeface="Arial"/>
                <a:cs typeface="Arial"/>
                <a:sym typeface="Arial"/>
              </a:rPr>
              <a:t>Consistent input data set</a:t>
            </a:r>
            <a:endParaRPr>
              <a:latin typeface="Arial"/>
              <a:ea typeface="Arial"/>
              <a:cs typeface="Arial"/>
              <a:sym typeface="Arial"/>
            </a:endParaRPr>
          </a:p>
          <a:p>
            <a:pPr marL="0" lvl="0" indent="0" algn="l" rtl="0">
              <a:spcBef>
                <a:spcPts val="0"/>
              </a:spcBef>
              <a:spcAft>
                <a:spcPts val="0"/>
              </a:spcAft>
              <a:buNone/>
            </a:pPr>
            <a:r>
              <a:rPr lang="en-US">
                <a:latin typeface="Arial"/>
                <a:ea typeface="Arial"/>
                <a:cs typeface="Arial"/>
                <a:sym typeface="Arial"/>
              </a:rPr>
              <a:t>Specific system of records that hold the data</a:t>
            </a:r>
            <a:endParaRPr>
              <a:latin typeface="Arial"/>
              <a:ea typeface="Arial"/>
              <a:cs typeface="Arial"/>
              <a:sym typeface="Arial"/>
            </a:endParaRPr>
          </a:p>
          <a:p>
            <a:pPr marL="0" lvl="0" indent="0" algn="l" rtl="0">
              <a:spcBef>
                <a:spcPts val="0"/>
              </a:spcBef>
              <a:spcAft>
                <a:spcPts val="0"/>
              </a:spcAft>
              <a:buNone/>
            </a:pPr>
            <a:r>
              <a:rPr lang="en-US">
                <a:latin typeface="Arial"/>
                <a:ea typeface="Arial"/>
                <a:cs typeface="Arial"/>
                <a:sym typeface="Arial"/>
              </a:rPr>
              <a:t>Periodic decisioning (i.e., 2x per year)</a:t>
            </a:r>
            <a:endParaRPr>
              <a:latin typeface="Arial"/>
              <a:ea typeface="Arial"/>
              <a:cs typeface="Arial"/>
              <a:sym typeface="Arial"/>
            </a:endParaRPr>
          </a:p>
          <a:p>
            <a:pPr marL="0" lvl="0" indent="0" algn="l" rtl="0">
              <a:spcBef>
                <a:spcPts val="0"/>
              </a:spcBef>
              <a:spcAft>
                <a:spcPts val="0"/>
              </a:spcAft>
              <a:buNone/>
            </a:pPr>
            <a:endParaRPr>
              <a:latin typeface="Arial"/>
              <a:ea typeface="Arial"/>
              <a:cs typeface="Arial"/>
              <a:sym typeface="Arial"/>
            </a:endParaRPr>
          </a:p>
          <a:p>
            <a:pPr marL="0" lvl="0" indent="0" algn="l" rtl="0">
              <a:spcBef>
                <a:spcPts val="0"/>
              </a:spcBef>
              <a:spcAft>
                <a:spcPts val="0"/>
              </a:spcAft>
              <a:buNone/>
            </a:pPr>
            <a:r>
              <a:rPr lang="en-US">
                <a:latin typeface="Arial"/>
                <a:ea typeface="Arial"/>
                <a:cs typeface="Arial"/>
                <a:sym typeface="Arial"/>
              </a:rPr>
              <a:t>Operations-oriented decisions</a:t>
            </a:r>
            <a:endParaRPr>
              <a:latin typeface="Arial"/>
              <a:ea typeface="Arial"/>
              <a:cs typeface="Arial"/>
              <a:sym typeface="Arial"/>
            </a:endParaRPr>
          </a:p>
          <a:p>
            <a:pPr marL="0" lvl="0" indent="0" algn="l" rtl="0">
              <a:spcBef>
                <a:spcPts val="0"/>
              </a:spcBef>
              <a:spcAft>
                <a:spcPts val="0"/>
              </a:spcAft>
              <a:buNone/>
            </a:pPr>
            <a:r>
              <a:rPr lang="en-US">
                <a:latin typeface="Arial"/>
                <a:ea typeface="Arial"/>
                <a:cs typeface="Arial"/>
                <a:sym typeface="Arial"/>
              </a:rPr>
              <a:t>Inventory stocking policies</a:t>
            </a:r>
            <a:endParaRPr>
              <a:latin typeface="Arial"/>
              <a:ea typeface="Arial"/>
              <a:cs typeface="Arial"/>
              <a:sym typeface="Arial"/>
            </a:endParaRPr>
          </a:p>
          <a:p>
            <a:pPr marL="0" lvl="0" indent="0" algn="l" rtl="0">
              <a:spcBef>
                <a:spcPts val="0"/>
              </a:spcBef>
              <a:spcAft>
                <a:spcPts val="0"/>
              </a:spcAft>
              <a:buNone/>
            </a:pPr>
            <a:r>
              <a:rPr lang="en-US">
                <a:latin typeface="Arial"/>
                <a:ea typeface="Arial"/>
                <a:cs typeface="Arial"/>
                <a:sym typeface="Arial"/>
              </a:rPr>
              <a:t>Parts criticality</a:t>
            </a:r>
            <a:endParaRPr>
              <a:latin typeface="Arial"/>
              <a:ea typeface="Arial"/>
              <a:cs typeface="Arial"/>
              <a:sym typeface="Arial"/>
            </a:endParaRPr>
          </a:p>
          <a:p>
            <a:pPr marL="0" lvl="0" indent="0" algn="l" rtl="0">
              <a:spcBef>
                <a:spcPts val="0"/>
              </a:spcBef>
              <a:spcAft>
                <a:spcPts val="0"/>
              </a:spcAft>
              <a:buNone/>
            </a:pPr>
            <a:r>
              <a:rPr lang="en-US">
                <a:latin typeface="Arial"/>
                <a:ea typeface="Arial"/>
                <a:cs typeface="Arial"/>
                <a:sym typeface="Arial"/>
              </a:rPr>
              <a:t>Overmax identification</a:t>
            </a:r>
            <a:endParaRPr>
              <a:latin typeface="Arial"/>
              <a:ea typeface="Arial"/>
              <a:cs typeface="Arial"/>
              <a:sym typeface="Arial"/>
            </a:endParaRPr>
          </a:p>
          <a:p>
            <a:pPr marL="0" lvl="0" indent="0" algn="l" rtl="0">
              <a:spcBef>
                <a:spcPts val="0"/>
              </a:spcBef>
              <a:spcAft>
                <a:spcPts val="0"/>
              </a:spcAft>
              <a:buNone/>
            </a:pPr>
            <a:r>
              <a:rPr lang="en-US">
                <a:latin typeface="Arial"/>
                <a:ea typeface="Arial"/>
                <a:cs typeface="Arial"/>
                <a:sym typeface="Arial"/>
              </a:rPr>
              <a:t>At-risk inventory</a:t>
            </a:r>
            <a:endParaRPr>
              <a:latin typeface="Arial"/>
              <a:ea typeface="Arial"/>
              <a:cs typeface="Arial"/>
              <a:sym typeface="Arial"/>
            </a:endParaRPr>
          </a:p>
          <a:p>
            <a:pPr marL="0" lvl="0" indent="0" algn="l" rtl="0">
              <a:spcBef>
                <a:spcPts val="0"/>
              </a:spcBef>
              <a:spcAft>
                <a:spcPts val="0"/>
              </a:spcAft>
              <a:buNone/>
            </a:pPr>
            <a:r>
              <a:rPr lang="en-US">
                <a:latin typeface="Arial"/>
                <a:ea typeface="Arial"/>
                <a:cs typeface="Arial"/>
                <a:sym typeface="Arial"/>
              </a:rPr>
              <a:t>Parts sharing </a:t>
            </a:r>
            <a:endParaRPr>
              <a:latin typeface="Arial"/>
              <a:ea typeface="Arial"/>
              <a:cs typeface="Arial"/>
              <a:sym typeface="Arial"/>
            </a:endParaRPr>
          </a:p>
          <a:p>
            <a:pPr marL="0" lvl="0" indent="0" algn="l" rtl="0">
              <a:spcBef>
                <a:spcPts val="0"/>
              </a:spcBef>
              <a:spcAft>
                <a:spcPts val="0"/>
              </a:spcAft>
              <a:buNone/>
            </a:pPr>
            <a:r>
              <a:rPr lang="en-US">
                <a:latin typeface="Arial"/>
                <a:ea typeface="Arial"/>
                <a:cs typeface="Arial"/>
                <a:sym typeface="Arial"/>
              </a:rPr>
              <a:t>Disposition</a:t>
            </a:r>
            <a:endParaRPr>
              <a:latin typeface="Arial"/>
              <a:ea typeface="Arial"/>
              <a:cs typeface="Arial"/>
              <a:sym typeface="Arial"/>
            </a:endParaRPr>
          </a:p>
          <a:p>
            <a:pPr marL="0" lvl="0" indent="0" algn="l" rtl="0">
              <a:spcBef>
                <a:spcPts val="0"/>
              </a:spcBef>
              <a:spcAft>
                <a:spcPts val="0"/>
              </a:spcAft>
              <a:buNone/>
            </a:pPr>
            <a:r>
              <a:rPr lang="en-US">
                <a:latin typeface="Arial"/>
                <a:ea typeface="Arial"/>
                <a:cs typeface="Arial"/>
                <a:sym typeface="Arial"/>
              </a:rPr>
              <a:t>Procurement-oriented decisions</a:t>
            </a:r>
            <a:endParaRPr>
              <a:latin typeface="Arial"/>
              <a:ea typeface="Arial"/>
              <a:cs typeface="Arial"/>
              <a:sym typeface="Arial"/>
            </a:endParaRPr>
          </a:p>
          <a:p>
            <a:pPr marL="0" lvl="0" indent="0" algn="l" rtl="0">
              <a:spcBef>
                <a:spcPts val="0"/>
              </a:spcBef>
              <a:spcAft>
                <a:spcPts val="0"/>
              </a:spcAft>
              <a:buNone/>
            </a:pPr>
            <a:r>
              <a:rPr lang="en-US">
                <a:latin typeface="Arial"/>
                <a:ea typeface="Arial"/>
                <a:cs typeface="Arial"/>
                <a:sym typeface="Arial"/>
              </a:rPr>
              <a:t>Vendor compliance</a:t>
            </a:r>
            <a:endParaRPr>
              <a:latin typeface="Arial"/>
              <a:ea typeface="Arial"/>
              <a:cs typeface="Arial"/>
              <a:sym typeface="Arial"/>
            </a:endParaRPr>
          </a:p>
          <a:p>
            <a:pPr marL="0" lvl="0" indent="0" algn="l" rtl="0">
              <a:spcBef>
                <a:spcPts val="0"/>
              </a:spcBef>
              <a:spcAft>
                <a:spcPts val="0"/>
              </a:spcAft>
              <a:buNone/>
            </a:pPr>
            <a:r>
              <a:rPr lang="en-US">
                <a:latin typeface="Arial"/>
                <a:ea typeface="Arial"/>
                <a:cs typeface="Arial"/>
                <a:sym typeface="Arial"/>
              </a:rPr>
              <a:t>Tail-spend</a:t>
            </a:r>
            <a:endParaRPr>
              <a:latin typeface="Arial"/>
              <a:ea typeface="Arial"/>
              <a:cs typeface="Arial"/>
              <a:sym typeface="Arial"/>
            </a:endParaRPr>
          </a:p>
          <a:p>
            <a:pPr marL="0" lvl="0" indent="0" algn="l" rtl="0">
              <a:spcBef>
                <a:spcPts val="0"/>
              </a:spcBef>
              <a:spcAft>
                <a:spcPts val="0"/>
              </a:spcAft>
              <a:buNone/>
            </a:pPr>
            <a:r>
              <a:rPr lang="en-US">
                <a:latin typeface="Arial"/>
                <a:ea typeface="Arial"/>
                <a:cs typeface="Arial"/>
                <a:sym typeface="Arial"/>
              </a:rPr>
              <a:t>VMI </a:t>
            </a:r>
            <a:endParaRPr>
              <a:latin typeface="Arial"/>
              <a:ea typeface="Arial"/>
              <a:cs typeface="Arial"/>
              <a:sym typeface="Arial"/>
            </a:endParaRPr>
          </a:p>
          <a:p>
            <a:pPr marL="0" lvl="0" indent="0" algn="l" rtl="0">
              <a:spcBef>
                <a:spcPts val="0"/>
              </a:spcBef>
              <a:spcAft>
                <a:spcPts val="0"/>
              </a:spcAft>
              <a:buNone/>
            </a:pPr>
            <a:r>
              <a:rPr lang="en-US">
                <a:latin typeface="Arial"/>
                <a:ea typeface="Arial"/>
                <a:cs typeface="Arial"/>
                <a:sym typeface="Arial"/>
              </a:rPr>
              <a:t>Disposition</a:t>
            </a:r>
            <a:endParaRPr>
              <a:latin typeface="Arial"/>
              <a:ea typeface="Arial"/>
              <a:cs typeface="Arial"/>
              <a:sym typeface="Arial"/>
            </a:endParaRPr>
          </a:p>
        </p:txBody>
      </p:sp>
      <p:sp>
        <p:nvSpPr>
          <p:cNvPr id="370" name="Google Shape;370;g32d563849ba_0_3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a:latin typeface="Arial"/>
                <a:ea typeface="Arial"/>
                <a:cs typeface="Arial"/>
                <a:sym typeface="Arial"/>
              </a:rPr>
              <a:t>What to look for in an MRO inventory optimization technology</a:t>
            </a:r>
            <a:endParaRPr>
              <a:latin typeface="Arial"/>
              <a:ea typeface="Arial"/>
              <a:cs typeface="Arial"/>
              <a:sym typeface="Arial"/>
            </a:endParaRPr>
          </a:p>
          <a:p>
            <a:pPr marL="0" lvl="0" indent="0" algn="l" rtl="0">
              <a:spcBef>
                <a:spcPts val="0"/>
              </a:spcBef>
              <a:spcAft>
                <a:spcPts val="0"/>
              </a:spcAft>
              <a:buClr>
                <a:schemeClr val="dk1"/>
              </a:buClr>
              <a:buSzPts val="1400"/>
              <a:buFont typeface="Arial"/>
              <a:buNone/>
            </a:pPr>
            <a:r>
              <a:rPr lang="en-US">
                <a:latin typeface="Arial"/>
                <a:ea typeface="Arial"/>
                <a:cs typeface="Arial"/>
                <a:sym typeface="Arial"/>
              </a:rPr>
              <a:t>Has it been trained on MRO materials specifically? Can it recognize similarity between parts to understand duplication even with incomplete, unclear data?</a:t>
            </a:r>
            <a:endParaRPr>
              <a:latin typeface="Arial"/>
              <a:ea typeface="Arial"/>
              <a:cs typeface="Arial"/>
              <a:sym typeface="Arial"/>
            </a:endParaRPr>
          </a:p>
          <a:p>
            <a:pPr marL="0" lvl="0" indent="0" algn="l" rtl="0">
              <a:spcBef>
                <a:spcPts val="0"/>
              </a:spcBef>
              <a:spcAft>
                <a:spcPts val="0"/>
              </a:spcAft>
              <a:buClr>
                <a:schemeClr val="dk1"/>
              </a:buClr>
              <a:buSzPts val="1400"/>
              <a:buFont typeface="Arial"/>
              <a:buNone/>
            </a:pPr>
            <a:r>
              <a:rPr lang="en-US">
                <a:latin typeface="Arial"/>
                <a:ea typeface="Arial"/>
                <a:cs typeface="Arial"/>
                <a:sym typeface="Arial"/>
              </a:rPr>
              <a:t>Is it easily integrated? Not just a reporting solution or static one off analysis?</a:t>
            </a:r>
            <a:endParaRPr/>
          </a:p>
        </p:txBody>
      </p:sp>
      <p:sp>
        <p:nvSpPr>
          <p:cNvPr id="383" name="Google Shape;38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0"/>
        <p:cNvGrpSpPr/>
        <p:nvPr/>
      </p:nvGrpSpPr>
      <p:grpSpPr>
        <a:xfrm>
          <a:off x="0" y="0"/>
          <a:ext cx="0" cy="0"/>
          <a:chOff x="0" y="0"/>
          <a:chExt cx="0" cy="0"/>
        </a:xfrm>
      </p:grpSpPr>
      <p:sp>
        <p:nvSpPr>
          <p:cNvPr id="3761" name="Google Shape;3761;g306d3d8113b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2" name="Google Shape;3762;g306d3d8113b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Once our customers are brought onboard, we provide a high level overview of savings &amp; reduction opportunities.</a:t>
            </a:r>
            <a:endParaRPr/>
          </a:p>
          <a:p>
            <a:pPr marL="0" lvl="0" indent="0" algn="l" rtl="0">
              <a:spcBef>
                <a:spcPts val="0"/>
              </a:spcBef>
              <a:spcAft>
                <a:spcPts val="0"/>
              </a:spcAft>
              <a:buNone/>
            </a:pPr>
            <a:r>
              <a:rPr lang="en-US"/>
              <a:t>This customer began with an inventory value of over 400M. increases in active materials were recommended to mitigate risk/minimize downtime, while surplus in active materials are identified which can be consumed down to optimal levels.</a:t>
            </a:r>
            <a:endParaRPr/>
          </a:p>
          <a:p>
            <a:pPr marL="0" lvl="0" indent="0" algn="l" rtl="0">
              <a:spcBef>
                <a:spcPts val="0"/>
              </a:spcBef>
              <a:spcAft>
                <a:spcPts val="0"/>
              </a:spcAft>
              <a:buNone/>
            </a:pPr>
            <a:r>
              <a:rPr lang="en-US"/>
              <a:t>With multiple sites spread out across different regions, Network optimization found an additional 19M in surplus (think: consolidating insurance spares and transferring materials)</a:t>
            </a:r>
            <a:endParaRPr/>
          </a:p>
          <a:p>
            <a:pPr marL="0" lvl="0" indent="0" algn="l" rtl="0">
              <a:spcBef>
                <a:spcPts val="0"/>
              </a:spcBef>
              <a:spcAft>
                <a:spcPts val="0"/>
              </a:spcAft>
              <a:buNone/>
            </a:pPr>
            <a:r>
              <a:rPr lang="en-US"/>
              <a:t>And by leveraging our “repair-ready” partner, materials were identified that could be repaired instead of replaced for additional savings.</a:t>
            </a:r>
            <a:endParaRPr/>
          </a:p>
          <a:p>
            <a:pPr marL="0" lvl="0" indent="0" algn="l" rtl="0">
              <a:spcBef>
                <a:spcPts val="0"/>
              </a:spcBef>
              <a:spcAft>
                <a:spcPts val="0"/>
              </a:spcAft>
              <a:buNone/>
            </a:pPr>
            <a:r>
              <a:rPr lang="en-US"/>
              <a:t>Moving fast turning, low value items to VMI can further reduce inventory value on hand.</a:t>
            </a:r>
            <a:endParaRPr/>
          </a:p>
          <a:p>
            <a:pPr marL="0" lvl="0" indent="0" algn="l" rtl="0">
              <a:spcBef>
                <a:spcPts val="0"/>
              </a:spcBef>
              <a:spcAft>
                <a:spcPts val="0"/>
              </a:spcAft>
              <a:buNone/>
            </a:pPr>
            <a:r>
              <a:rPr lang="en-US"/>
              <a:t>Additionally, our material graph identified duplication where surplus can be reduced through consolidation. And finally, tail spend and PPV provide opportunity to leverage purchasing power to get better pricing and effective sourcing.</a:t>
            </a:r>
            <a:endParaRPr/>
          </a:p>
          <a:p>
            <a:pPr marL="0" lvl="0" indent="0" algn="l" rtl="0">
              <a:spcBef>
                <a:spcPts val="0"/>
              </a:spcBef>
              <a:spcAft>
                <a:spcPts val="0"/>
              </a:spcAft>
              <a:buNone/>
            </a:pPr>
            <a:r>
              <a:rPr lang="en-US"/>
              <a:t>The total opportunity is 62M. </a:t>
            </a:r>
            <a:endParaRPr/>
          </a:p>
          <a:p>
            <a:pPr marL="0" lvl="0" indent="0" algn="l" rtl="0">
              <a:spcBef>
                <a:spcPts val="0"/>
              </a:spcBef>
              <a:spcAft>
                <a:spcPts val="0"/>
              </a:spcAft>
              <a:buNone/>
            </a:pPr>
            <a:r>
              <a:rPr lang="en-US"/>
              <a:t>In the first 12 months after go-live, they realized 21M through accepting stocking recommendations.</a:t>
            </a:r>
            <a:endParaRPr/>
          </a:p>
          <a:p>
            <a:pPr marL="0" lvl="0" indent="0" algn="l" rtl="0">
              <a:spcBef>
                <a:spcPts val="0"/>
              </a:spcBef>
              <a:spcAft>
                <a:spcPts val="0"/>
              </a:spcAft>
              <a:buNone/>
            </a:pPr>
            <a:r>
              <a:rPr lang="en-US"/>
              <a:t>There’s ongoing opportunity in efforts that may require some change management and project focus. However, optimization will continue to provide ongoing value. </a:t>
            </a:r>
            <a:endParaRPr/>
          </a:p>
          <a:p>
            <a:pPr marL="0" lvl="0" indent="0" algn="l" rtl="0">
              <a:spcBef>
                <a:spcPts val="0"/>
              </a:spcBef>
              <a:spcAft>
                <a:spcPts val="0"/>
              </a:spcAft>
              <a:buNone/>
            </a:pPr>
            <a:r>
              <a:rPr lang="en-US"/>
              <a:t>When you move forward with us, these are the typical outputs and insights you will gain.</a:t>
            </a:r>
            <a:endParaRPr/>
          </a:p>
          <a:p>
            <a:pPr marL="0" lvl="0" indent="0" algn="l" rtl="0">
              <a:spcBef>
                <a:spcPts val="0"/>
              </a:spcBef>
              <a:spcAft>
                <a:spcPts val="0"/>
              </a:spcAft>
              <a:buNone/>
            </a:pPr>
            <a:endParaRPr/>
          </a:p>
          <a:p>
            <a:pPr marL="0" lvl="0" indent="0" algn="l" rtl="0">
              <a:spcBef>
                <a:spcPts val="0"/>
              </a:spcBef>
              <a:spcAft>
                <a:spcPts val="0"/>
              </a:spcAft>
              <a:buNone/>
            </a:pPr>
            <a:r>
              <a:rPr lang="en-US"/>
              <a:t>1:36</a:t>
            </a:r>
            <a:endParaRPr/>
          </a:p>
          <a:p>
            <a:pPr marL="0" lvl="0" indent="0" algn="l" rtl="0">
              <a:spcBef>
                <a:spcPts val="0"/>
              </a:spcBef>
              <a:spcAft>
                <a:spcPts val="0"/>
              </a:spcAft>
              <a:buClr>
                <a:schemeClr val="dk1"/>
              </a:buClr>
              <a:buSzPts val="1100"/>
              <a:buFont typeface="Arial"/>
              <a:buNone/>
            </a:pPr>
            <a:endParaRPr/>
          </a:p>
        </p:txBody>
      </p:sp>
      <p:sp>
        <p:nvSpPr>
          <p:cNvPr id="3763" name="Google Shape;3763;g306d3d8113b_1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337a997bcf3_0_2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4" name="Google Shape;454;g337a997bcf3_0_2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342900" algn="l" rtl="0">
              <a:lnSpc>
                <a:spcPct val="90000"/>
              </a:lnSpc>
              <a:spcBef>
                <a:spcPts val="0"/>
              </a:spcBef>
              <a:spcAft>
                <a:spcPts val="0"/>
              </a:spcAft>
              <a:buSzPts val="1800"/>
              <a:buChar char="●"/>
            </a:pPr>
            <a:r>
              <a:rPr lang="en-US" dirty="0"/>
              <a:t>AI / Large Language Model / Natural Language Processing </a:t>
            </a:r>
          </a:p>
          <a:p>
            <a:pPr marL="457200" lvl="0" indent="-342900" algn="l" rtl="0">
              <a:lnSpc>
                <a:spcPct val="90000"/>
              </a:lnSpc>
              <a:spcBef>
                <a:spcPts val="1000"/>
              </a:spcBef>
              <a:spcAft>
                <a:spcPts val="0"/>
              </a:spcAft>
              <a:buSzPts val="1800"/>
              <a:buChar char="●"/>
            </a:pPr>
            <a:r>
              <a:rPr lang="en-US" dirty="0"/>
              <a:t>Continuous, automated</a:t>
            </a:r>
          </a:p>
          <a:p>
            <a:pPr marL="457200" lvl="0" indent="-342900" algn="l" rtl="0">
              <a:lnSpc>
                <a:spcPct val="90000"/>
              </a:lnSpc>
              <a:spcBef>
                <a:spcPts val="1000"/>
              </a:spcBef>
              <a:spcAft>
                <a:spcPts val="0"/>
              </a:spcAft>
              <a:buSzPts val="1800"/>
              <a:buChar char="●"/>
            </a:pPr>
            <a:r>
              <a:rPr lang="en-US" dirty="0"/>
              <a:t>Time to value</a:t>
            </a:r>
          </a:p>
          <a:p>
            <a:pPr marL="457200" lvl="0" indent="-342900" algn="l" rtl="0">
              <a:lnSpc>
                <a:spcPct val="90000"/>
              </a:lnSpc>
              <a:spcBef>
                <a:spcPts val="1000"/>
              </a:spcBef>
              <a:spcAft>
                <a:spcPts val="0"/>
              </a:spcAft>
              <a:buSzPts val="1800"/>
              <a:buChar char="●"/>
            </a:pPr>
            <a:r>
              <a:rPr lang="en-US" dirty="0"/>
              <a:t>Easy user adoption </a:t>
            </a:r>
          </a:p>
          <a:p>
            <a:pPr marL="457200" lvl="0" indent="-342900" algn="l" rtl="0">
              <a:lnSpc>
                <a:spcPct val="90000"/>
              </a:lnSpc>
              <a:spcBef>
                <a:spcPts val="1000"/>
              </a:spcBef>
              <a:spcAft>
                <a:spcPts val="0"/>
              </a:spcAft>
              <a:buSzPts val="1800"/>
              <a:buChar char="●"/>
            </a:pPr>
            <a:r>
              <a:rPr lang="en-US" dirty="0"/>
              <a:t>Certified connectors back to systems</a:t>
            </a:r>
          </a:p>
          <a:p>
            <a:pPr marL="457200" lvl="0" indent="-342900" algn="l" rtl="0">
              <a:lnSpc>
                <a:spcPct val="90000"/>
              </a:lnSpc>
              <a:spcBef>
                <a:spcPts val="1000"/>
              </a:spcBef>
              <a:spcAft>
                <a:spcPts val="0"/>
              </a:spcAft>
              <a:buSzPts val="1800"/>
              <a:buChar char="●"/>
            </a:pPr>
            <a:r>
              <a:rPr lang="en-US" dirty="0"/>
              <a:t>No required data cleanse prerequisites</a:t>
            </a:r>
          </a:p>
        </p:txBody>
      </p:sp>
      <p:sp>
        <p:nvSpPr>
          <p:cNvPr id="455" name="Google Shape;455;g337a997bcf3_0_24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337a997bcf3_0_1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337a997bcf3_0_1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a:latin typeface="Arial"/>
                <a:ea typeface="Arial"/>
                <a:cs typeface="Arial"/>
                <a:sym typeface="Arial"/>
              </a:rPr>
              <a:t>With our trained AI solution, we routinely ingest our client’s data from their ERP and/or EAM, process it with our LLM in our graph database, and deliver results.</a:t>
            </a:r>
            <a:endParaRPr>
              <a:latin typeface="Arial"/>
              <a:ea typeface="Arial"/>
              <a:cs typeface="Arial"/>
              <a:sym typeface="Arial"/>
            </a:endParaRPr>
          </a:p>
          <a:p>
            <a:pPr marL="0" lvl="0" indent="0" algn="l" rtl="0">
              <a:spcBef>
                <a:spcPts val="0"/>
              </a:spcBef>
              <a:spcAft>
                <a:spcPts val="0"/>
              </a:spcAft>
              <a:buClr>
                <a:schemeClr val="dk1"/>
              </a:buClr>
              <a:buFont typeface="Arial"/>
              <a:buNone/>
            </a:pPr>
            <a:r>
              <a:rPr lang="en-US">
                <a:latin typeface="Arial"/>
                <a:ea typeface="Arial"/>
                <a:cs typeface="Arial"/>
                <a:sym typeface="Arial"/>
              </a:rPr>
              <a:t>Helping you find your materials effectively and efficiently using NLP.</a:t>
            </a:r>
            <a:endParaRPr>
              <a:latin typeface="Arial"/>
              <a:ea typeface="Arial"/>
              <a:cs typeface="Arial"/>
              <a:sym typeface="Arial"/>
            </a:endParaRPr>
          </a:p>
          <a:p>
            <a:pPr marL="0" lvl="0" indent="0" algn="l" rtl="0">
              <a:spcBef>
                <a:spcPts val="0"/>
              </a:spcBef>
              <a:spcAft>
                <a:spcPts val="0"/>
              </a:spcAft>
              <a:buClr>
                <a:schemeClr val="dk1"/>
              </a:buClr>
              <a:buFont typeface="Arial"/>
              <a:buNone/>
            </a:pPr>
            <a:r>
              <a:rPr lang="en-US">
                <a:latin typeface="Arial"/>
                <a:ea typeface="Arial"/>
                <a:cs typeface="Arial"/>
                <a:sym typeface="Arial"/>
              </a:rPr>
              <a:t>This graph database also understands and recommends material criticality, which is the foundation for the next key function, setting stocking strategies or optimizing inventory.</a:t>
            </a:r>
            <a:endParaRPr>
              <a:latin typeface="Arial"/>
              <a:ea typeface="Arial"/>
              <a:cs typeface="Arial"/>
              <a:sym typeface="Arial"/>
            </a:endParaRPr>
          </a:p>
          <a:p>
            <a:pPr marL="0" lvl="0" indent="0" algn="l" rtl="0">
              <a:spcBef>
                <a:spcPts val="0"/>
              </a:spcBef>
              <a:spcAft>
                <a:spcPts val="0"/>
              </a:spcAft>
              <a:buClr>
                <a:schemeClr val="dk1"/>
              </a:buClr>
              <a:buFont typeface="Arial"/>
              <a:buNone/>
            </a:pPr>
            <a:r>
              <a:rPr lang="en-US">
                <a:latin typeface="Arial"/>
                <a:ea typeface="Arial"/>
                <a:cs typeface="Arial"/>
                <a:sym typeface="Arial"/>
              </a:rPr>
              <a:t>So, while I’m not focusing on this solution, I am focusing on the foundational element of assessing material criticality to drive effective stocking strategies.</a:t>
            </a:r>
            <a:endParaRPr/>
          </a:p>
        </p:txBody>
      </p:sp>
      <p:sp>
        <p:nvSpPr>
          <p:cNvPr id="77" name="Google Shape;77;g337a997bcf3_0_11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32d563849ba_0_34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495" name="Google Shape;495;g32d563849ba_0_3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g32d563849ba_0_35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500" name="Google Shape;500;g32d563849ba_0_3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337a997bcf3_0_5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a:latin typeface="Arial"/>
                <a:ea typeface="Arial"/>
                <a:cs typeface="Arial"/>
                <a:sym typeface="Arial"/>
              </a:rPr>
              <a:t>Verusen’s sole focus is on the unique challenges and requirements of MRO material optimization, and</a:t>
            </a:r>
            <a:endParaRPr>
              <a:latin typeface="Arial"/>
              <a:ea typeface="Arial"/>
              <a:cs typeface="Arial"/>
              <a:sym typeface="Arial"/>
            </a:endParaRPr>
          </a:p>
          <a:p>
            <a:pPr marL="0" lvl="0" indent="0" algn="l" rtl="0">
              <a:spcBef>
                <a:spcPts val="0"/>
              </a:spcBef>
              <a:spcAft>
                <a:spcPts val="0"/>
              </a:spcAft>
              <a:buNone/>
            </a:pPr>
            <a:r>
              <a:rPr lang="en-US">
                <a:latin typeface="Arial"/>
                <a:ea typeface="Arial"/>
                <a:cs typeface="Arial"/>
                <a:sym typeface="Arial"/>
              </a:rPr>
              <a:t>as you can see, we’ve had the privilege of working with industry leaders across various industries. These companies and their </a:t>
            </a:r>
            <a:r>
              <a:rPr lang="en-US" b="1">
                <a:latin typeface="Arial"/>
                <a:ea typeface="Arial"/>
                <a:cs typeface="Arial"/>
                <a:sym typeface="Arial"/>
              </a:rPr>
              <a:t>data</a:t>
            </a:r>
            <a:r>
              <a:rPr lang="en-US">
                <a:latin typeface="Arial"/>
                <a:ea typeface="Arial"/>
                <a:cs typeface="Arial"/>
                <a:sym typeface="Arial"/>
              </a:rPr>
              <a:t> provide 10’s of millions of materials and billions of transactions with which our AI models are trained.</a:t>
            </a:r>
            <a:endParaRPr>
              <a:latin typeface="Arial"/>
              <a:ea typeface="Arial"/>
              <a:cs typeface="Arial"/>
              <a:sym typeface="Arial"/>
            </a:endParaRPr>
          </a:p>
          <a:p>
            <a:pPr marL="0" lvl="0" indent="0" algn="l" rtl="0">
              <a:spcBef>
                <a:spcPts val="0"/>
              </a:spcBef>
              <a:spcAft>
                <a:spcPts val="0"/>
              </a:spcAft>
              <a:buClr>
                <a:schemeClr val="dk1"/>
              </a:buClr>
              <a:buSzPts val="1400"/>
              <a:buFont typeface="Arial"/>
              <a:buNone/>
            </a:pPr>
            <a:r>
              <a:rPr lang="en-US">
                <a:latin typeface="Arial"/>
                <a:ea typeface="Arial"/>
                <a:cs typeface="Arial"/>
                <a:sym typeface="Arial"/>
              </a:rPr>
              <a:t>This experience has given us a deep understanding of the unique challenges companies face when it comes to managing MRO inventory. Our AI is exclusively trained on mro inventory to to empower organizations to make smarter purchasing decisions.</a:t>
            </a:r>
            <a:endParaRPr>
              <a:latin typeface="Arial"/>
              <a:ea typeface="Arial"/>
              <a:cs typeface="Arial"/>
              <a:sym typeface="Arial"/>
            </a:endParaRPr>
          </a:p>
          <a:p>
            <a:pPr marL="0" lvl="0" indent="0" algn="l" rtl="0">
              <a:spcBef>
                <a:spcPts val="0"/>
              </a:spcBef>
              <a:spcAft>
                <a:spcPts val="0"/>
              </a:spcAft>
              <a:buClr>
                <a:schemeClr val="dk1"/>
              </a:buClr>
              <a:buSzPts val="1400"/>
              <a:buFont typeface="Arial"/>
              <a:buNone/>
            </a:pPr>
            <a:endParaRPr>
              <a:latin typeface="Arial"/>
              <a:ea typeface="Arial"/>
              <a:cs typeface="Arial"/>
              <a:sym typeface="Arial"/>
            </a:endParaRPr>
          </a:p>
          <a:p>
            <a:pPr marL="0" lvl="0" indent="0" algn="l" rtl="0">
              <a:spcBef>
                <a:spcPts val="0"/>
              </a:spcBef>
              <a:spcAft>
                <a:spcPts val="0"/>
              </a:spcAft>
              <a:buClr>
                <a:schemeClr val="dk1"/>
              </a:buClr>
              <a:buSzPts val="1400"/>
              <a:buFont typeface="Arial"/>
              <a:buNone/>
            </a:pPr>
            <a:r>
              <a:rPr lang="en-US">
                <a:latin typeface="Arial"/>
                <a:ea typeface="Arial"/>
                <a:cs typeface="Arial"/>
                <a:sym typeface="Arial"/>
              </a:rPr>
              <a:t>38s</a:t>
            </a:r>
            <a:endParaRPr/>
          </a:p>
        </p:txBody>
      </p:sp>
      <p:sp>
        <p:nvSpPr>
          <p:cNvPr id="505" name="Google Shape;505;g337a997bcf3_0_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337a997bcf3_0_1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9" name="Google Shape;569;g337a997bcf3_0_19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0" name="Google Shape;570;g337a997bcf3_0_19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337a997bcf3_0_2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337a997bcf3_0_2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 name="Google Shape;113;g337a997bcf3_0_21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a:latin typeface="Arial"/>
                <a:ea typeface="Arial"/>
                <a:cs typeface="Arial"/>
                <a:sym typeface="Arial"/>
              </a:rPr>
              <a:t>car? spare parts? how do you decide?</a:t>
            </a:r>
            <a:endParaRPr>
              <a:latin typeface="Arial"/>
              <a:ea typeface="Arial"/>
              <a:cs typeface="Arial"/>
              <a:sym typeface="Arial"/>
            </a:endParaRPr>
          </a:p>
          <a:p>
            <a:pPr marL="0" lvl="0" indent="0" algn="l" rtl="0">
              <a:spcBef>
                <a:spcPts val="0"/>
              </a:spcBef>
              <a:spcAft>
                <a:spcPts val="0"/>
              </a:spcAft>
              <a:buClr>
                <a:schemeClr val="dk1"/>
              </a:buClr>
              <a:buSzPts val="1400"/>
              <a:buFont typeface="Arial"/>
              <a:buNone/>
            </a:pPr>
            <a:r>
              <a:rPr lang="en-US">
                <a:latin typeface="Arial"/>
                <a:ea typeface="Arial"/>
                <a:cs typeface="Arial"/>
                <a:sym typeface="Arial"/>
              </a:rPr>
              <a:t>tire/fuse. why not a fuel pump or a spare transmission?</a:t>
            </a:r>
            <a:endParaRPr>
              <a:latin typeface="Arial"/>
              <a:ea typeface="Arial"/>
              <a:cs typeface="Arial"/>
              <a:sym typeface="Arial"/>
            </a:endParaRPr>
          </a:p>
          <a:p>
            <a:pPr marL="0" lvl="0" indent="0" algn="l" rtl="0">
              <a:spcBef>
                <a:spcPts val="0"/>
              </a:spcBef>
              <a:spcAft>
                <a:spcPts val="0"/>
              </a:spcAft>
              <a:buClr>
                <a:schemeClr val="dk1"/>
              </a:buClr>
              <a:buSzPts val="1400"/>
              <a:buFont typeface="Arial"/>
              <a:buNone/>
            </a:pPr>
            <a:r>
              <a:rPr lang="en-US">
                <a:latin typeface="Arial"/>
                <a:ea typeface="Arial"/>
                <a:cs typeface="Arial"/>
                <a:sym typeface="Arial"/>
              </a:rPr>
              <a:t>why not 4 tires? &lt;driving toward likelihood, risk, cost&gt;</a:t>
            </a:r>
            <a:endParaRPr>
              <a:latin typeface="Arial"/>
              <a:ea typeface="Arial"/>
              <a:cs typeface="Arial"/>
              <a:sym typeface="Arial"/>
            </a:endParaRPr>
          </a:p>
          <a:p>
            <a:pPr marL="0" lvl="0" indent="0" algn="l" rtl="0">
              <a:spcBef>
                <a:spcPts val="0"/>
              </a:spcBef>
              <a:spcAft>
                <a:spcPts val="0"/>
              </a:spcAft>
              <a:buClr>
                <a:schemeClr val="dk1"/>
              </a:buClr>
              <a:buSzPts val="1400"/>
              <a:buFont typeface="Arial"/>
              <a:buNone/>
            </a:pPr>
            <a:r>
              <a:rPr lang="en-US">
                <a:latin typeface="Arial"/>
                <a:ea typeface="Arial"/>
                <a:cs typeface="Arial"/>
                <a:sym typeface="Arial"/>
              </a:rPr>
              <a:t>why not wiper blades? &lt;availability, speed&gt;</a:t>
            </a:r>
            <a:endParaRPr>
              <a:latin typeface="Arial"/>
              <a:ea typeface="Arial"/>
              <a:cs typeface="Arial"/>
              <a:sym typeface="Arial"/>
            </a:endParaRPr>
          </a:p>
          <a:p>
            <a:pPr marL="0" lvl="0" indent="0" algn="l" rtl="0">
              <a:spcBef>
                <a:spcPts val="0"/>
              </a:spcBef>
              <a:spcAft>
                <a:spcPts val="0"/>
              </a:spcAft>
              <a:buClr>
                <a:schemeClr val="dk1"/>
              </a:buClr>
              <a:buSzPts val="1400"/>
              <a:buFont typeface="Arial"/>
              <a:buNone/>
            </a:pPr>
            <a:r>
              <a:rPr lang="en-US">
                <a:latin typeface="Arial"/>
                <a:ea typeface="Arial"/>
                <a:cs typeface="Arial"/>
                <a:sym typeface="Arial"/>
              </a:rPr>
              <a:t>balancing cost and risk</a:t>
            </a:r>
            <a:endParaRPr/>
          </a:p>
        </p:txBody>
      </p:sp>
      <p:sp>
        <p:nvSpPr>
          <p:cNvPr id="119" name="Google Shape;11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4" name="Google Shape;12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32d563849ba_0_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1" name="Google Shape;131;g32d563849ba_0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32d563849ba_0_1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Arial"/>
                <a:ea typeface="Arial"/>
                <a:cs typeface="Arial"/>
                <a:sym typeface="Arial"/>
              </a:rPr>
              <a:t>“inventory isn’t an asset, though we keep it on our books as such. It is working capital that is not working.”</a:t>
            </a:r>
            <a:endParaRPr/>
          </a:p>
        </p:txBody>
      </p:sp>
      <p:sp>
        <p:nvSpPr>
          <p:cNvPr id="136" name="Google Shape;136;g32d563849ba_0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32d563849ba_0_2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Arial"/>
                <a:ea typeface="Arial"/>
                <a:cs typeface="Arial"/>
                <a:sym typeface="Arial"/>
              </a:rPr>
              <a:t>Now we understand why it’s so important, let’s review how to optimize, but first…</a:t>
            </a:r>
            <a:endParaRPr/>
          </a:p>
        </p:txBody>
      </p:sp>
      <p:sp>
        <p:nvSpPr>
          <p:cNvPr id="143" name="Google Shape;143;g32d563849ba_0_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2">
  <p:cSld name="Title and Content 2">
    <p:bg>
      <p:bgPr>
        <a:blipFill>
          <a:blip r:embed="rId2">
            <a:alphaModFix/>
          </a:blip>
          <a:stretch>
            <a:fillRect/>
          </a:stretch>
        </a:blipFill>
        <a:effectLst/>
      </p:bgPr>
    </p:bg>
    <p:spTree>
      <p:nvGrpSpPr>
        <p:cNvPr id="1" name="Shape 12"/>
        <p:cNvGrpSpPr/>
        <p:nvPr/>
      </p:nvGrpSpPr>
      <p:grpSpPr>
        <a:xfrm>
          <a:off x="0" y="0"/>
          <a:ext cx="0" cy="0"/>
          <a:chOff x="0" y="0"/>
          <a:chExt cx="0" cy="0"/>
        </a:xfrm>
      </p:grpSpPr>
      <p:sp>
        <p:nvSpPr>
          <p:cNvPr id="13" name="Google Shape;13;p15"/>
          <p:cNvSpPr txBox="1">
            <a:spLocks noGrp="1"/>
          </p:cNvSpPr>
          <p:nvPr>
            <p:ph type="title"/>
          </p:nvPr>
        </p:nvSpPr>
        <p:spPr>
          <a:xfrm>
            <a:off x="646770" y="242351"/>
            <a:ext cx="10890806"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8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15"/>
          <p:cNvSpPr txBox="1">
            <a:spLocks noGrp="1"/>
          </p:cNvSpPr>
          <p:nvPr>
            <p:ph type="body" idx="1"/>
          </p:nvPr>
        </p:nvSpPr>
        <p:spPr>
          <a:xfrm>
            <a:off x="646770" y="1690989"/>
            <a:ext cx="10890806" cy="457200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bg>
      <p:bgPr>
        <a:blipFill>
          <a:blip r:embed="rId2">
            <a:alphaModFix/>
          </a:blip>
          <a:stretch>
            <a:fillRect/>
          </a:stretch>
        </a:blipFill>
        <a:effectLst/>
      </p:bgPr>
    </p:bg>
    <p:spTree>
      <p:nvGrpSpPr>
        <p:cNvPr id="1" name="Shape 49"/>
        <p:cNvGrpSpPr/>
        <p:nvPr/>
      </p:nvGrpSpPr>
      <p:grpSpPr>
        <a:xfrm>
          <a:off x="0" y="0"/>
          <a:ext cx="0" cy="0"/>
          <a:chOff x="0" y="0"/>
          <a:chExt cx="0" cy="0"/>
        </a:xfrm>
      </p:grpSpPr>
      <p:sp>
        <p:nvSpPr>
          <p:cNvPr id="50" name="Google Shape;50;p24"/>
          <p:cNvSpPr txBox="1">
            <a:spLocks noGrp="1"/>
          </p:cNvSpPr>
          <p:nvPr>
            <p:ph type="title"/>
          </p:nvPr>
        </p:nvSpPr>
        <p:spPr>
          <a:xfrm>
            <a:off x="555172" y="457200"/>
            <a:ext cx="4216854" cy="16002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4"/>
          <p:cNvSpPr txBox="1">
            <a:spLocks noGrp="1"/>
          </p:cNvSpPr>
          <p:nvPr>
            <p:ph type="body" idx="1"/>
          </p:nvPr>
        </p:nvSpPr>
        <p:spPr>
          <a:xfrm>
            <a:off x="4872937" y="457201"/>
            <a:ext cx="6172200" cy="59436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3200"/>
              <a:buNone/>
              <a:defRPr sz="3200"/>
            </a:lvl1pPr>
            <a:lvl2pPr marL="914400" lvl="1" indent="-228600" algn="l">
              <a:lnSpc>
                <a:spcPct val="90000"/>
              </a:lnSpc>
              <a:spcBef>
                <a:spcPts val="500"/>
              </a:spcBef>
              <a:spcAft>
                <a:spcPts val="0"/>
              </a:spcAft>
              <a:buClr>
                <a:schemeClr val="dk1"/>
              </a:buClr>
              <a:buSzPts val="2800"/>
              <a:buNone/>
              <a:defRPr sz="2800"/>
            </a:lvl2pPr>
            <a:lvl3pPr marL="1371600" lvl="2" indent="-228600" algn="l">
              <a:lnSpc>
                <a:spcPct val="90000"/>
              </a:lnSpc>
              <a:spcBef>
                <a:spcPts val="500"/>
              </a:spcBef>
              <a:spcAft>
                <a:spcPts val="0"/>
              </a:spcAft>
              <a:buClr>
                <a:schemeClr val="dk1"/>
              </a:buClr>
              <a:buSzPts val="2400"/>
              <a:buNone/>
              <a:defRPr sz="2400"/>
            </a:lvl3pPr>
            <a:lvl4pPr marL="1828800" lvl="3" indent="-228600" algn="l">
              <a:lnSpc>
                <a:spcPct val="90000"/>
              </a:lnSpc>
              <a:spcBef>
                <a:spcPts val="500"/>
              </a:spcBef>
              <a:spcAft>
                <a:spcPts val="0"/>
              </a:spcAft>
              <a:buClr>
                <a:schemeClr val="dk1"/>
              </a:buClr>
              <a:buSzPts val="2000"/>
              <a:buNone/>
              <a:defRPr sz="2000"/>
            </a:lvl4pPr>
            <a:lvl5pPr marL="2286000" lvl="4" indent="-228600" algn="l">
              <a:lnSpc>
                <a:spcPct val="90000"/>
              </a:lnSpc>
              <a:spcBef>
                <a:spcPts val="500"/>
              </a:spcBef>
              <a:spcAft>
                <a:spcPts val="0"/>
              </a:spcAft>
              <a:buClr>
                <a:schemeClr val="dk1"/>
              </a:buClr>
              <a:buSzPts val="2000"/>
              <a:buNone/>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2" name="Google Shape;52;p24"/>
          <p:cNvSpPr txBox="1">
            <a:spLocks noGrp="1"/>
          </p:cNvSpPr>
          <p:nvPr>
            <p:ph type="body" idx="2"/>
          </p:nvPr>
        </p:nvSpPr>
        <p:spPr>
          <a:xfrm>
            <a:off x="555172" y="2057400"/>
            <a:ext cx="4216854" cy="43434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p:cSld name="Bright Blue Title Only">
    <p:spTree>
      <p:nvGrpSpPr>
        <p:cNvPr id="1" name="Shape 53"/>
        <p:cNvGrpSpPr/>
        <p:nvPr/>
      </p:nvGrpSpPr>
      <p:grpSpPr>
        <a:xfrm>
          <a:off x="0" y="0"/>
          <a:ext cx="0" cy="0"/>
          <a:chOff x="0" y="0"/>
          <a:chExt cx="0" cy="0"/>
        </a:xfrm>
      </p:grpSpPr>
      <p:sp>
        <p:nvSpPr>
          <p:cNvPr id="54" name="Google Shape;54;g337a997bcf3_0_775"/>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9pPr>
          </a:lstStyle>
          <a:p>
            <a:pPr marL="0" lvl="0" indent="0" algn="r" rtl="0">
              <a:spcBef>
                <a:spcPts val="0"/>
              </a:spcBef>
              <a:spcAft>
                <a:spcPts val="0"/>
              </a:spcAft>
              <a:buNone/>
            </a:pPr>
            <a:fld id="{00000000-1234-1234-1234-123412341234}" type="slidenum">
              <a:rPr lang="en-US"/>
              <a:t>‹#›</a:t>
            </a:fld>
            <a:endParaRPr/>
          </a:p>
        </p:txBody>
      </p:sp>
      <p:sp>
        <p:nvSpPr>
          <p:cNvPr id="55" name="Google Shape;55;g337a997bcf3_0_775"/>
          <p:cNvSpPr txBox="1"/>
          <p:nvPr/>
        </p:nvSpPr>
        <p:spPr>
          <a:xfrm>
            <a:off x="8610601" y="6356351"/>
            <a:ext cx="27432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888D96"/>
                </a:solidFill>
                <a:latin typeface="Open Sans Light"/>
                <a:ea typeface="Open Sans Light"/>
                <a:cs typeface="Open Sans Light"/>
                <a:sym typeface="Open Sans Light"/>
              </a:rPr>
              <a:t>‹#›</a:t>
            </a:fld>
            <a:endParaRPr sz="1200" b="0" i="0" u="none" strike="noStrike" cap="none">
              <a:solidFill>
                <a:srgbClr val="888D96"/>
              </a:solidFill>
              <a:latin typeface="Open Sans Light"/>
              <a:ea typeface="Open Sans Light"/>
              <a:cs typeface="Open Sans Light"/>
              <a:sym typeface="Open Sans Light"/>
            </a:endParaRPr>
          </a:p>
        </p:txBody>
      </p:sp>
      <p:sp>
        <p:nvSpPr>
          <p:cNvPr id="56" name="Google Shape;56;g337a997bcf3_0_775"/>
          <p:cNvSpPr txBox="1">
            <a:spLocks noGrp="1"/>
          </p:cNvSpPr>
          <p:nvPr>
            <p:ph type="title"/>
          </p:nvPr>
        </p:nvSpPr>
        <p:spPr>
          <a:xfrm>
            <a:off x="429425" y="365125"/>
            <a:ext cx="10924500" cy="505200"/>
          </a:xfrm>
          <a:prstGeom prst="rect">
            <a:avLst/>
          </a:prstGeom>
          <a:noFill/>
          <a:ln>
            <a:noFill/>
          </a:ln>
        </p:spPr>
        <p:txBody>
          <a:bodyPr spcFirstLastPara="1" wrap="square" lIns="91425" tIns="45700" rIns="91425" bIns="45700" anchor="ctr" anchorCtr="0">
            <a:noAutofit/>
          </a:bodyPr>
          <a:lstStyle>
            <a:lvl1pPr marR="0" lvl="0" algn="l">
              <a:lnSpc>
                <a:spcPct val="90000"/>
              </a:lnSpc>
              <a:spcBef>
                <a:spcPts val="0"/>
              </a:spcBef>
              <a:spcAft>
                <a:spcPts val="0"/>
              </a:spcAft>
              <a:buClr>
                <a:schemeClr val="dk1"/>
              </a:buClr>
              <a:buSzPts val="2400"/>
              <a:buFont typeface="Open Sans Light"/>
              <a:buNone/>
              <a:defRPr sz="2400" b="0" i="0" u="none" strike="noStrike" cap="none">
                <a:solidFill>
                  <a:schemeClr val="dk1"/>
                </a:solidFill>
                <a:latin typeface="Open Sans Light"/>
                <a:ea typeface="Open Sans Light"/>
                <a:cs typeface="Open Sans Light"/>
                <a:sym typeface="Open Sans Light"/>
              </a:defRPr>
            </a:lvl1pPr>
            <a:lvl2pPr marR="0" lvl="1"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cxnSp>
        <p:nvCxnSpPr>
          <p:cNvPr id="57" name="Google Shape;57;g337a997bcf3_0_775"/>
          <p:cNvCxnSpPr>
            <a:endCxn id="56" idx="2"/>
          </p:cNvCxnSpPr>
          <p:nvPr/>
        </p:nvCxnSpPr>
        <p:spPr>
          <a:xfrm>
            <a:off x="429275" y="870325"/>
            <a:ext cx="5462400" cy="0"/>
          </a:xfrm>
          <a:prstGeom prst="straightConnector1">
            <a:avLst/>
          </a:prstGeom>
          <a:noFill/>
          <a:ln w="9525" cap="flat" cmpd="sng">
            <a:solidFill>
              <a:schemeClr val="accent2"/>
            </a:solidFill>
            <a:prstDash val="solid"/>
            <a:round/>
            <a:headEnd type="none" w="sm" len="sm"/>
            <a:tailEnd type="none" w="sm" len="sm"/>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16"/>
          <p:cNvSpPr txBox="1">
            <a:spLocks noGrp="1"/>
          </p:cNvSpPr>
          <p:nvPr>
            <p:ph type="ctrTitle"/>
          </p:nvPr>
        </p:nvSpPr>
        <p:spPr>
          <a:xfrm>
            <a:off x="774700" y="1341438"/>
            <a:ext cx="106426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6"/>
          <p:cNvSpPr txBox="1">
            <a:spLocks noGrp="1"/>
          </p:cNvSpPr>
          <p:nvPr>
            <p:ph type="subTitle" idx="1"/>
          </p:nvPr>
        </p:nvSpPr>
        <p:spPr>
          <a:xfrm>
            <a:off x="1524000" y="39068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bg>
      <p:bgPr>
        <a:blipFill>
          <a:blip r:embed="rId2">
            <a:alphaModFix/>
          </a:blip>
          <a:stretch>
            <a:fillRect/>
          </a:stretch>
        </a:blipFill>
        <a:effectLst/>
      </p:bgPr>
    </p:bg>
    <p:spTree>
      <p:nvGrpSpPr>
        <p:cNvPr id="1" name="Shape 18"/>
        <p:cNvGrpSpPr/>
        <p:nvPr/>
      </p:nvGrpSpPr>
      <p:grpSpPr>
        <a:xfrm>
          <a:off x="0" y="0"/>
          <a:ext cx="0" cy="0"/>
          <a:chOff x="0" y="0"/>
          <a:chExt cx="0" cy="0"/>
        </a:xfrm>
      </p:grpSpPr>
      <p:sp>
        <p:nvSpPr>
          <p:cNvPr id="19" name="Google Shape;19;p17"/>
          <p:cNvSpPr txBox="1">
            <a:spLocks noGrp="1"/>
          </p:cNvSpPr>
          <p:nvPr>
            <p:ph type="title"/>
          </p:nvPr>
        </p:nvSpPr>
        <p:spPr>
          <a:xfrm>
            <a:off x="595084" y="197746"/>
            <a:ext cx="9383486"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8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17"/>
          <p:cNvSpPr txBox="1">
            <a:spLocks noGrp="1"/>
          </p:cNvSpPr>
          <p:nvPr>
            <p:ph type="body" idx="1"/>
          </p:nvPr>
        </p:nvSpPr>
        <p:spPr>
          <a:xfrm>
            <a:off x="595083" y="1665505"/>
            <a:ext cx="9383487" cy="457200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4">
  <p:cSld name="Title and Content 4">
    <p:bg>
      <p:bgPr>
        <a:blipFill>
          <a:blip r:embed="rId2">
            <a:alphaModFix/>
          </a:blip>
          <a:stretch>
            <a:fillRect/>
          </a:stretch>
        </a:blipFill>
        <a:effectLst/>
      </p:bgPr>
    </p:bg>
    <p:spTree>
      <p:nvGrpSpPr>
        <p:cNvPr id="1" name="Shape 21"/>
        <p:cNvGrpSpPr/>
        <p:nvPr/>
      </p:nvGrpSpPr>
      <p:grpSpPr>
        <a:xfrm>
          <a:off x="0" y="0"/>
          <a:ext cx="0" cy="0"/>
          <a:chOff x="0" y="0"/>
          <a:chExt cx="0" cy="0"/>
        </a:xfrm>
      </p:grpSpPr>
      <p:sp>
        <p:nvSpPr>
          <p:cNvPr id="22" name="Google Shape;22;p18"/>
          <p:cNvSpPr txBox="1">
            <a:spLocks noGrp="1"/>
          </p:cNvSpPr>
          <p:nvPr>
            <p:ph type="title"/>
          </p:nvPr>
        </p:nvSpPr>
        <p:spPr>
          <a:xfrm>
            <a:off x="646770" y="242351"/>
            <a:ext cx="10890806" cy="1325563"/>
          </a:xfrm>
          <a:prstGeom prst="rect">
            <a:avLst/>
          </a:prstGeom>
          <a:noFill/>
          <a:ln>
            <a:noFill/>
          </a:ln>
        </p:spPr>
        <p:txBody>
          <a:bodyPr spcFirstLastPara="1" wrap="square" lIns="91425" tIns="45700" rIns="91425" bIns="45700" anchor="b" anchorCtr="0">
            <a:normAutofit/>
          </a:bodyPr>
          <a:lstStyle>
            <a:lvl1pPr lvl="0" algn="r">
              <a:lnSpc>
                <a:spcPct val="90000"/>
              </a:lnSpc>
              <a:spcBef>
                <a:spcPts val="0"/>
              </a:spcBef>
              <a:spcAft>
                <a:spcPts val="0"/>
              </a:spcAft>
              <a:buClr>
                <a:schemeClr val="dk1"/>
              </a:buClr>
              <a:buSzPts val="48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8"/>
          <p:cNvSpPr txBox="1">
            <a:spLocks noGrp="1"/>
          </p:cNvSpPr>
          <p:nvPr>
            <p:ph type="body" idx="1"/>
          </p:nvPr>
        </p:nvSpPr>
        <p:spPr>
          <a:xfrm>
            <a:off x="1532964" y="1690989"/>
            <a:ext cx="10004611" cy="4572009"/>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chemeClr val="dk1"/>
              </a:buClr>
              <a:buSzPts val="2400"/>
              <a:buNone/>
              <a:defRPr/>
            </a:lvl1pPr>
            <a:lvl2pPr marL="914400" lvl="1" indent="-228600" algn="r">
              <a:lnSpc>
                <a:spcPct val="90000"/>
              </a:lnSpc>
              <a:spcBef>
                <a:spcPts val="500"/>
              </a:spcBef>
              <a:spcAft>
                <a:spcPts val="0"/>
              </a:spcAft>
              <a:buClr>
                <a:schemeClr val="dk1"/>
              </a:buClr>
              <a:buSzPts val="2000"/>
              <a:buNone/>
              <a:defRPr/>
            </a:lvl2pPr>
            <a:lvl3pPr marL="1371600" lvl="2" indent="-228600" algn="r">
              <a:lnSpc>
                <a:spcPct val="90000"/>
              </a:lnSpc>
              <a:spcBef>
                <a:spcPts val="500"/>
              </a:spcBef>
              <a:spcAft>
                <a:spcPts val="0"/>
              </a:spcAft>
              <a:buClr>
                <a:schemeClr val="dk1"/>
              </a:buClr>
              <a:buSzPts val="2000"/>
              <a:buNone/>
              <a:defRPr/>
            </a:lvl3pPr>
            <a:lvl4pPr marL="1828800" lvl="3" indent="-228600" algn="r">
              <a:lnSpc>
                <a:spcPct val="90000"/>
              </a:lnSpc>
              <a:spcBef>
                <a:spcPts val="500"/>
              </a:spcBef>
              <a:spcAft>
                <a:spcPts val="0"/>
              </a:spcAft>
              <a:buClr>
                <a:schemeClr val="dk1"/>
              </a:buClr>
              <a:buSzPts val="1800"/>
              <a:buNone/>
              <a:defRPr/>
            </a:lvl4pPr>
            <a:lvl5pPr marL="2286000" lvl="4" indent="-228600" algn="r">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bg>
      <p:bgPr>
        <a:blipFill>
          <a:blip r:embed="rId2">
            <a:alphaModFix/>
          </a:blip>
          <a:stretch>
            <a:fillRect/>
          </a:stretch>
        </a:blipFill>
        <a:effectLst/>
      </p:bgPr>
    </p:bg>
    <p:spTree>
      <p:nvGrpSpPr>
        <p:cNvPr id="1" name="Shape 24"/>
        <p:cNvGrpSpPr/>
        <p:nvPr/>
      </p:nvGrpSpPr>
      <p:grpSpPr>
        <a:xfrm>
          <a:off x="0" y="0"/>
          <a:ext cx="0" cy="0"/>
          <a:chOff x="0" y="0"/>
          <a:chExt cx="0" cy="0"/>
        </a:xfrm>
      </p:grpSpPr>
      <p:sp>
        <p:nvSpPr>
          <p:cNvPr id="25" name="Google Shape;25;p19"/>
          <p:cNvSpPr txBox="1">
            <a:spLocks noGrp="1"/>
          </p:cNvSpPr>
          <p:nvPr>
            <p:ph type="title"/>
          </p:nvPr>
        </p:nvSpPr>
        <p:spPr>
          <a:xfrm>
            <a:off x="838199" y="368288"/>
            <a:ext cx="10515600" cy="1325563"/>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19"/>
          <p:cNvSpPr txBox="1">
            <a:spLocks noGrp="1"/>
          </p:cNvSpPr>
          <p:nvPr>
            <p:ph type="body" idx="1"/>
          </p:nvPr>
        </p:nvSpPr>
        <p:spPr>
          <a:xfrm>
            <a:off x="838200" y="1901825"/>
            <a:ext cx="5181600" cy="435133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19"/>
          <p:cNvSpPr txBox="1">
            <a:spLocks noGrp="1"/>
          </p:cNvSpPr>
          <p:nvPr>
            <p:ph type="body" idx="2"/>
          </p:nvPr>
        </p:nvSpPr>
        <p:spPr>
          <a:xfrm>
            <a:off x="6172200" y="1901825"/>
            <a:ext cx="5181600" cy="435133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bg>
      <p:bgPr>
        <a:blipFill>
          <a:blip r:embed="rId2">
            <a:alphaModFix/>
          </a:blip>
          <a:stretch>
            <a:fillRect/>
          </a:stretch>
        </a:blipFill>
        <a:effectLst/>
      </p:bgPr>
    </p:bg>
    <p:spTree>
      <p:nvGrpSpPr>
        <p:cNvPr id="1" name="Shape 28"/>
        <p:cNvGrpSpPr/>
        <p:nvPr/>
      </p:nvGrpSpPr>
      <p:grpSpPr>
        <a:xfrm>
          <a:off x="0" y="0"/>
          <a:ext cx="0" cy="0"/>
          <a:chOff x="0" y="0"/>
          <a:chExt cx="0" cy="0"/>
        </a:xfrm>
      </p:grpSpPr>
      <p:sp>
        <p:nvSpPr>
          <p:cNvPr id="29" name="Google Shape;29;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20"/>
          <p:cNvSpPr>
            <a:spLocks noGrp="1"/>
          </p:cNvSpPr>
          <p:nvPr>
            <p:ph type="pic" idx="2"/>
          </p:nvPr>
        </p:nvSpPr>
        <p:spPr>
          <a:xfrm>
            <a:off x="5183188" y="987425"/>
            <a:ext cx="6172200" cy="4873625"/>
          </a:xfrm>
          <a:prstGeom prst="rect">
            <a:avLst/>
          </a:prstGeom>
          <a:noFill/>
          <a:ln>
            <a:noFill/>
          </a:ln>
        </p:spPr>
      </p:sp>
      <p:sp>
        <p:nvSpPr>
          <p:cNvPr id="31" name="Google Shape;31;p2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3">
  <p:cSld name="Title and Content 3">
    <p:bg>
      <p:bgPr>
        <a:blipFill>
          <a:blip r:embed="rId2">
            <a:alphaModFix/>
          </a:blip>
          <a:stretch>
            <a:fillRect/>
          </a:stretch>
        </a:blipFill>
        <a:effectLst/>
      </p:bgPr>
    </p:bg>
    <p:spTree>
      <p:nvGrpSpPr>
        <p:cNvPr id="1" name="Shape 32"/>
        <p:cNvGrpSpPr/>
        <p:nvPr/>
      </p:nvGrpSpPr>
      <p:grpSpPr>
        <a:xfrm>
          <a:off x="0" y="0"/>
          <a:ext cx="0" cy="0"/>
          <a:chOff x="0" y="0"/>
          <a:chExt cx="0" cy="0"/>
        </a:xfrm>
      </p:grpSpPr>
      <p:sp>
        <p:nvSpPr>
          <p:cNvPr id="33" name="Google Shape;33;p21"/>
          <p:cNvSpPr txBox="1">
            <a:spLocks noGrp="1"/>
          </p:cNvSpPr>
          <p:nvPr>
            <p:ph type="title"/>
          </p:nvPr>
        </p:nvSpPr>
        <p:spPr>
          <a:xfrm>
            <a:off x="646770" y="165088"/>
            <a:ext cx="10890806" cy="1325563"/>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21"/>
          <p:cNvSpPr txBox="1">
            <a:spLocks noGrp="1"/>
          </p:cNvSpPr>
          <p:nvPr>
            <p:ph type="body" idx="1"/>
          </p:nvPr>
        </p:nvSpPr>
        <p:spPr>
          <a:xfrm>
            <a:off x="646770" y="1690989"/>
            <a:ext cx="10890806" cy="457200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List">
  <p:cSld name="Title and List">
    <p:bg>
      <p:bgPr>
        <a:blipFill>
          <a:blip r:embed="rId2">
            <a:alphaModFix/>
          </a:blip>
          <a:stretch>
            <a:fillRect/>
          </a:stretch>
        </a:blipFill>
        <a:effectLst/>
      </p:bgPr>
    </p:bg>
    <p:spTree>
      <p:nvGrpSpPr>
        <p:cNvPr id="1" name="Shape 35"/>
        <p:cNvGrpSpPr/>
        <p:nvPr/>
      </p:nvGrpSpPr>
      <p:grpSpPr>
        <a:xfrm>
          <a:off x="0" y="0"/>
          <a:ext cx="0" cy="0"/>
          <a:chOff x="0" y="0"/>
          <a:chExt cx="0" cy="0"/>
        </a:xfrm>
      </p:grpSpPr>
      <p:sp>
        <p:nvSpPr>
          <p:cNvPr id="36" name="Google Shape;36;p22"/>
          <p:cNvSpPr txBox="1">
            <a:spLocks noGrp="1"/>
          </p:cNvSpPr>
          <p:nvPr>
            <p:ph type="title"/>
          </p:nvPr>
        </p:nvSpPr>
        <p:spPr>
          <a:xfrm>
            <a:off x="646770" y="1077174"/>
            <a:ext cx="4097758" cy="2351826"/>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48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22"/>
          <p:cNvSpPr txBox="1">
            <a:spLocks noGrp="1"/>
          </p:cNvSpPr>
          <p:nvPr>
            <p:ph type="body" idx="1"/>
          </p:nvPr>
        </p:nvSpPr>
        <p:spPr>
          <a:xfrm>
            <a:off x="5524498" y="3212054"/>
            <a:ext cx="5740399" cy="107605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sz="18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8" name="Google Shape;38;p22"/>
          <p:cNvSpPr txBox="1">
            <a:spLocks noGrp="1"/>
          </p:cNvSpPr>
          <p:nvPr>
            <p:ph type="body" idx="2"/>
          </p:nvPr>
        </p:nvSpPr>
        <p:spPr>
          <a:xfrm>
            <a:off x="5524498" y="1590914"/>
            <a:ext cx="5740399" cy="107605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sz="18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9" name="Google Shape;39;p22"/>
          <p:cNvSpPr txBox="1">
            <a:spLocks noGrp="1"/>
          </p:cNvSpPr>
          <p:nvPr>
            <p:ph type="body" idx="3"/>
          </p:nvPr>
        </p:nvSpPr>
        <p:spPr>
          <a:xfrm>
            <a:off x="5524493" y="4858694"/>
            <a:ext cx="5740399" cy="107605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sz="18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0" name="Google Shape;40;p22"/>
          <p:cNvSpPr txBox="1">
            <a:spLocks noGrp="1"/>
          </p:cNvSpPr>
          <p:nvPr>
            <p:ph type="body" idx="4"/>
          </p:nvPr>
        </p:nvSpPr>
        <p:spPr>
          <a:xfrm>
            <a:off x="5524495" y="1137752"/>
            <a:ext cx="5740399" cy="420976"/>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300"/>
              <a:buNone/>
              <a:defRPr sz="2300" b="0" i="0">
                <a:solidFill>
                  <a:schemeClr val="dk1"/>
                </a:solidFill>
                <a:latin typeface="Arial"/>
                <a:ea typeface="Arial"/>
                <a:cs typeface="Arial"/>
                <a:sym typeface="Aria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1" name="Google Shape;41;p22"/>
          <p:cNvSpPr txBox="1">
            <a:spLocks noGrp="1"/>
          </p:cNvSpPr>
          <p:nvPr>
            <p:ph type="body" idx="5"/>
          </p:nvPr>
        </p:nvSpPr>
        <p:spPr>
          <a:xfrm>
            <a:off x="5524494" y="2770482"/>
            <a:ext cx="5740399" cy="420976"/>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300"/>
              <a:buNone/>
              <a:defRPr sz="2300" b="0" i="0">
                <a:solidFill>
                  <a:schemeClr val="dk1"/>
                </a:solidFill>
                <a:latin typeface="Arial"/>
                <a:ea typeface="Arial"/>
                <a:cs typeface="Arial"/>
                <a:sym typeface="Aria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2" name="Google Shape;42;p22"/>
          <p:cNvSpPr txBox="1">
            <a:spLocks noGrp="1"/>
          </p:cNvSpPr>
          <p:nvPr>
            <p:ph type="body" idx="6"/>
          </p:nvPr>
        </p:nvSpPr>
        <p:spPr>
          <a:xfrm>
            <a:off x="5524493" y="4403212"/>
            <a:ext cx="5740399" cy="420976"/>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300"/>
              <a:buNone/>
              <a:defRPr sz="2300" b="0" i="0">
                <a:solidFill>
                  <a:schemeClr val="dk1"/>
                </a:solidFill>
                <a:latin typeface="Arial"/>
                <a:ea typeface="Arial"/>
                <a:cs typeface="Arial"/>
                <a:sym typeface="Aria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3"/>
        <p:cNvGrpSpPr/>
        <p:nvPr/>
      </p:nvGrpSpPr>
      <p:grpSpPr>
        <a:xfrm>
          <a:off x="0" y="0"/>
          <a:ext cx="0" cy="0"/>
          <a:chOff x="0" y="0"/>
          <a:chExt cx="0" cy="0"/>
        </a:xfrm>
      </p:grpSpPr>
      <p:sp>
        <p:nvSpPr>
          <p:cNvPr id="44" name="Google Shape;44;p2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2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6" name="Google Shape;46;p2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2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2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9"/>
        <p:cNvGrpSpPr/>
        <p:nvPr/>
      </p:nvGrpSpPr>
      <p:grpSpPr>
        <a:xfrm>
          <a:off x="0" y="0"/>
          <a:ext cx="0" cy="0"/>
          <a:chOff x="0" y="0"/>
          <a:chExt cx="0" cy="0"/>
        </a:xfrm>
      </p:grpSpPr>
      <p:sp>
        <p:nvSpPr>
          <p:cNvPr id="10" name="Google Shape;10;p14"/>
          <p:cNvSpPr txBox="1">
            <a:spLocks noGrp="1"/>
          </p:cNvSpPr>
          <p:nvPr>
            <p:ph type="title"/>
          </p:nvPr>
        </p:nvSpPr>
        <p:spPr>
          <a:xfrm>
            <a:off x="838199" y="165088"/>
            <a:ext cx="10515600" cy="1325563"/>
          </a:xfrm>
          <a:prstGeom prst="rect">
            <a:avLst/>
          </a:prstGeom>
          <a:noFill/>
          <a:ln>
            <a:noFill/>
          </a:ln>
        </p:spPr>
        <p:txBody>
          <a:bodyPr spcFirstLastPara="1" wrap="square" lIns="91425" tIns="45700" rIns="91425" bIns="45700" anchor="b" anchorCtr="0">
            <a:normAutofit/>
          </a:bodyPr>
          <a:lstStyle>
            <a:lvl1pPr marR="0" lvl="0" algn="ctr" rtl="0">
              <a:lnSpc>
                <a:spcPct val="90000"/>
              </a:lnSpc>
              <a:spcBef>
                <a:spcPts val="0"/>
              </a:spcBef>
              <a:spcAft>
                <a:spcPts val="0"/>
              </a:spcAft>
              <a:buClr>
                <a:schemeClr val="dk1"/>
              </a:buClr>
              <a:buSzPts val="4800"/>
              <a:buFont typeface="Arial"/>
              <a:buNone/>
              <a:defRPr sz="4800" b="1"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4"/>
          <p:cNvSpPr txBox="1">
            <a:spLocks noGrp="1"/>
          </p:cNvSpPr>
          <p:nvPr>
            <p:ph type="body" idx="1"/>
          </p:nvPr>
        </p:nvSpPr>
        <p:spPr>
          <a:xfrm>
            <a:off x="838199" y="1681834"/>
            <a:ext cx="10515600" cy="3984179"/>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image" Target="../media/image32.png"/><Relationship Id="rId7" Type="http://schemas.openxmlformats.org/officeDocument/2006/relationships/image" Target="../media/image36.jp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5.xml"/><Relationship Id="rId5" Type="http://schemas.openxmlformats.org/officeDocument/2006/relationships/image" Target="../media/image40.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image" Target="../media/image43.png"/><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8.pn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notesSlide" Target="../notesSlides/notesSlide29.xml"/><Relationship Id="rId1" Type="http://schemas.openxmlformats.org/officeDocument/2006/relationships/slideLayout" Target="../slideLayouts/slideLayout11.xml"/><Relationship Id="rId6" Type="http://schemas.openxmlformats.org/officeDocument/2006/relationships/hyperlink" Target="https://xd.adobe.com/view/19c34f93-4e27-48ba-a0df-15a0fd30a05d-4c90/?fullscreen" TargetMode="External"/><Relationship Id="rId11" Type="http://schemas.openxmlformats.org/officeDocument/2006/relationships/image" Target="../media/image55.png"/><Relationship Id="rId5" Type="http://schemas.openxmlformats.org/officeDocument/2006/relationships/image" Target="../media/image50.png"/><Relationship Id="rId10" Type="http://schemas.openxmlformats.org/officeDocument/2006/relationships/image" Target="../media/image54.png"/><Relationship Id="rId4" Type="http://schemas.openxmlformats.org/officeDocument/2006/relationships/image" Target="../media/image49.png"/><Relationship Id="rId9" Type="http://schemas.openxmlformats.org/officeDocument/2006/relationships/image" Target="../media/image53.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3" Type="http://schemas.openxmlformats.org/officeDocument/2006/relationships/image" Target="../media/image67.png"/><Relationship Id="rId18" Type="http://schemas.openxmlformats.org/officeDocument/2006/relationships/image" Target="../media/image72.png"/><Relationship Id="rId26" Type="http://schemas.openxmlformats.org/officeDocument/2006/relationships/image" Target="../media/image29.png"/><Relationship Id="rId39" Type="http://schemas.openxmlformats.org/officeDocument/2006/relationships/image" Target="../media/image18.png"/><Relationship Id="rId21" Type="http://schemas.openxmlformats.org/officeDocument/2006/relationships/image" Target="../media/image75.png"/><Relationship Id="rId34" Type="http://schemas.openxmlformats.org/officeDocument/2006/relationships/image" Target="../media/image84.png"/><Relationship Id="rId7" Type="http://schemas.openxmlformats.org/officeDocument/2006/relationships/image" Target="../media/image61.png"/><Relationship Id="rId12" Type="http://schemas.openxmlformats.org/officeDocument/2006/relationships/image" Target="../media/image66.png"/><Relationship Id="rId17" Type="http://schemas.openxmlformats.org/officeDocument/2006/relationships/image" Target="../media/image71.png"/><Relationship Id="rId25" Type="http://schemas.openxmlformats.org/officeDocument/2006/relationships/image" Target="../media/image28.png"/><Relationship Id="rId33" Type="http://schemas.openxmlformats.org/officeDocument/2006/relationships/image" Target="../media/image83.png"/><Relationship Id="rId38" Type="http://schemas.openxmlformats.org/officeDocument/2006/relationships/image" Target="../media/image88.png"/><Relationship Id="rId2" Type="http://schemas.openxmlformats.org/officeDocument/2006/relationships/notesSlide" Target="../notesSlides/notesSlide32.xml"/><Relationship Id="rId16" Type="http://schemas.openxmlformats.org/officeDocument/2006/relationships/image" Target="../media/image70.png"/><Relationship Id="rId20" Type="http://schemas.openxmlformats.org/officeDocument/2006/relationships/image" Target="../media/image74.png"/><Relationship Id="rId29" Type="http://schemas.openxmlformats.org/officeDocument/2006/relationships/image" Target="../media/image79.png"/><Relationship Id="rId1" Type="http://schemas.openxmlformats.org/officeDocument/2006/relationships/slideLayout" Target="../slideLayouts/slideLayout6.xml"/><Relationship Id="rId6" Type="http://schemas.openxmlformats.org/officeDocument/2006/relationships/image" Target="../media/image60.png"/><Relationship Id="rId11" Type="http://schemas.openxmlformats.org/officeDocument/2006/relationships/image" Target="../media/image65.png"/><Relationship Id="rId24" Type="http://schemas.openxmlformats.org/officeDocument/2006/relationships/image" Target="../media/image31.png"/><Relationship Id="rId32" Type="http://schemas.openxmlformats.org/officeDocument/2006/relationships/image" Target="../media/image82.png"/><Relationship Id="rId37" Type="http://schemas.openxmlformats.org/officeDocument/2006/relationships/image" Target="../media/image87.png"/><Relationship Id="rId40" Type="http://schemas.openxmlformats.org/officeDocument/2006/relationships/image" Target="../media/image89.png"/><Relationship Id="rId5" Type="http://schemas.openxmlformats.org/officeDocument/2006/relationships/image" Target="../media/image59.png"/><Relationship Id="rId15" Type="http://schemas.openxmlformats.org/officeDocument/2006/relationships/image" Target="../media/image69.png"/><Relationship Id="rId23" Type="http://schemas.openxmlformats.org/officeDocument/2006/relationships/image" Target="../media/image77.png"/><Relationship Id="rId28" Type="http://schemas.openxmlformats.org/officeDocument/2006/relationships/image" Target="../media/image78.png"/><Relationship Id="rId36" Type="http://schemas.openxmlformats.org/officeDocument/2006/relationships/image" Target="../media/image86.png"/><Relationship Id="rId10" Type="http://schemas.openxmlformats.org/officeDocument/2006/relationships/image" Target="../media/image64.png"/><Relationship Id="rId19" Type="http://schemas.openxmlformats.org/officeDocument/2006/relationships/image" Target="../media/image73.png"/><Relationship Id="rId31" Type="http://schemas.openxmlformats.org/officeDocument/2006/relationships/image" Target="../media/image81.png"/><Relationship Id="rId4" Type="http://schemas.openxmlformats.org/officeDocument/2006/relationships/image" Target="../media/image58.png"/><Relationship Id="rId9" Type="http://schemas.openxmlformats.org/officeDocument/2006/relationships/image" Target="../media/image63.png"/><Relationship Id="rId14" Type="http://schemas.openxmlformats.org/officeDocument/2006/relationships/image" Target="../media/image68.png"/><Relationship Id="rId22" Type="http://schemas.openxmlformats.org/officeDocument/2006/relationships/image" Target="../media/image76.png"/><Relationship Id="rId27" Type="http://schemas.openxmlformats.org/officeDocument/2006/relationships/image" Target="../media/image30.png"/><Relationship Id="rId30" Type="http://schemas.openxmlformats.org/officeDocument/2006/relationships/image" Target="../media/image80.png"/><Relationship Id="rId35" Type="http://schemas.openxmlformats.org/officeDocument/2006/relationships/image" Target="../media/image85.png"/><Relationship Id="rId8" Type="http://schemas.openxmlformats.org/officeDocument/2006/relationships/image" Target="../media/image62.png"/><Relationship Id="rId3" Type="http://schemas.openxmlformats.org/officeDocument/2006/relationships/image" Target="../media/image57.png"/></Relationships>
</file>

<file path=ppt/slides/_rels/slide3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g32d88187958_0_0"/>
          <p:cNvSpPr txBox="1">
            <a:spLocks noGrp="1"/>
          </p:cNvSpPr>
          <p:nvPr>
            <p:ph type="ctrTitle"/>
          </p:nvPr>
        </p:nvSpPr>
        <p:spPr>
          <a:xfrm>
            <a:off x="774700" y="1341438"/>
            <a:ext cx="10642500" cy="2387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Arial"/>
              <a:buNone/>
            </a:pPr>
            <a:r>
              <a:rPr lang="en-US" sz="5188"/>
              <a:t>Transforming MRO Inventory Optimization with AI</a:t>
            </a:r>
            <a:endParaRPr sz="5188"/>
          </a:p>
          <a:p>
            <a:pPr marL="0" lvl="0" indent="0" algn="ctr" rtl="0">
              <a:lnSpc>
                <a:spcPct val="90000"/>
              </a:lnSpc>
              <a:spcBef>
                <a:spcPts val="0"/>
              </a:spcBef>
              <a:spcAft>
                <a:spcPts val="0"/>
              </a:spcAft>
              <a:buClr>
                <a:schemeClr val="dk1"/>
              </a:buClr>
              <a:buSzPts val="6000"/>
              <a:buFont typeface="Arial"/>
              <a:buNone/>
            </a:pPr>
            <a:r>
              <a:rPr lang="en-US" sz="2344">
                <a:solidFill>
                  <a:srgbClr val="3BA40F"/>
                </a:solidFill>
              </a:rPr>
              <a:t>Enhancing Criticality, Inventory, and Uptime</a:t>
            </a:r>
            <a:endParaRPr sz="2344">
              <a:solidFill>
                <a:srgbClr val="3BA40F"/>
              </a:solidFill>
            </a:endParaRPr>
          </a:p>
        </p:txBody>
      </p:sp>
      <p:sp>
        <p:nvSpPr>
          <p:cNvPr id="68" name="Google Shape;68;g32d88187958_0_0"/>
          <p:cNvSpPr txBox="1">
            <a:spLocks noGrp="1"/>
          </p:cNvSpPr>
          <p:nvPr>
            <p:ph type="subTitle" idx="1"/>
          </p:nvPr>
        </p:nvSpPr>
        <p:spPr>
          <a:xfrm>
            <a:off x="1524000" y="4059238"/>
            <a:ext cx="9144000" cy="1655700"/>
          </a:xfrm>
          <a:prstGeom prst="rect">
            <a:avLst/>
          </a:prstGeom>
          <a:noFill/>
          <a:ln>
            <a:noFill/>
          </a:ln>
        </p:spPr>
        <p:txBody>
          <a:bodyPr spcFirstLastPara="1" wrap="square" lIns="91425" tIns="45700" rIns="91425" bIns="45700" anchor="t" anchorCtr="0">
            <a:normAutofit lnSpcReduction="10000"/>
          </a:bodyPr>
          <a:lstStyle/>
          <a:p>
            <a:pPr marL="0" lvl="0" indent="0" algn="ctr" rtl="0">
              <a:spcBef>
                <a:spcPts val="0"/>
              </a:spcBef>
              <a:spcAft>
                <a:spcPts val="0"/>
              </a:spcAft>
              <a:buClr>
                <a:schemeClr val="dk1"/>
              </a:buClr>
              <a:buSzPts val="2400"/>
              <a:buNone/>
            </a:pPr>
            <a:r>
              <a:rPr lang="en-US"/>
              <a:t>Jeromy Risner</a:t>
            </a:r>
            <a:endParaRPr/>
          </a:p>
          <a:p>
            <a:pPr marL="0" lvl="0" indent="0" algn="ctr" rtl="0">
              <a:spcBef>
                <a:spcPts val="1000"/>
              </a:spcBef>
              <a:spcAft>
                <a:spcPts val="0"/>
              </a:spcAft>
              <a:buClr>
                <a:schemeClr val="dk1"/>
              </a:buClr>
              <a:buSzPts val="2400"/>
              <a:buNone/>
            </a:pPr>
            <a:r>
              <a:rPr lang="en-US"/>
              <a:t>Director, Solution Engineering</a:t>
            </a:r>
            <a:endParaRPr/>
          </a:p>
          <a:p>
            <a:pPr marL="0" lvl="0" indent="0" algn="ctr" rtl="0">
              <a:spcBef>
                <a:spcPts val="1000"/>
              </a:spcBef>
              <a:spcAft>
                <a:spcPts val="0"/>
              </a:spcAft>
              <a:buClr>
                <a:schemeClr val="dk1"/>
              </a:buClr>
              <a:buSzPts val="2400"/>
              <a:buNone/>
            </a:pPr>
            <a:r>
              <a:rPr lang="en-US" sz="1749" i="1"/>
              <a:t>Maintenance and Reliability Professional</a:t>
            </a:r>
            <a:endParaRPr sz="1749" i="1"/>
          </a:p>
          <a:p>
            <a:pPr marL="0" lvl="0" indent="0" algn="ctr" rtl="0">
              <a:spcBef>
                <a:spcPts val="1000"/>
              </a:spcBef>
              <a:spcAft>
                <a:spcPts val="0"/>
              </a:spcAft>
              <a:buClr>
                <a:schemeClr val="dk1"/>
              </a:buClr>
              <a:buSzPts val="2400"/>
              <a:buNone/>
            </a:pPr>
            <a:r>
              <a:rPr lang="en-US"/>
              <a:t>Verusen</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g32d563849ba_0_28"/>
          <p:cNvSpPr txBox="1">
            <a:spLocks noGrp="1"/>
          </p:cNvSpPr>
          <p:nvPr>
            <p:ph type="title"/>
          </p:nvPr>
        </p:nvSpPr>
        <p:spPr>
          <a:xfrm>
            <a:off x="646770" y="242351"/>
            <a:ext cx="10890900" cy="1325700"/>
          </a:xfrm>
          <a:prstGeom prst="rect">
            <a:avLst/>
          </a:prstGeom>
          <a:noFill/>
          <a:ln>
            <a:noFill/>
          </a:ln>
        </p:spPr>
        <p:txBody>
          <a:bodyPr spcFirstLastPara="1" wrap="square" lIns="91425" tIns="45700" rIns="91425" bIns="45700" anchor="b" anchorCtr="0">
            <a:normAutofit/>
          </a:bodyPr>
          <a:lstStyle/>
          <a:p>
            <a:pPr marL="0" lvl="0" indent="0" algn="r" rtl="0">
              <a:lnSpc>
                <a:spcPct val="90000"/>
              </a:lnSpc>
              <a:spcBef>
                <a:spcPts val="0"/>
              </a:spcBef>
              <a:spcAft>
                <a:spcPts val="0"/>
              </a:spcAft>
              <a:buClr>
                <a:schemeClr val="dk1"/>
              </a:buClr>
              <a:buSzPts val="4800"/>
              <a:buFont typeface="Arial"/>
              <a:buNone/>
            </a:pPr>
            <a:r>
              <a:rPr lang="en-US"/>
              <a:t>Typical Approaches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6"/>
          <p:cNvSpPr txBox="1">
            <a:spLocks noGrp="1"/>
          </p:cNvSpPr>
          <p:nvPr>
            <p:ph type="title"/>
          </p:nvPr>
        </p:nvSpPr>
        <p:spPr>
          <a:xfrm>
            <a:off x="838199" y="368288"/>
            <a:ext cx="10515600" cy="1325563"/>
          </a:xfrm>
          <a:prstGeom prst="rect">
            <a:avLst/>
          </a:prstGeom>
          <a:noFill/>
          <a:ln w="9525" cap="flat" cmpd="sng">
            <a:noFill/>
            <a:prstDash val="solid"/>
            <a:round/>
            <a:headEnd type="none" w="sm" len="sm"/>
            <a:tailEnd type="none" w="sm" len="sm"/>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4800"/>
              <a:buFont typeface="Arial"/>
              <a:buNone/>
            </a:pPr>
            <a:r>
              <a:rPr lang="en-US"/>
              <a:t>Calculating the MIN</a:t>
            </a:r>
            <a:endParaRPr/>
          </a:p>
        </p:txBody>
      </p:sp>
      <p:sp>
        <p:nvSpPr>
          <p:cNvPr id="156" name="Google Shape;156;p6"/>
          <p:cNvSpPr txBox="1">
            <a:spLocks noGrp="1"/>
          </p:cNvSpPr>
          <p:nvPr>
            <p:ph type="body" idx="1"/>
          </p:nvPr>
        </p:nvSpPr>
        <p:spPr>
          <a:xfrm>
            <a:off x="838200" y="2163800"/>
            <a:ext cx="5181600" cy="4351200"/>
          </a:xfrm>
          <a:prstGeom prst="rect">
            <a:avLst/>
          </a:prstGeom>
          <a:noFill/>
          <a:ln>
            <a:noFill/>
          </a:ln>
        </p:spPr>
        <p:txBody>
          <a:bodyPr spcFirstLastPara="1" wrap="square" lIns="91425" tIns="45700" rIns="91425" bIns="45700" anchor="t" anchorCtr="0">
            <a:normAutofit/>
          </a:bodyPr>
          <a:lstStyle/>
          <a:p>
            <a:pPr marL="18288" lvl="0" indent="0" algn="l" rtl="0">
              <a:lnSpc>
                <a:spcPct val="90000"/>
              </a:lnSpc>
              <a:spcBef>
                <a:spcPts val="0"/>
              </a:spcBef>
              <a:spcAft>
                <a:spcPts val="0"/>
              </a:spcAft>
              <a:buClr>
                <a:schemeClr val="dk1"/>
              </a:buClr>
              <a:buSzPts val="2400"/>
              <a:buNone/>
            </a:pPr>
            <a:r>
              <a:rPr lang="en-US" sz="2200" b="1">
                <a:solidFill>
                  <a:srgbClr val="3BA40F"/>
                </a:solidFill>
              </a:rPr>
              <a:t>Lead time usage + Safety stock</a:t>
            </a:r>
            <a:endParaRPr sz="2200" b="1">
              <a:solidFill>
                <a:srgbClr val="3BA40F"/>
              </a:solidFill>
            </a:endParaRPr>
          </a:p>
          <a:p>
            <a:pPr marL="18288" lvl="0" indent="0" algn="l" rtl="0">
              <a:lnSpc>
                <a:spcPct val="90000"/>
              </a:lnSpc>
              <a:spcBef>
                <a:spcPts val="0"/>
              </a:spcBef>
              <a:spcAft>
                <a:spcPts val="0"/>
              </a:spcAft>
              <a:buClr>
                <a:schemeClr val="dk1"/>
              </a:buClr>
              <a:buSzPts val="2400"/>
              <a:buNone/>
            </a:pPr>
            <a:endParaRPr sz="2200"/>
          </a:p>
          <a:p>
            <a:pPr marL="18288" lvl="0" indent="0" algn="l" rtl="0">
              <a:lnSpc>
                <a:spcPct val="90000"/>
              </a:lnSpc>
              <a:spcBef>
                <a:spcPts val="0"/>
              </a:spcBef>
              <a:spcAft>
                <a:spcPts val="0"/>
              </a:spcAft>
              <a:buClr>
                <a:schemeClr val="dk1"/>
              </a:buClr>
              <a:buSzPts val="2400"/>
              <a:buNone/>
            </a:pPr>
            <a:r>
              <a:rPr lang="en-US" sz="2200"/>
              <a:t>How do we calculate usage?</a:t>
            </a:r>
            <a:endParaRPr sz="2200"/>
          </a:p>
          <a:p>
            <a:pPr marL="18288" lvl="0" indent="0" algn="l" rtl="0">
              <a:lnSpc>
                <a:spcPct val="90000"/>
              </a:lnSpc>
              <a:spcBef>
                <a:spcPts val="0"/>
              </a:spcBef>
              <a:spcAft>
                <a:spcPts val="0"/>
              </a:spcAft>
              <a:buClr>
                <a:schemeClr val="dk1"/>
              </a:buClr>
              <a:buSzPts val="2400"/>
              <a:buNone/>
            </a:pPr>
            <a:r>
              <a:rPr lang="en-US" sz="2200"/>
              <a:t>How do we calculate lead time?</a:t>
            </a:r>
            <a:endParaRPr sz="2200"/>
          </a:p>
          <a:p>
            <a:pPr marL="18288" lvl="0" indent="0" algn="l" rtl="0">
              <a:lnSpc>
                <a:spcPct val="90000"/>
              </a:lnSpc>
              <a:spcBef>
                <a:spcPts val="0"/>
              </a:spcBef>
              <a:spcAft>
                <a:spcPts val="0"/>
              </a:spcAft>
              <a:buClr>
                <a:schemeClr val="dk1"/>
              </a:buClr>
              <a:buSzPts val="2400"/>
              <a:buNone/>
            </a:pPr>
            <a:endParaRPr sz="2200"/>
          </a:p>
          <a:p>
            <a:pPr marL="18288" lvl="0" indent="0" algn="l" rtl="0">
              <a:lnSpc>
                <a:spcPct val="90000"/>
              </a:lnSpc>
              <a:spcBef>
                <a:spcPts val="0"/>
              </a:spcBef>
              <a:spcAft>
                <a:spcPts val="0"/>
              </a:spcAft>
              <a:buClr>
                <a:schemeClr val="dk1"/>
              </a:buClr>
              <a:buSzPts val="2400"/>
              <a:buNone/>
            </a:pPr>
            <a:r>
              <a:rPr lang="en-US" sz="2200"/>
              <a:t>What makes MRO unique?</a:t>
            </a:r>
            <a:endParaRPr sz="2200"/>
          </a:p>
          <a:p>
            <a:pPr marL="18288" lvl="0" indent="0" algn="l" rtl="0">
              <a:lnSpc>
                <a:spcPct val="90000"/>
              </a:lnSpc>
              <a:spcBef>
                <a:spcPts val="0"/>
              </a:spcBef>
              <a:spcAft>
                <a:spcPts val="0"/>
              </a:spcAft>
              <a:buClr>
                <a:schemeClr val="dk1"/>
              </a:buClr>
              <a:buSzPts val="2400"/>
              <a:buNone/>
            </a:pPr>
            <a:endParaRPr sz="2200"/>
          </a:p>
          <a:p>
            <a:pPr marL="18288" lvl="0" indent="0" algn="l" rtl="0">
              <a:lnSpc>
                <a:spcPct val="90000"/>
              </a:lnSpc>
              <a:spcBef>
                <a:spcPts val="0"/>
              </a:spcBef>
              <a:spcAft>
                <a:spcPts val="0"/>
              </a:spcAft>
              <a:buClr>
                <a:schemeClr val="dk1"/>
              </a:buClr>
              <a:buSzPts val="2400"/>
              <a:buNone/>
            </a:pPr>
            <a:r>
              <a:rPr lang="en-US" sz="2200"/>
              <a:t>SOH/QOH = 59</a:t>
            </a:r>
            <a:endParaRPr sz="2200"/>
          </a:p>
          <a:p>
            <a:pPr marL="18288" lvl="0" indent="0" algn="l" rtl="0">
              <a:lnSpc>
                <a:spcPct val="90000"/>
              </a:lnSpc>
              <a:spcBef>
                <a:spcPts val="0"/>
              </a:spcBef>
              <a:spcAft>
                <a:spcPts val="0"/>
              </a:spcAft>
              <a:buClr>
                <a:schemeClr val="dk1"/>
              </a:buClr>
              <a:buSzPts val="2400"/>
              <a:buNone/>
            </a:pPr>
            <a:r>
              <a:rPr lang="en-US" sz="2200"/>
              <a:t>Current Min/Max = 50/100</a:t>
            </a:r>
            <a:endParaRPr sz="2200"/>
          </a:p>
          <a:p>
            <a:pPr marL="457200" lvl="0" indent="-330200" algn="l" rtl="0">
              <a:lnSpc>
                <a:spcPct val="90000"/>
              </a:lnSpc>
              <a:spcBef>
                <a:spcPts val="0"/>
              </a:spcBef>
              <a:spcAft>
                <a:spcPts val="0"/>
              </a:spcAft>
              <a:buSzPts val="1600"/>
              <a:buChar char="●"/>
            </a:pPr>
            <a:r>
              <a:rPr lang="en-US" sz="2200"/>
              <a:t>Good or bad?</a:t>
            </a:r>
            <a:endParaRPr sz="2200"/>
          </a:p>
          <a:p>
            <a:pPr marL="0" lvl="0" indent="0" algn="l" rtl="0">
              <a:lnSpc>
                <a:spcPct val="90000"/>
              </a:lnSpc>
              <a:spcBef>
                <a:spcPts val="0"/>
              </a:spcBef>
              <a:spcAft>
                <a:spcPts val="0"/>
              </a:spcAft>
              <a:buClr>
                <a:schemeClr val="dk1"/>
              </a:buClr>
              <a:buSzPts val="2400"/>
              <a:buNone/>
            </a:pPr>
            <a:endParaRPr/>
          </a:p>
        </p:txBody>
      </p:sp>
      <p:sp>
        <p:nvSpPr>
          <p:cNvPr id="157" name="Google Shape;157;p6"/>
          <p:cNvSpPr/>
          <p:nvPr/>
        </p:nvSpPr>
        <p:spPr>
          <a:xfrm>
            <a:off x="5361357" y="4058229"/>
            <a:ext cx="6517200" cy="1285500"/>
          </a:xfrm>
          <a:prstGeom prst="homePlate">
            <a:avLst>
              <a:gd name="adj" fmla="val 37940"/>
            </a:avLst>
          </a:prstGeom>
          <a:solidFill>
            <a:srgbClr val="4472C4"/>
          </a:solidFill>
          <a:ln w="12700" cap="flat" cmpd="sng">
            <a:solidFill>
              <a:srgbClr val="00315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158" name="Google Shape;158;p6"/>
          <p:cNvSpPr txBox="1"/>
          <p:nvPr/>
        </p:nvSpPr>
        <p:spPr>
          <a:xfrm rot="-5400000">
            <a:off x="6132804" y="3294374"/>
            <a:ext cx="1285500" cy="2837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500"/>
              <a:buFont typeface="Arial"/>
              <a:buNone/>
            </a:pPr>
            <a:r>
              <a:rPr lang="en-US" sz="1500" b="0" i="0" u="none" strike="noStrike" cap="none">
                <a:solidFill>
                  <a:srgbClr val="FFFFFF"/>
                </a:solidFill>
                <a:latin typeface="Arial"/>
                <a:ea typeface="Arial"/>
                <a:cs typeface="Arial"/>
                <a:sym typeface="Arial"/>
              </a:rPr>
              <a:t>Historical Receipts</a:t>
            </a:r>
            <a:endParaRPr sz="1500" b="0" i="0" u="none" strike="noStrike" cap="none">
              <a:solidFill>
                <a:srgbClr val="000000"/>
              </a:solidFill>
              <a:latin typeface="Arial"/>
              <a:ea typeface="Arial"/>
              <a:cs typeface="Arial"/>
              <a:sym typeface="Arial"/>
            </a:endParaRPr>
          </a:p>
        </p:txBody>
      </p:sp>
      <p:sp>
        <p:nvSpPr>
          <p:cNvPr id="159" name="Google Shape;159;p6"/>
          <p:cNvSpPr/>
          <p:nvPr/>
        </p:nvSpPr>
        <p:spPr>
          <a:xfrm>
            <a:off x="5357004" y="2432356"/>
            <a:ext cx="6521700" cy="1206900"/>
          </a:xfrm>
          <a:prstGeom prst="homePlate">
            <a:avLst>
              <a:gd name="adj" fmla="val 37940"/>
            </a:avLst>
          </a:prstGeom>
          <a:solidFill>
            <a:srgbClr val="4472C4"/>
          </a:solidFill>
          <a:ln w="12700" cap="flat" cmpd="sng">
            <a:solidFill>
              <a:srgbClr val="00315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160" name="Google Shape;160;p6"/>
          <p:cNvSpPr txBox="1"/>
          <p:nvPr/>
        </p:nvSpPr>
        <p:spPr>
          <a:xfrm rot="-5400000">
            <a:off x="6112854" y="1676381"/>
            <a:ext cx="1206900" cy="2718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500"/>
              <a:buFont typeface="Arial"/>
              <a:buNone/>
            </a:pPr>
            <a:r>
              <a:rPr lang="en-US" sz="1500" b="0" i="0" u="none" strike="noStrike" cap="none">
                <a:solidFill>
                  <a:srgbClr val="FFFFFF"/>
                </a:solidFill>
                <a:latin typeface="Arial"/>
                <a:ea typeface="Arial"/>
                <a:cs typeface="Arial"/>
                <a:sym typeface="Arial"/>
              </a:rPr>
              <a:t>Historical Usage</a:t>
            </a:r>
            <a:endParaRPr sz="1500" b="0" i="0" u="none" strike="noStrike" cap="none">
              <a:solidFill>
                <a:srgbClr val="000000"/>
              </a:solidFill>
              <a:latin typeface="Arial"/>
              <a:ea typeface="Arial"/>
              <a:cs typeface="Arial"/>
              <a:sym typeface="Arial"/>
            </a:endParaRPr>
          </a:p>
        </p:txBody>
      </p:sp>
      <p:sp>
        <p:nvSpPr>
          <p:cNvPr id="161" name="Google Shape;161;p6"/>
          <p:cNvSpPr txBox="1"/>
          <p:nvPr/>
        </p:nvSpPr>
        <p:spPr>
          <a:xfrm>
            <a:off x="6015789" y="2508556"/>
            <a:ext cx="4922400" cy="3738000"/>
          </a:xfrm>
          <a:prstGeom prst="rect">
            <a:avLst/>
          </a:prstGeom>
          <a:noFill/>
          <a:ln>
            <a:noFill/>
          </a:ln>
        </p:spPr>
        <p:txBody>
          <a:bodyPr spcFirstLastPara="1" wrap="square" lIns="91425" tIns="45700" rIns="91425" bIns="45700" anchor="t" anchorCtr="0">
            <a:normAutofit/>
          </a:bodyPr>
          <a:lstStyle/>
          <a:p>
            <a:pPr marL="457200" lvl="0" indent="-228600" algn="l" rtl="0">
              <a:lnSpc>
                <a:spcPct val="90000"/>
              </a:lnSpc>
              <a:spcBef>
                <a:spcPts val="1000"/>
              </a:spcBef>
              <a:spcAft>
                <a:spcPts val="0"/>
              </a:spcAft>
              <a:buNone/>
            </a:pPr>
            <a:r>
              <a:rPr lang="en-US" sz="2000">
                <a:solidFill>
                  <a:srgbClr val="FFFFFF"/>
                </a:solidFill>
              </a:rPr>
              <a:t>Monthly usage past 25 months oldest to latest: 20, 0, 0, 0, 0, 0, 0, 0, 0, 0, 0, 0, 0, 0, 0, 0, 0, 21, 0, 0, 20, 41, 0, 0, 0</a:t>
            </a:r>
            <a:endParaRPr sz="2000">
              <a:solidFill>
                <a:srgbClr val="FFFFFF"/>
              </a:solidFill>
            </a:endParaRPr>
          </a:p>
          <a:p>
            <a:pPr marL="457200" lvl="0" indent="-228600" algn="l" rtl="0">
              <a:lnSpc>
                <a:spcPct val="90000"/>
              </a:lnSpc>
              <a:spcBef>
                <a:spcPts val="1000"/>
              </a:spcBef>
              <a:spcAft>
                <a:spcPts val="0"/>
              </a:spcAft>
              <a:buNone/>
            </a:pPr>
            <a:endParaRPr sz="2000">
              <a:solidFill>
                <a:srgbClr val="FFFFFF"/>
              </a:solidFill>
              <a:latin typeface="Calibri"/>
              <a:ea typeface="Calibri"/>
              <a:cs typeface="Calibri"/>
              <a:sym typeface="Calibri"/>
            </a:endParaRPr>
          </a:p>
          <a:p>
            <a:pPr marL="457200" lvl="0" indent="-228600" algn="l" rtl="0">
              <a:lnSpc>
                <a:spcPct val="90000"/>
              </a:lnSpc>
              <a:spcBef>
                <a:spcPts val="1000"/>
              </a:spcBef>
              <a:spcAft>
                <a:spcPts val="0"/>
              </a:spcAft>
              <a:buNone/>
            </a:pPr>
            <a:endParaRPr sz="2000">
              <a:solidFill>
                <a:srgbClr val="FFFFFF"/>
              </a:solidFill>
              <a:latin typeface="Calibri"/>
              <a:ea typeface="Calibri"/>
              <a:cs typeface="Calibri"/>
              <a:sym typeface="Calibri"/>
            </a:endParaRPr>
          </a:p>
          <a:p>
            <a:pPr marL="457200" lvl="0" indent="-228600" algn="l" rtl="0">
              <a:lnSpc>
                <a:spcPct val="90000"/>
              </a:lnSpc>
              <a:spcBef>
                <a:spcPts val="1000"/>
              </a:spcBef>
              <a:spcAft>
                <a:spcPts val="0"/>
              </a:spcAft>
              <a:buNone/>
            </a:pPr>
            <a:r>
              <a:rPr lang="en-US" sz="2000">
                <a:solidFill>
                  <a:srgbClr val="FFFFFF"/>
                </a:solidFill>
              </a:rPr>
              <a:t>Lead time over same period. 1 PO receipt. Issue to receipt date:  9 days</a:t>
            </a:r>
            <a:endParaRPr sz="2000">
              <a:solidFill>
                <a:srgbClr val="FFFFFF"/>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g32d563849ba_0_43"/>
          <p:cNvSpPr txBox="1">
            <a:spLocks noGrp="1"/>
          </p:cNvSpPr>
          <p:nvPr>
            <p:ph type="title"/>
          </p:nvPr>
        </p:nvSpPr>
        <p:spPr>
          <a:xfrm>
            <a:off x="838199" y="368288"/>
            <a:ext cx="10515600" cy="1325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4800"/>
              <a:buFont typeface="Arial"/>
              <a:buNone/>
            </a:pPr>
            <a:r>
              <a:rPr lang="en-US"/>
              <a:t>Demand Considerations</a:t>
            </a:r>
            <a:endParaRPr/>
          </a:p>
        </p:txBody>
      </p:sp>
      <p:sp>
        <p:nvSpPr>
          <p:cNvPr id="167" name="Google Shape;167;g32d563849ba_0_43"/>
          <p:cNvSpPr txBox="1">
            <a:spLocks noGrp="1"/>
          </p:cNvSpPr>
          <p:nvPr>
            <p:ph type="body" idx="1"/>
          </p:nvPr>
        </p:nvSpPr>
        <p:spPr>
          <a:xfrm>
            <a:off x="838200" y="2163800"/>
            <a:ext cx="4382100" cy="4351200"/>
          </a:xfrm>
          <a:prstGeom prst="rect">
            <a:avLst/>
          </a:prstGeom>
          <a:noFill/>
          <a:ln>
            <a:noFill/>
          </a:ln>
        </p:spPr>
        <p:txBody>
          <a:bodyPr spcFirstLastPara="1" wrap="square" lIns="91425" tIns="45700" rIns="91425" bIns="45700" anchor="t" anchorCtr="0">
            <a:normAutofit/>
          </a:bodyPr>
          <a:lstStyle/>
          <a:p>
            <a:pPr marL="18288" lvl="0" indent="0" algn="l" rtl="0">
              <a:spcBef>
                <a:spcPts val="0"/>
              </a:spcBef>
              <a:spcAft>
                <a:spcPts val="0"/>
              </a:spcAft>
              <a:buClr>
                <a:schemeClr val="dk1"/>
              </a:buClr>
              <a:buSzPts val="2400"/>
              <a:buNone/>
            </a:pPr>
            <a:r>
              <a:rPr lang="en-US" sz="2200" b="1">
                <a:solidFill>
                  <a:srgbClr val="3BA40F"/>
                </a:solidFill>
              </a:rPr>
              <a:t>Lead time usage + Safety stock</a:t>
            </a:r>
            <a:endParaRPr sz="2200" b="1">
              <a:solidFill>
                <a:srgbClr val="3BA40F"/>
              </a:solidFill>
            </a:endParaRPr>
          </a:p>
          <a:p>
            <a:pPr marL="0" lvl="0" indent="0" algn="l" rtl="0">
              <a:lnSpc>
                <a:spcPct val="90000"/>
              </a:lnSpc>
              <a:spcBef>
                <a:spcPts val="0"/>
              </a:spcBef>
              <a:spcAft>
                <a:spcPts val="0"/>
              </a:spcAft>
              <a:buClr>
                <a:schemeClr val="dk1"/>
              </a:buClr>
              <a:buSzPts val="2400"/>
              <a:buNone/>
            </a:pPr>
            <a:endParaRPr sz="2000" b="1">
              <a:solidFill>
                <a:srgbClr val="3BA40F"/>
              </a:solidFill>
            </a:endParaRPr>
          </a:p>
          <a:p>
            <a:pPr marL="18288" lvl="0" indent="0" algn="l" rtl="0">
              <a:lnSpc>
                <a:spcPct val="90000"/>
              </a:lnSpc>
              <a:spcBef>
                <a:spcPts val="0"/>
              </a:spcBef>
              <a:spcAft>
                <a:spcPts val="0"/>
              </a:spcAft>
              <a:buClr>
                <a:schemeClr val="dk1"/>
              </a:buClr>
              <a:buSzPts val="2400"/>
              <a:buNone/>
            </a:pPr>
            <a:endParaRPr sz="2000"/>
          </a:p>
          <a:p>
            <a:pPr marL="18288" lvl="0" indent="0" algn="l" rtl="0">
              <a:lnSpc>
                <a:spcPct val="90000"/>
              </a:lnSpc>
              <a:spcBef>
                <a:spcPts val="0"/>
              </a:spcBef>
              <a:spcAft>
                <a:spcPts val="0"/>
              </a:spcAft>
              <a:buClr>
                <a:schemeClr val="dk1"/>
              </a:buClr>
              <a:buSzPts val="2400"/>
              <a:buNone/>
            </a:pPr>
            <a:r>
              <a:rPr lang="en-US" sz="2000"/>
              <a:t>Average = 3.9</a:t>
            </a:r>
            <a:endParaRPr sz="2000"/>
          </a:p>
          <a:p>
            <a:pPr marL="457200" lvl="0" indent="-355600" algn="l" rtl="0">
              <a:lnSpc>
                <a:spcPct val="90000"/>
              </a:lnSpc>
              <a:spcBef>
                <a:spcPts val="0"/>
              </a:spcBef>
              <a:spcAft>
                <a:spcPts val="0"/>
              </a:spcAft>
              <a:buSzPts val="2000"/>
              <a:buChar char="●"/>
            </a:pPr>
            <a:r>
              <a:rPr lang="en-US" sz="2000"/>
              <a:t>Good or bad?</a:t>
            </a:r>
            <a:endParaRPr sz="2000"/>
          </a:p>
          <a:p>
            <a:pPr marL="18288" lvl="0" indent="0" algn="l" rtl="0">
              <a:lnSpc>
                <a:spcPct val="90000"/>
              </a:lnSpc>
              <a:spcBef>
                <a:spcPts val="0"/>
              </a:spcBef>
              <a:spcAft>
                <a:spcPts val="0"/>
              </a:spcAft>
              <a:buClr>
                <a:schemeClr val="dk1"/>
              </a:buClr>
              <a:buSzPts val="2400"/>
              <a:buNone/>
            </a:pPr>
            <a:endParaRPr sz="2000"/>
          </a:p>
          <a:p>
            <a:pPr marL="18288" lvl="0" indent="0" algn="l" rtl="0">
              <a:lnSpc>
                <a:spcPct val="90000"/>
              </a:lnSpc>
              <a:spcBef>
                <a:spcPts val="0"/>
              </a:spcBef>
              <a:spcAft>
                <a:spcPts val="0"/>
              </a:spcAft>
              <a:buClr>
                <a:schemeClr val="dk1"/>
              </a:buClr>
              <a:buSzPts val="2400"/>
              <a:buNone/>
            </a:pPr>
            <a:endParaRPr sz="2000"/>
          </a:p>
          <a:p>
            <a:pPr marL="0" lvl="0" indent="0" algn="l" rtl="0">
              <a:lnSpc>
                <a:spcPct val="90000"/>
              </a:lnSpc>
              <a:spcBef>
                <a:spcPts val="0"/>
              </a:spcBef>
              <a:spcAft>
                <a:spcPts val="0"/>
              </a:spcAft>
              <a:buClr>
                <a:schemeClr val="dk1"/>
              </a:buClr>
              <a:buSzPts val="2400"/>
              <a:buNone/>
            </a:pPr>
            <a:r>
              <a:rPr lang="en-US" sz="2000"/>
              <a:t>Vs Forecast</a:t>
            </a:r>
            <a:endParaRPr sz="2000"/>
          </a:p>
          <a:p>
            <a:pPr marL="457200" lvl="0" indent="-355600" algn="l" rtl="0">
              <a:lnSpc>
                <a:spcPct val="90000"/>
              </a:lnSpc>
              <a:spcBef>
                <a:spcPts val="0"/>
              </a:spcBef>
              <a:spcAft>
                <a:spcPts val="0"/>
              </a:spcAft>
              <a:buSzPts val="2000"/>
              <a:buChar char="●"/>
            </a:pPr>
            <a:r>
              <a:rPr lang="en-US" sz="2000"/>
              <a:t>Moving average, Single exponential smoothing, Double, Triple, Adaptive, Least squared fit, Smoothed least squares, Trend seasonal, Smoothed trend seasonal, Demand interval analysis, MTBD, Crostons?</a:t>
            </a:r>
            <a:endParaRPr sz="2000"/>
          </a:p>
          <a:p>
            <a:pPr marL="0" lvl="0" indent="0" algn="l" rtl="0">
              <a:lnSpc>
                <a:spcPct val="90000"/>
              </a:lnSpc>
              <a:spcBef>
                <a:spcPts val="0"/>
              </a:spcBef>
              <a:spcAft>
                <a:spcPts val="0"/>
              </a:spcAft>
              <a:buClr>
                <a:schemeClr val="dk1"/>
              </a:buClr>
              <a:buSzPts val="2400"/>
              <a:buNone/>
            </a:pPr>
            <a:endParaRPr/>
          </a:p>
        </p:txBody>
      </p:sp>
      <p:sp>
        <p:nvSpPr>
          <p:cNvPr id="168" name="Google Shape;168;g32d563849ba_0_43"/>
          <p:cNvSpPr/>
          <p:nvPr/>
        </p:nvSpPr>
        <p:spPr>
          <a:xfrm>
            <a:off x="5361357" y="4058229"/>
            <a:ext cx="6517200" cy="1285500"/>
          </a:xfrm>
          <a:prstGeom prst="homePlate">
            <a:avLst>
              <a:gd name="adj" fmla="val 37940"/>
            </a:avLst>
          </a:prstGeom>
          <a:solidFill>
            <a:srgbClr val="4472C4"/>
          </a:solidFill>
          <a:ln w="12700" cap="flat" cmpd="sng">
            <a:solidFill>
              <a:srgbClr val="00315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169" name="Google Shape;169;g32d563849ba_0_43"/>
          <p:cNvSpPr txBox="1"/>
          <p:nvPr/>
        </p:nvSpPr>
        <p:spPr>
          <a:xfrm rot="-5400000">
            <a:off x="6132804" y="3294374"/>
            <a:ext cx="1285500" cy="2837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500"/>
              <a:buFont typeface="Arial"/>
              <a:buNone/>
            </a:pPr>
            <a:r>
              <a:rPr lang="en-US" sz="1500" b="0" i="0" u="none" strike="noStrike" cap="none">
                <a:solidFill>
                  <a:srgbClr val="FFFFFF"/>
                </a:solidFill>
                <a:latin typeface="Arial"/>
                <a:ea typeface="Arial"/>
                <a:cs typeface="Arial"/>
                <a:sym typeface="Arial"/>
              </a:rPr>
              <a:t>Historical Receipts</a:t>
            </a:r>
            <a:endParaRPr sz="1500" b="0" i="0" u="none" strike="noStrike" cap="none">
              <a:solidFill>
                <a:srgbClr val="000000"/>
              </a:solidFill>
              <a:latin typeface="Arial"/>
              <a:ea typeface="Arial"/>
              <a:cs typeface="Arial"/>
              <a:sym typeface="Arial"/>
            </a:endParaRPr>
          </a:p>
        </p:txBody>
      </p:sp>
      <p:sp>
        <p:nvSpPr>
          <p:cNvPr id="170" name="Google Shape;170;g32d563849ba_0_43"/>
          <p:cNvSpPr/>
          <p:nvPr/>
        </p:nvSpPr>
        <p:spPr>
          <a:xfrm>
            <a:off x="5357004" y="2432356"/>
            <a:ext cx="6521700" cy="1206900"/>
          </a:xfrm>
          <a:prstGeom prst="homePlate">
            <a:avLst>
              <a:gd name="adj" fmla="val 37940"/>
            </a:avLst>
          </a:prstGeom>
          <a:solidFill>
            <a:srgbClr val="4472C4"/>
          </a:solidFill>
          <a:ln w="12700" cap="flat" cmpd="sng">
            <a:solidFill>
              <a:srgbClr val="00315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171" name="Google Shape;171;g32d563849ba_0_43"/>
          <p:cNvSpPr txBox="1"/>
          <p:nvPr/>
        </p:nvSpPr>
        <p:spPr>
          <a:xfrm rot="-5400000">
            <a:off x="6112854" y="1676381"/>
            <a:ext cx="1206900" cy="2718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500"/>
              <a:buFont typeface="Arial"/>
              <a:buNone/>
            </a:pPr>
            <a:r>
              <a:rPr lang="en-US" sz="1500" b="0" i="0" u="none" strike="noStrike" cap="none">
                <a:solidFill>
                  <a:srgbClr val="FFFFFF"/>
                </a:solidFill>
                <a:latin typeface="Arial"/>
                <a:ea typeface="Arial"/>
                <a:cs typeface="Arial"/>
                <a:sym typeface="Arial"/>
              </a:rPr>
              <a:t>Historical Usage</a:t>
            </a:r>
            <a:endParaRPr sz="1500" b="0" i="0" u="none" strike="noStrike" cap="none">
              <a:solidFill>
                <a:srgbClr val="000000"/>
              </a:solidFill>
              <a:latin typeface="Arial"/>
              <a:ea typeface="Arial"/>
              <a:cs typeface="Arial"/>
              <a:sym typeface="Arial"/>
            </a:endParaRPr>
          </a:p>
        </p:txBody>
      </p:sp>
      <p:sp>
        <p:nvSpPr>
          <p:cNvPr id="172" name="Google Shape;172;g32d563849ba_0_43"/>
          <p:cNvSpPr txBox="1"/>
          <p:nvPr/>
        </p:nvSpPr>
        <p:spPr>
          <a:xfrm>
            <a:off x="6015789" y="2508556"/>
            <a:ext cx="4922400" cy="3738000"/>
          </a:xfrm>
          <a:prstGeom prst="rect">
            <a:avLst/>
          </a:prstGeom>
          <a:noFill/>
          <a:ln>
            <a:noFill/>
          </a:ln>
        </p:spPr>
        <p:txBody>
          <a:bodyPr spcFirstLastPara="1" wrap="square" lIns="91425" tIns="45700" rIns="91425" bIns="45700" anchor="t" anchorCtr="0">
            <a:normAutofit/>
          </a:bodyPr>
          <a:lstStyle/>
          <a:p>
            <a:pPr marL="457200" lvl="0" indent="-228600" algn="l" rtl="0">
              <a:lnSpc>
                <a:spcPct val="90000"/>
              </a:lnSpc>
              <a:spcBef>
                <a:spcPts val="1000"/>
              </a:spcBef>
              <a:spcAft>
                <a:spcPts val="0"/>
              </a:spcAft>
              <a:buNone/>
            </a:pPr>
            <a:r>
              <a:rPr lang="en-US" sz="2000">
                <a:solidFill>
                  <a:srgbClr val="FFFFFF"/>
                </a:solidFill>
              </a:rPr>
              <a:t>Monthly usage past 25 months oldest to latest: 20, 0, 0, 0, 0, 0, 0, 0, 0, 0, 0, 0, 0, 0, 0, 0, 0, 21, 0, 0, 20, 41, 0, 0, 0</a:t>
            </a:r>
            <a:endParaRPr sz="2000">
              <a:solidFill>
                <a:srgbClr val="FFFFFF"/>
              </a:solidFill>
            </a:endParaRPr>
          </a:p>
          <a:p>
            <a:pPr marL="457200" lvl="0" indent="-228600" algn="l" rtl="0">
              <a:lnSpc>
                <a:spcPct val="90000"/>
              </a:lnSpc>
              <a:spcBef>
                <a:spcPts val="1000"/>
              </a:spcBef>
              <a:spcAft>
                <a:spcPts val="0"/>
              </a:spcAft>
              <a:buNone/>
            </a:pPr>
            <a:endParaRPr sz="2000">
              <a:solidFill>
                <a:srgbClr val="FFFFFF"/>
              </a:solidFill>
              <a:latin typeface="Calibri"/>
              <a:ea typeface="Calibri"/>
              <a:cs typeface="Calibri"/>
              <a:sym typeface="Calibri"/>
            </a:endParaRPr>
          </a:p>
          <a:p>
            <a:pPr marL="457200" lvl="0" indent="-228600" algn="l" rtl="0">
              <a:lnSpc>
                <a:spcPct val="90000"/>
              </a:lnSpc>
              <a:spcBef>
                <a:spcPts val="1000"/>
              </a:spcBef>
              <a:spcAft>
                <a:spcPts val="0"/>
              </a:spcAft>
              <a:buNone/>
            </a:pPr>
            <a:endParaRPr sz="2000">
              <a:solidFill>
                <a:srgbClr val="FFFFFF"/>
              </a:solidFill>
              <a:latin typeface="Calibri"/>
              <a:ea typeface="Calibri"/>
              <a:cs typeface="Calibri"/>
              <a:sym typeface="Calibri"/>
            </a:endParaRPr>
          </a:p>
          <a:p>
            <a:pPr marL="457200" lvl="0" indent="-228600" algn="l" rtl="0">
              <a:lnSpc>
                <a:spcPct val="90000"/>
              </a:lnSpc>
              <a:spcBef>
                <a:spcPts val="1000"/>
              </a:spcBef>
              <a:spcAft>
                <a:spcPts val="0"/>
              </a:spcAft>
              <a:buNone/>
            </a:pPr>
            <a:r>
              <a:rPr lang="en-US" sz="2000">
                <a:solidFill>
                  <a:srgbClr val="FFFFFF"/>
                </a:solidFill>
              </a:rPr>
              <a:t>Lead time over same period. 1 PO receipt. Issue to receipt date:  9 days</a:t>
            </a:r>
            <a:endParaRPr sz="2000">
              <a:solidFill>
                <a:srgbClr val="FFFFFF"/>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10"/>
          <p:cNvSpPr txBox="1">
            <a:spLocks noGrp="1"/>
          </p:cNvSpPr>
          <p:nvPr>
            <p:ph type="title"/>
          </p:nvPr>
        </p:nvSpPr>
        <p:spPr>
          <a:xfrm>
            <a:off x="646770" y="165088"/>
            <a:ext cx="10890806" cy="132556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800"/>
              <a:buFont typeface="Arial"/>
              <a:buNone/>
            </a:pPr>
            <a:r>
              <a:rPr lang="en-US"/>
              <a:t>Lead Time Considerations</a:t>
            </a:r>
            <a:endParaRPr/>
          </a:p>
        </p:txBody>
      </p:sp>
      <p:sp>
        <p:nvSpPr>
          <p:cNvPr id="178" name="Google Shape;178;p10"/>
          <p:cNvSpPr txBox="1"/>
          <p:nvPr/>
        </p:nvSpPr>
        <p:spPr>
          <a:xfrm>
            <a:off x="831674" y="1994025"/>
            <a:ext cx="5132400" cy="2659200"/>
          </a:xfrm>
          <a:prstGeom prst="rect">
            <a:avLst/>
          </a:prstGeom>
          <a:noFill/>
          <a:ln>
            <a:noFill/>
          </a:ln>
        </p:spPr>
        <p:txBody>
          <a:bodyPr spcFirstLastPara="1" wrap="square" lIns="0" tIns="0" rIns="0" bIns="0" anchor="t" anchorCtr="0">
            <a:noAutofit/>
          </a:bodyPr>
          <a:lstStyle/>
          <a:p>
            <a:pPr marL="0" marR="0" lvl="0" indent="0" algn="l" rtl="0">
              <a:lnSpc>
                <a:spcPct val="120000"/>
              </a:lnSpc>
              <a:spcBef>
                <a:spcPts val="0"/>
              </a:spcBef>
              <a:spcAft>
                <a:spcPts val="0"/>
              </a:spcAft>
              <a:buClr>
                <a:srgbClr val="000000"/>
              </a:buClr>
              <a:buSzPts val="2000"/>
              <a:buFont typeface="Arial"/>
              <a:buNone/>
            </a:pPr>
            <a:r>
              <a:rPr lang="en-US" sz="2000" b="1" i="0" u="none" strike="noStrike" cap="none">
                <a:solidFill>
                  <a:schemeClr val="dk1"/>
                </a:solidFill>
              </a:rPr>
              <a:t>Lead Time</a:t>
            </a:r>
            <a:r>
              <a:rPr lang="en-US" sz="2000" i="0" u="none" strike="noStrike" cap="none">
                <a:solidFill>
                  <a:schemeClr val="dk1"/>
                </a:solidFill>
              </a:rPr>
              <a:t>: PO issue to receipt</a:t>
            </a:r>
            <a:endParaRPr sz="2000" i="0" u="none" strike="noStrike" cap="none">
              <a:solidFill>
                <a:schemeClr val="dk1"/>
              </a:solidFill>
            </a:endParaRPr>
          </a:p>
          <a:p>
            <a:pPr marL="0" marR="0" lvl="0" indent="0" algn="l" rtl="0">
              <a:lnSpc>
                <a:spcPct val="120000"/>
              </a:lnSpc>
              <a:spcBef>
                <a:spcPts val="0"/>
              </a:spcBef>
              <a:spcAft>
                <a:spcPts val="0"/>
              </a:spcAft>
              <a:buClr>
                <a:srgbClr val="000000"/>
              </a:buClr>
              <a:buSzPts val="2000"/>
              <a:buFont typeface="Arial"/>
              <a:buNone/>
            </a:pPr>
            <a:endParaRPr sz="2000" i="0" u="none" strike="noStrike" cap="none">
              <a:solidFill>
                <a:schemeClr val="dk1"/>
              </a:solidFill>
            </a:endParaRPr>
          </a:p>
          <a:p>
            <a:pPr marL="0" marR="0" lvl="0" indent="0" algn="l" rtl="0">
              <a:lnSpc>
                <a:spcPct val="120000"/>
              </a:lnSpc>
              <a:spcBef>
                <a:spcPts val="0"/>
              </a:spcBef>
              <a:spcAft>
                <a:spcPts val="0"/>
              </a:spcAft>
              <a:buClr>
                <a:srgbClr val="000000"/>
              </a:buClr>
              <a:buSzPts val="2000"/>
              <a:buFont typeface="Arial"/>
              <a:buNone/>
            </a:pPr>
            <a:r>
              <a:rPr lang="en-US" sz="2000" b="1" i="0" u="none" strike="noStrike" cap="none">
                <a:solidFill>
                  <a:schemeClr val="dk1"/>
                </a:solidFill>
              </a:rPr>
              <a:t>Total Lead Time</a:t>
            </a:r>
            <a:r>
              <a:rPr lang="en-US" sz="2000" i="0" u="none" strike="noStrike" cap="none">
                <a:solidFill>
                  <a:schemeClr val="dk1"/>
                </a:solidFill>
              </a:rPr>
              <a:t>: Delays? Lead time buffer(s)</a:t>
            </a:r>
            <a:endParaRPr sz="2000" i="0" u="none" strike="noStrike" cap="none">
              <a:solidFill>
                <a:schemeClr val="dk1"/>
              </a:solidFill>
            </a:endParaRPr>
          </a:p>
          <a:p>
            <a:pPr marL="0" marR="0" lvl="0" indent="0" algn="l" rtl="0">
              <a:lnSpc>
                <a:spcPct val="120000"/>
              </a:lnSpc>
              <a:spcBef>
                <a:spcPts val="0"/>
              </a:spcBef>
              <a:spcAft>
                <a:spcPts val="0"/>
              </a:spcAft>
              <a:buClr>
                <a:srgbClr val="000000"/>
              </a:buClr>
              <a:buSzPts val="2000"/>
              <a:buFont typeface="Arial"/>
              <a:buNone/>
            </a:pPr>
            <a:endParaRPr sz="2000" i="0" u="none" strike="noStrike" cap="none">
              <a:solidFill>
                <a:schemeClr val="dk1"/>
              </a:solidFill>
            </a:endParaRPr>
          </a:p>
          <a:p>
            <a:pPr marL="0" marR="0" lvl="0" indent="0" algn="l" rtl="0">
              <a:lnSpc>
                <a:spcPct val="120000"/>
              </a:lnSpc>
              <a:spcBef>
                <a:spcPts val="400"/>
              </a:spcBef>
              <a:spcAft>
                <a:spcPts val="0"/>
              </a:spcAft>
              <a:buClr>
                <a:srgbClr val="000000"/>
              </a:buClr>
              <a:buSzPts val="2000"/>
              <a:buFont typeface="Arial"/>
              <a:buNone/>
            </a:pPr>
            <a:r>
              <a:rPr lang="en-US" sz="2000" b="1" i="0" u="none" strike="noStrike" cap="none">
                <a:solidFill>
                  <a:schemeClr val="dk1"/>
                </a:solidFill>
              </a:rPr>
              <a:t>Lead Time Usage</a:t>
            </a:r>
            <a:r>
              <a:rPr lang="en-US" sz="2000" i="0" u="none" strike="noStrike" cap="none">
                <a:solidFill>
                  <a:schemeClr val="dk1"/>
                </a:solidFill>
              </a:rPr>
              <a:t>: Usage during lead time</a:t>
            </a:r>
            <a:endParaRPr sz="2000" i="0" u="none" strike="noStrike" cap="none">
              <a:solidFill>
                <a:schemeClr val="dk1"/>
              </a:solidFill>
            </a:endParaRPr>
          </a:p>
        </p:txBody>
      </p:sp>
      <p:cxnSp>
        <p:nvCxnSpPr>
          <p:cNvPr id="179" name="Google Shape;179;p10"/>
          <p:cNvCxnSpPr/>
          <p:nvPr/>
        </p:nvCxnSpPr>
        <p:spPr>
          <a:xfrm>
            <a:off x="6837100" y="3389812"/>
            <a:ext cx="3904200" cy="0"/>
          </a:xfrm>
          <a:prstGeom prst="straightConnector1">
            <a:avLst/>
          </a:prstGeom>
          <a:noFill/>
          <a:ln w="15875" cap="flat" cmpd="sng">
            <a:solidFill>
              <a:srgbClr val="00AEEF"/>
            </a:solidFill>
            <a:prstDash val="dash"/>
            <a:round/>
            <a:headEnd type="none" w="sm" len="sm"/>
            <a:tailEnd type="none" w="sm" len="sm"/>
          </a:ln>
        </p:spPr>
      </p:cxnSp>
      <p:sp>
        <p:nvSpPr>
          <p:cNvPr id="180" name="Google Shape;180;p10"/>
          <p:cNvSpPr/>
          <p:nvPr/>
        </p:nvSpPr>
        <p:spPr>
          <a:xfrm>
            <a:off x="6807632" y="2124056"/>
            <a:ext cx="4353497" cy="2210662"/>
          </a:xfrm>
          <a:custGeom>
            <a:avLst/>
            <a:gdLst/>
            <a:ahLst/>
            <a:cxnLst/>
            <a:rect l="l" t="t" r="r" b="b"/>
            <a:pathLst>
              <a:path w="4540" h="2128" extrusionOk="0">
                <a:moveTo>
                  <a:pt x="0" y="0"/>
                </a:moveTo>
                <a:lnTo>
                  <a:pt x="0" y="2127"/>
                </a:lnTo>
                <a:lnTo>
                  <a:pt x="4539" y="2127"/>
                </a:lnTo>
              </a:path>
            </a:pathLst>
          </a:custGeom>
          <a:noFill/>
          <a:ln w="15875" cap="rnd" cmpd="sng">
            <a:solidFill>
              <a:srgbClr val="19458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194582"/>
              </a:solidFill>
              <a:latin typeface="Open Sans"/>
              <a:ea typeface="Open Sans"/>
              <a:cs typeface="Open Sans"/>
              <a:sym typeface="Open Sans"/>
            </a:endParaRPr>
          </a:p>
        </p:txBody>
      </p:sp>
      <p:sp>
        <p:nvSpPr>
          <p:cNvPr id="181" name="Google Shape;181;p10"/>
          <p:cNvSpPr/>
          <p:nvPr/>
        </p:nvSpPr>
        <p:spPr>
          <a:xfrm>
            <a:off x="6807631" y="2312657"/>
            <a:ext cx="4180400" cy="2022060"/>
          </a:xfrm>
          <a:custGeom>
            <a:avLst/>
            <a:gdLst/>
            <a:ahLst/>
            <a:cxnLst/>
            <a:rect l="l" t="t" r="r" b="b"/>
            <a:pathLst>
              <a:path w="4429" h="1934" extrusionOk="0">
                <a:moveTo>
                  <a:pt x="0" y="0"/>
                </a:moveTo>
                <a:lnTo>
                  <a:pt x="2213" y="1933"/>
                </a:lnTo>
                <a:lnTo>
                  <a:pt x="2213" y="0"/>
                </a:lnTo>
                <a:lnTo>
                  <a:pt x="4428" y="1933"/>
                </a:lnTo>
              </a:path>
            </a:pathLst>
          </a:custGeom>
          <a:noFill/>
          <a:ln w="15875" cap="rnd" cmpd="sng">
            <a:solidFill>
              <a:srgbClr val="19458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194582"/>
              </a:solidFill>
              <a:latin typeface="Open Sans"/>
              <a:ea typeface="Open Sans"/>
              <a:cs typeface="Open Sans"/>
              <a:sym typeface="Open Sans"/>
            </a:endParaRPr>
          </a:p>
        </p:txBody>
      </p:sp>
      <p:cxnSp>
        <p:nvCxnSpPr>
          <p:cNvPr id="182" name="Google Shape;182;p10"/>
          <p:cNvCxnSpPr/>
          <p:nvPr/>
        </p:nvCxnSpPr>
        <p:spPr>
          <a:xfrm>
            <a:off x="7894443" y="3389811"/>
            <a:ext cx="0" cy="933900"/>
          </a:xfrm>
          <a:prstGeom prst="straightConnector1">
            <a:avLst/>
          </a:prstGeom>
          <a:noFill/>
          <a:ln w="15875" cap="flat" cmpd="sng">
            <a:solidFill>
              <a:srgbClr val="00AEEF"/>
            </a:solidFill>
            <a:prstDash val="dash"/>
            <a:round/>
            <a:headEnd type="none" w="sm" len="sm"/>
            <a:tailEnd type="none" w="sm" len="sm"/>
          </a:ln>
        </p:spPr>
      </p:cxnSp>
      <p:cxnSp>
        <p:nvCxnSpPr>
          <p:cNvPr id="183" name="Google Shape;183;p10"/>
          <p:cNvCxnSpPr/>
          <p:nvPr/>
        </p:nvCxnSpPr>
        <p:spPr>
          <a:xfrm>
            <a:off x="7832604" y="4548393"/>
            <a:ext cx="342900" cy="0"/>
          </a:xfrm>
          <a:prstGeom prst="straightConnector1">
            <a:avLst/>
          </a:prstGeom>
          <a:noFill/>
          <a:ln w="25400" cap="flat" cmpd="sng">
            <a:solidFill>
              <a:srgbClr val="194582"/>
            </a:solidFill>
            <a:prstDash val="solid"/>
            <a:round/>
            <a:headEnd type="stealth" w="med" len="med"/>
            <a:tailEnd type="stealth" w="med" len="med"/>
          </a:ln>
        </p:spPr>
      </p:cxnSp>
      <p:cxnSp>
        <p:nvCxnSpPr>
          <p:cNvPr id="184" name="Google Shape;184;p10"/>
          <p:cNvCxnSpPr/>
          <p:nvPr/>
        </p:nvCxnSpPr>
        <p:spPr>
          <a:xfrm rot="10800000">
            <a:off x="8168514" y="4548393"/>
            <a:ext cx="446700" cy="0"/>
          </a:xfrm>
          <a:prstGeom prst="straightConnector1">
            <a:avLst/>
          </a:prstGeom>
          <a:noFill/>
          <a:ln w="25400" cap="flat" cmpd="sng">
            <a:solidFill>
              <a:srgbClr val="194582"/>
            </a:solidFill>
            <a:prstDash val="solid"/>
            <a:round/>
            <a:headEnd type="stealth" w="med" len="med"/>
            <a:tailEnd type="stealth" w="med" len="med"/>
          </a:ln>
        </p:spPr>
      </p:cxnSp>
      <p:cxnSp>
        <p:nvCxnSpPr>
          <p:cNvPr id="185" name="Google Shape;185;p10"/>
          <p:cNvCxnSpPr/>
          <p:nvPr/>
        </p:nvCxnSpPr>
        <p:spPr>
          <a:xfrm>
            <a:off x="7803297" y="5045543"/>
            <a:ext cx="1143600" cy="0"/>
          </a:xfrm>
          <a:prstGeom prst="straightConnector1">
            <a:avLst/>
          </a:prstGeom>
          <a:noFill/>
          <a:ln w="25400" cap="flat" cmpd="sng">
            <a:solidFill>
              <a:srgbClr val="194582"/>
            </a:solidFill>
            <a:prstDash val="solid"/>
            <a:round/>
            <a:headEnd type="stealth" w="med" len="med"/>
            <a:tailEnd type="stealth" w="med" len="med"/>
          </a:ln>
        </p:spPr>
      </p:cxnSp>
      <p:sp>
        <p:nvSpPr>
          <p:cNvPr id="186" name="Google Shape;186;p10"/>
          <p:cNvSpPr/>
          <p:nvPr/>
        </p:nvSpPr>
        <p:spPr>
          <a:xfrm>
            <a:off x="6341835" y="3273924"/>
            <a:ext cx="316500" cy="231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i="0" u="none" strike="noStrike" cap="none">
                <a:solidFill>
                  <a:srgbClr val="194582"/>
                </a:solidFill>
              </a:rPr>
              <a:t>100</a:t>
            </a:r>
            <a:endParaRPr sz="1400" i="0" u="none" strike="noStrike" cap="none">
              <a:solidFill>
                <a:srgbClr val="000000"/>
              </a:solidFill>
            </a:endParaRPr>
          </a:p>
        </p:txBody>
      </p:sp>
      <p:sp>
        <p:nvSpPr>
          <p:cNvPr id="187" name="Google Shape;187;p10"/>
          <p:cNvSpPr/>
          <p:nvPr/>
        </p:nvSpPr>
        <p:spPr>
          <a:xfrm>
            <a:off x="6459157" y="4102941"/>
            <a:ext cx="127500" cy="231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i="0" u="none" strike="noStrike" cap="none">
                <a:solidFill>
                  <a:srgbClr val="194582"/>
                </a:solidFill>
              </a:rPr>
              <a:t>0</a:t>
            </a:r>
            <a:endParaRPr sz="1400" i="0" u="none" strike="noStrike" cap="none">
              <a:solidFill>
                <a:srgbClr val="000000"/>
              </a:solidFill>
            </a:endParaRPr>
          </a:p>
        </p:txBody>
      </p:sp>
      <p:sp>
        <p:nvSpPr>
          <p:cNvPr id="188" name="Google Shape;188;p10"/>
          <p:cNvSpPr/>
          <p:nvPr/>
        </p:nvSpPr>
        <p:spPr>
          <a:xfrm>
            <a:off x="7286081" y="4676639"/>
            <a:ext cx="2304000" cy="199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i="0" u="none" strike="noStrike" cap="none">
                <a:solidFill>
                  <a:srgbClr val="00AEEF"/>
                </a:solidFill>
              </a:rPr>
              <a:t>Internal + Supplier + Freight</a:t>
            </a:r>
            <a:endParaRPr sz="1400" i="0" u="none" strike="noStrike" cap="none">
              <a:solidFill>
                <a:srgbClr val="000000"/>
              </a:solidFill>
            </a:endParaRPr>
          </a:p>
        </p:txBody>
      </p:sp>
      <p:cxnSp>
        <p:nvCxnSpPr>
          <p:cNvPr id="189" name="Google Shape;189;p10"/>
          <p:cNvCxnSpPr/>
          <p:nvPr/>
        </p:nvCxnSpPr>
        <p:spPr>
          <a:xfrm>
            <a:off x="8615215" y="4548343"/>
            <a:ext cx="331800" cy="0"/>
          </a:xfrm>
          <a:prstGeom prst="straightConnector1">
            <a:avLst/>
          </a:prstGeom>
          <a:noFill/>
          <a:ln w="25400" cap="flat" cmpd="sng">
            <a:solidFill>
              <a:srgbClr val="194582"/>
            </a:solidFill>
            <a:prstDash val="solid"/>
            <a:round/>
            <a:headEnd type="stealth" w="med" len="med"/>
            <a:tailEnd type="stealth" w="med" len="med"/>
          </a:ln>
        </p:spPr>
      </p:cxnSp>
      <p:sp>
        <p:nvSpPr>
          <p:cNvPr id="190" name="Google Shape;190;p10"/>
          <p:cNvSpPr txBox="1"/>
          <p:nvPr/>
        </p:nvSpPr>
        <p:spPr>
          <a:xfrm>
            <a:off x="7620635" y="5110698"/>
            <a:ext cx="16350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AEEF"/>
                </a:solidFill>
              </a:rPr>
              <a:t>Total Lead Time</a:t>
            </a:r>
            <a:endParaRPr sz="1400" i="0" u="none" strike="noStrike" cap="none">
              <a:solidFill>
                <a:srgbClr val="000000"/>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g32d563849ba_0_88"/>
          <p:cNvSpPr txBox="1">
            <a:spLocks noGrp="1"/>
          </p:cNvSpPr>
          <p:nvPr>
            <p:ph type="title"/>
          </p:nvPr>
        </p:nvSpPr>
        <p:spPr>
          <a:xfrm>
            <a:off x="646770" y="165088"/>
            <a:ext cx="10890900" cy="1325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800"/>
              <a:buFont typeface="Arial"/>
              <a:buNone/>
            </a:pPr>
            <a:r>
              <a:rPr lang="en-US"/>
              <a:t>Now Calculate the MIN</a:t>
            </a:r>
            <a:endParaRPr/>
          </a:p>
        </p:txBody>
      </p:sp>
      <p:sp>
        <p:nvSpPr>
          <p:cNvPr id="196" name="Google Shape;196;g32d563849ba_0_88"/>
          <p:cNvSpPr txBox="1"/>
          <p:nvPr/>
        </p:nvSpPr>
        <p:spPr>
          <a:xfrm>
            <a:off x="831674" y="1994025"/>
            <a:ext cx="5132400" cy="2659200"/>
          </a:xfrm>
          <a:prstGeom prst="rect">
            <a:avLst/>
          </a:prstGeom>
          <a:noFill/>
          <a:ln>
            <a:noFill/>
          </a:ln>
        </p:spPr>
        <p:txBody>
          <a:bodyPr spcFirstLastPara="1" wrap="square" lIns="0" tIns="0" rIns="0" bIns="0" anchor="t" anchorCtr="0">
            <a:noAutofit/>
          </a:bodyPr>
          <a:lstStyle/>
          <a:p>
            <a:pPr marL="0" marR="0" lvl="0" indent="0" algn="l" rtl="0">
              <a:lnSpc>
                <a:spcPct val="120000"/>
              </a:lnSpc>
              <a:spcBef>
                <a:spcPts val="0"/>
              </a:spcBef>
              <a:spcAft>
                <a:spcPts val="0"/>
              </a:spcAft>
              <a:buClr>
                <a:srgbClr val="000000"/>
              </a:buClr>
              <a:buSzPts val="2000"/>
              <a:buFont typeface="Arial"/>
              <a:buNone/>
            </a:pPr>
            <a:r>
              <a:rPr lang="en-US" sz="2000" b="1">
                <a:solidFill>
                  <a:schemeClr val="dk1"/>
                </a:solidFill>
              </a:rPr>
              <a:t>Lead Time Usage + Safety Stock</a:t>
            </a:r>
            <a:endParaRPr sz="2000" b="1">
              <a:solidFill>
                <a:schemeClr val="dk1"/>
              </a:solidFill>
            </a:endParaRPr>
          </a:p>
          <a:p>
            <a:pPr marL="0" marR="0" lvl="0" indent="0" algn="l" rtl="0">
              <a:lnSpc>
                <a:spcPct val="120000"/>
              </a:lnSpc>
              <a:spcBef>
                <a:spcPts val="0"/>
              </a:spcBef>
              <a:spcAft>
                <a:spcPts val="0"/>
              </a:spcAft>
              <a:buClr>
                <a:srgbClr val="000000"/>
              </a:buClr>
              <a:buSzPts val="2000"/>
              <a:buFont typeface="Arial"/>
              <a:buNone/>
            </a:pPr>
            <a:endParaRPr sz="2000" b="1">
              <a:solidFill>
                <a:schemeClr val="dk1"/>
              </a:solidFill>
            </a:endParaRPr>
          </a:p>
          <a:p>
            <a:pPr marL="0" marR="0" lvl="0" indent="0" algn="l" rtl="0">
              <a:lnSpc>
                <a:spcPct val="120000"/>
              </a:lnSpc>
              <a:spcBef>
                <a:spcPts val="0"/>
              </a:spcBef>
              <a:spcAft>
                <a:spcPts val="0"/>
              </a:spcAft>
              <a:buClr>
                <a:srgbClr val="000000"/>
              </a:buClr>
              <a:buSzPts val="2000"/>
              <a:buFont typeface="Arial"/>
              <a:buNone/>
            </a:pPr>
            <a:endParaRPr sz="2000" b="1">
              <a:solidFill>
                <a:schemeClr val="dk1"/>
              </a:solidFill>
            </a:endParaRPr>
          </a:p>
          <a:p>
            <a:pPr marL="0" marR="0" lvl="0" indent="0" algn="l" rtl="0">
              <a:lnSpc>
                <a:spcPct val="120000"/>
              </a:lnSpc>
              <a:spcBef>
                <a:spcPts val="0"/>
              </a:spcBef>
              <a:spcAft>
                <a:spcPts val="0"/>
              </a:spcAft>
              <a:buClr>
                <a:srgbClr val="000000"/>
              </a:buClr>
              <a:buSzPts val="2000"/>
              <a:buFont typeface="Arial"/>
              <a:buNone/>
            </a:pPr>
            <a:endParaRPr sz="2000" b="1">
              <a:solidFill>
                <a:schemeClr val="dk1"/>
              </a:solidFill>
            </a:endParaRPr>
          </a:p>
          <a:p>
            <a:pPr marL="0" marR="0" lvl="0" indent="0" algn="l" rtl="0">
              <a:lnSpc>
                <a:spcPct val="120000"/>
              </a:lnSpc>
              <a:spcBef>
                <a:spcPts val="0"/>
              </a:spcBef>
              <a:spcAft>
                <a:spcPts val="0"/>
              </a:spcAft>
              <a:buClr>
                <a:srgbClr val="000000"/>
              </a:buClr>
              <a:buSzPts val="2000"/>
              <a:buFont typeface="Arial"/>
              <a:buNone/>
            </a:pPr>
            <a:r>
              <a:rPr lang="en-US" sz="2000">
                <a:solidFill>
                  <a:schemeClr val="dk1"/>
                </a:solidFill>
              </a:rPr>
              <a:t>Time to add the safety stock</a:t>
            </a:r>
            <a:endParaRPr sz="2000">
              <a:solidFill>
                <a:schemeClr val="dk1"/>
              </a:solidFill>
            </a:endParaRPr>
          </a:p>
          <a:p>
            <a:pPr marL="457200" marR="0" lvl="0" indent="-355600" algn="l" rtl="0">
              <a:lnSpc>
                <a:spcPct val="120000"/>
              </a:lnSpc>
              <a:spcBef>
                <a:spcPts val="0"/>
              </a:spcBef>
              <a:spcAft>
                <a:spcPts val="0"/>
              </a:spcAft>
              <a:buClr>
                <a:schemeClr val="dk1"/>
              </a:buClr>
              <a:buSzPts val="2000"/>
              <a:buChar char="●"/>
            </a:pPr>
            <a:r>
              <a:rPr lang="en-US" sz="2000">
                <a:solidFill>
                  <a:schemeClr val="dk1"/>
                </a:solidFill>
              </a:rPr>
              <a:t> common formula for safety stock is:</a:t>
            </a:r>
            <a:endParaRPr sz="2000">
              <a:solidFill>
                <a:schemeClr val="dk1"/>
              </a:solidFill>
            </a:endParaRPr>
          </a:p>
          <a:p>
            <a:pPr marL="0" marR="0" lvl="0" indent="0" algn="l" rtl="0">
              <a:lnSpc>
                <a:spcPct val="120000"/>
              </a:lnSpc>
              <a:spcBef>
                <a:spcPts val="0"/>
              </a:spcBef>
              <a:spcAft>
                <a:spcPts val="0"/>
              </a:spcAft>
              <a:buClr>
                <a:srgbClr val="000000"/>
              </a:buClr>
              <a:buSzPts val="2000"/>
              <a:buFont typeface="Arial"/>
              <a:buNone/>
            </a:pPr>
            <a:endParaRPr sz="2000" b="1">
              <a:solidFill>
                <a:schemeClr val="dk1"/>
              </a:solidFill>
            </a:endParaRPr>
          </a:p>
        </p:txBody>
      </p:sp>
      <p:pic>
        <p:nvPicPr>
          <p:cNvPr id="197" name="Google Shape;197;g32d563849ba_0_88"/>
          <p:cNvPicPr preferRelativeResize="0"/>
          <p:nvPr/>
        </p:nvPicPr>
        <p:blipFill rotWithShape="1">
          <a:blip r:embed="rId3">
            <a:alphaModFix/>
          </a:blip>
          <a:srcRect/>
          <a:stretch/>
        </p:blipFill>
        <p:spPr>
          <a:xfrm>
            <a:off x="5416502" y="1662574"/>
            <a:ext cx="6121174" cy="3099163"/>
          </a:xfrm>
          <a:prstGeom prst="rect">
            <a:avLst/>
          </a:prstGeom>
          <a:noFill/>
          <a:ln>
            <a:noFill/>
          </a:ln>
        </p:spPr>
      </p:pic>
      <p:pic>
        <p:nvPicPr>
          <p:cNvPr id="198" name="Google Shape;198;g32d563849ba_0_88"/>
          <p:cNvPicPr preferRelativeResize="0"/>
          <p:nvPr/>
        </p:nvPicPr>
        <p:blipFill rotWithShape="1">
          <a:blip r:embed="rId4">
            <a:alphaModFix/>
          </a:blip>
          <a:srcRect/>
          <a:stretch/>
        </p:blipFill>
        <p:spPr>
          <a:xfrm>
            <a:off x="1302722" y="4797084"/>
            <a:ext cx="8198351" cy="7264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g32d563849ba_0_107"/>
          <p:cNvSpPr txBox="1">
            <a:spLocks noGrp="1"/>
          </p:cNvSpPr>
          <p:nvPr>
            <p:ph type="title"/>
          </p:nvPr>
        </p:nvSpPr>
        <p:spPr>
          <a:xfrm>
            <a:off x="838199" y="368288"/>
            <a:ext cx="10515600" cy="1325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4800"/>
              <a:buFont typeface="Arial"/>
              <a:buNone/>
            </a:pPr>
            <a:r>
              <a:rPr lang="en-US"/>
              <a:t>Can AI Help?</a:t>
            </a:r>
            <a:endParaRPr/>
          </a:p>
        </p:txBody>
      </p:sp>
      <p:sp>
        <p:nvSpPr>
          <p:cNvPr id="204" name="Google Shape;204;g32d563849ba_0_107"/>
          <p:cNvSpPr txBox="1">
            <a:spLocks noGrp="1"/>
          </p:cNvSpPr>
          <p:nvPr>
            <p:ph type="body" idx="1"/>
          </p:nvPr>
        </p:nvSpPr>
        <p:spPr>
          <a:xfrm>
            <a:off x="838200" y="2163800"/>
            <a:ext cx="4232100" cy="4351200"/>
          </a:xfrm>
          <a:prstGeom prst="rect">
            <a:avLst/>
          </a:prstGeom>
          <a:noFill/>
          <a:ln>
            <a:noFill/>
          </a:ln>
        </p:spPr>
        <p:txBody>
          <a:bodyPr spcFirstLastPara="1" wrap="square" lIns="91425" tIns="45700" rIns="91425" bIns="45700" anchor="t" anchorCtr="0">
            <a:normAutofit fontScale="85000" lnSpcReduction="20000"/>
          </a:bodyPr>
          <a:lstStyle/>
          <a:p>
            <a:pPr marL="18288" lvl="0" indent="0" algn="l" rtl="0">
              <a:lnSpc>
                <a:spcPct val="100000"/>
              </a:lnSpc>
              <a:spcBef>
                <a:spcPts val="0"/>
              </a:spcBef>
              <a:spcAft>
                <a:spcPts val="0"/>
              </a:spcAft>
              <a:buClr>
                <a:schemeClr val="dk1"/>
              </a:buClr>
              <a:buSzPct val="97142"/>
              <a:buNone/>
            </a:pPr>
            <a:r>
              <a:rPr lang="en-US" sz="2470" b="1">
                <a:solidFill>
                  <a:srgbClr val="3BA40F"/>
                </a:solidFill>
              </a:rPr>
              <a:t>Lead time usage + Safety stock</a:t>
            </a:r>
            <a:endParaRPr sz="2470" b="1">
              <a:solidFill>
                <a:srgbClr val="3BA40F"/>
              </a:solidFill>
            </a:endParaRPr>
          </a:p>
          <a:p>
            <a:pPr marL="0" lvl="0" indent="0" algn="l" rtl="0">
              <a:lnSpc>
                <a:spcPct val="100000"/>
              </a:lnSpc>
              <a:spcBef>
                <a:spcPts val="1000"/>
              </a:spcBef>
              <a:spcAft>
                <a:spcPts val="0"/>
              </a:spcAft>
              <a:buNone/>
            </a:pPr>
            <a:r>
              <a:rPr lang="en-US" sz="2000"/>
              <a:t>Stochastic probability for demand</a:t>
            </a:r>
            <a:endParaRPr sz="2000"/>
          </a:p>
          <a:p>
            <a:pPr marL="457200" lvl="0" indent="-336550" algn="l" rtl="0">
              <a:lnSpc>
                <a:spcPct val="100000"/>
              </a:lnSpc>
              <a:spcBef>
                <a:spcPts val="1000"/>
              </a:spcBef>
              <a:spcAft>
                <a:spcPts val="0"/>
              </a:spcAft>
              <a:buSzPct val="100000"/>
              <a:buChar char="●"/>
            </a:pPr>
            <a:r>
              <a:rPr lang="en-US" sz="2000"/>
              <a:t>Expected demand = 20.4 per month, 65.6 variance</a:t>
            </a:r>
            <a:r>
              <a:rPr lang="en-US" sz="2000" baseline="30000"/>
              <a:t>2</a:t>
            </a:r>
            <a:endParaRPr sz="2000"/>
          </a:p>
          <a:p>
            <a:pPr marL="0" lvl="0" indent="0" algn="l" rtl="0">
              <a:lnSpc>
                <a:spcPct val="100000"/>
              </a:lnSpc>
              <a:spcBef>
                <a:spcPts val="1000"/>
              </a:spcBef>
              <a:spcAft>
                <a:spcPts val="0"/>
              </a:spcAft>
              <a:buNone/>
            </a:pPr>
            <a:r>
              <a:rPr lang="en-US" sz="2000"/>
              <a:t>Stochastic probability for lead time</a:t>
            </a:r>
            <a:endParaRPr sz="2000"/>
          </a:p>
          <a:p>
            <a:pPr marL="0" lvl="0" indent="0" algn="l" rtl="0">
              <a:lnSpc>
                <a:spcPct val="100000"/>
              </a:lnSpc>
              <a:spcBef>
                <a:spcPts val="1000"/>
              </a:spcBef>
              <a:spcAft>
                <a:spcPts val="0"/>
              </a:spcAft>
              <a:buNone/>
            </a:pPr>
            <a:r>
              <a:rPr lang="en-US" sz="2000"/>
              <a:t>Stochastic probability for lead time usage (unified Poisson-gamma distribution)</a:t>
            </a:r>
            <a:endParaRPr sz="2000"/>
          </a:p>
          <a:p>
            <a:pPr marL="457200" lvl="0" indent="-336550" algn="l" rtl="0">
              <a:lnSpc>
                <a:spcPct val="100000"/>
              </a:lnSpc>
              <a:spcBef>
                <a:spcPts val="1000"/>
              </a:spcBef>
              <a:spcAft>
                <a:spcPts val="0"/>
              </a:spcAft>
              <a:buSzPct val="100000"/>
              <a:buChar char="●"/>
            </a:pPr>
            <a:r>
              <a:rPr lang="en-US" sz="2000"/>
              <a:t>7.65 (in 9 days LT), 214.75 variance</a:t>
            </a:r>
            <a:r>
              <a:rPr lang="en-US" sz="2000" baseline="30000"/>
              <a:t>2</a:t>
            </a:r>
            <a:endParaRPr sz="2000"/>
          </a:p>
          <a:p>
            <a:pPr marL="0" lvl="0" indent="0" algn="l" rtl="0">
              <a:lnSpc>
                <a:spcPct val="100000"/>
              </a:lnSpc>
              <a:spcBef>
                <a:spcPts val="1000"/>
              </a:spcBef>
              <a:spcAft>
                <a:spcPts val="0"/>
              </a:spcAft>
              <a:buNone/>
            </a:pPr>
            <a:r>
              <a:rPr lang="en-US" sz="2000"/>
              <a:t>Distributed over a service level field against reorder points</a:t>
            </a:r>
            <a:endParaRPr sz="2000"/>
          </a:p>
          <a:p>
            <a:pPr marL="457200" lvl="0" indent="-336550" algn="l" rtl="0">
              <a:lnSpc>
                <a:spcPct val="100000"/>
              </a:lnSpc>
              <a:spcBef>
                <a:spcPts val="1000"/>
              </a:spcBef>
              <a:spcAft>
                <a:spcPts val="0"/>
              </a:spcAft>
              <a:buSzPct val="100000"/>
              <a:buChar char="●"/>
            </a:pPr>
            <a:r>
              <a:rPr lang="en-US" sz="2000"/>
              <a:t>Min for 95% service level =  32</a:t>
            </a:r>
            <a:endParaRPr sz="2000"/>
          </a:p>
          <a:p>
            <a:pPr marL="457200" lvl="0" indent="-336550" algn="l" rtl="0">
              <a:lnSpc>
                <a:spcPct val="100000"/>
              </a:lnSpc>
              <a:spcBef>
                <a:spcPts val="1000"/>
              </a:spcBef>
              <a:spcAft>
                <a:spcPts val="0"/>
              </a:spcAft>
              <a:buSzPct val="100000"/>
              <a:buChar char="●"/>
            </a:pPr>
            <a:r>
              <a:rPr lang="en-US" sz="2000"/>
              <a:t>Max = Min + lead time usage (vs EOQ)</a:t>
            </a:r>
            <a:endParaRPr sz="2000"/>
          </a:p>
          <a:p>
            <a:pPr marL="457200" lvl="0" indent="-336550" algn="l" rtl="0">
              <a:lnSpc>
                <a:spcPct val="100000"/>
              </a:lnSpc>
              <a:spcBef>
                <a:spcPts val="1000"/>
              </a:spcBef>
              <a:spcAft>
                <a:spcPts val="1000"/>
              </a:spcAft>
              <a:buSzPct val="100000"/>
              <a:buChar char="●"/>
            </a:pPr>
            <a:r>
              <a:rPr lang="en-US" sz="2000"/>
              <a:t>Min/Max = 32/40</a:t>
            </a:r>
            <a:endParaRPr/>
          </a:p>
        </p:txBody>
      </p:sp>
      <p:sp>
        <p:nvSpPr>
          <p:cNvPr id="205" name="Google Shape;205;g32d563849ba_0_107"/>
          <p:cNvSpPr/>
          <p:nvPr/>
        </p:nvSpPr>
        <p:spPr>
          <a:xfrm>
            <a:off x="5361357" y="3748854"/>
            <a:ext cx="6517200" cy="1285500"/>
          </a:xfrm>
          <a:prstGeom prst="homePlate">
            <a:avLst>
              <a:gd name="adj" fmla="val 37940"/>
            </a:avLst>
          </a:prstGeom>
          <a:solidFill>
            <a:srgbClr val="4472C4"/>
          </a:solidFill>
          <a:ln w="12700" cap="flat" cmpd="sng">
            <a:solidFill>
              <a:srgbClr val="00315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206" name="Google Shape;206;g32d563849ba_0_107"/>
          <p:cNvSpPr txBox="1"/>
          <p:nvPr/>
        </p:nvSpPr>
        <p:spPr>
          <a:xfrm rot="-5400000">
            <a:off x="6132804" y="2984999"/>
            <a:ext cx="1285500" cy="2837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500"/>
              <a:buFont typeface="Arial"/>
              <a:buNone/>
            </a:pPr>
            <a:r>
              <a:rPr lang="en-US" sz="1500" b="0" i="0" u="none" strike="noStrike" cap="none">
                <a:solidFill>
                  <a:srgbClr val="FFFFFF"/>
                </a:solidFill>
                <a:latin typeface="Arial"/>
                <a:ea typeface="Arial"/>
                <a:cs typeface="Arial"/>
                <a:sym typeface="Arial"/>
              </a:rPr>
              <a:t>Historical Receipts</a:t>
            </a:r>
            <a:endParaRPr sz="1500" b="0" i="0" u="none" strike="noStrike" cap="none">
              <a:solidFill>
                <a:srgbClr val="000000"/>
              </a:solidFill>
              <a:latin typeface="Arial"/>
              <a:ea typeface="Arial"/>
              <a:cs typeface="Arial"/>
              <a:sym typeface="Arial"/>
            </a:endParaRPr>
          </a:p>
        </p:txBody>
      </p:sp>
      <p:sp>
        <p:nvSpPr>
          <p:cNvPr id="207" name="Google Shape;207;g32d563849ba_0_107"/>
          <p:cNvSpPr/>
          <p:nvPr/>
        </p:nvSpPr>
        <p:spPr>
          <a:xfrm>
            <a:off x="5357004" y="2122981"/>
            <a:ext cx="6521700" cy="1206900"/>
          </a:xfrm>
          <a:prstGeom prst="homePlate">
            <a:avLst>
              <a:gd name="adj" fmla="val 37940"/>
            </a:avLst>
          </a:prstGeom>
          <a:solidFill>
            <a:srgbClr val="4472C4"/>
          </a:solidFill>
          <a:ln w="12700" cap="flat" cmpd="sng">
            <a:solidFill>
              <a:srgbClr val="00315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208" name="Google Shape;208;g32d563849ba_0_107"/>
          <p:cNvSpPr txBox="1"/>
          <p:nvPr/>
        </p:nvSpPr>
        <p:spPr>
          <a:xfrm rot="-5400000">
            <a:off x="6112854" y="1367006"/>
            <a:ext cx="1206900" cy="2718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500"/>
              <a:buFont typeface="Arial"/>
              <a:buNone/>
            </a:pPr>
            <a:r>
              <a:rPr lang="en-US" sz="1500" b="0" i="0" u="none" strike="noStrike" cap="none">
                <a:solidFill>
                  <a:srgbClr val="FFFFFF"/>
                </a:solidFill>
                <a:latin typeface="Arial"/>
                <a:ea typeface="Arial"/>
                <a:cs typeface="Arial"/>
                <a:sym typeface="Arial"/>
              </a:rPr>
              <a:t>Historical Usage</a:t>
            </a:r>
            <a:endParaRPr sz="1500" b="0" i="0" u="none" strike="noStrike" cap="none">
              <a:solidFill>
                <a:srgbClr val="000000"/>
              </a:solidFill>
              <a:latin typeface="Arial"/>
              <a:ea typeface="Arial"/>
              <a:cs typeface="Arial"/>
              <a:sym typeface="Arial"/>
            </a:endParaRPr>
          </a:p>
        </p:txBody>
      </p:sp>
      <p:pic>
        <p:nvPicPr>
          <p:cNvPr id="209" name="Google Shape;209;g32d563849ba_0_107"/>
          <p:cNvPicPr preferRelativeResize="0"/>
          <p:nvPr/>
        </p:nvPicPr>
        <p:blipFill rotWithShape="1">
          <a:blip r:embed="rId3">
            <a:alphaModFix/>
          </a:blip>
          <a:srcRect/>
          <a:stretch/>
        </p:blipFill>
        <p:spPr>
          <a:xfrm>
            <a:off x="10005345" y="3188023"/>
            <a:ext cx="1333456" cy="731521"/>
          </a:xfrm>
          <a:prstGeom prst="rect">
            <a:avLst/>
          </a:prstGeom>
          <a:noFill/>
          <a:ln w="9525" cap="flat" cmpd="sng">
            <a:solidFill>
              <a:srgbClr val="000000"/>
            </a:solidFill>
            <a:prstDash val="solid"/>
            <a:round/>
            <a:headEnd type="none" w="sm" len="sm"/>
            <a:tailEnd type="none" w="sm" len="sm"/>
          </a:ln>
          <a:effectLst>
            <a:outerShdw blurRad="50800" dist="38100" dir="2700000" algn="tl" rotWithShape="0">
              <a:srgbClr val="000000">
                <a:alpha val="40000"/>
              </a:srgbClr>
            </a:outerShdw>
          </a:effectLst>
        </p:spPr>
      </p:pic>
      <p:pic>
        <p:nvPicPr>
          <p:cNvPr id="210" name="Google Shape;210;g32d563849ba_0_107" descr="Output image"/>
          <p:cNvPicPr preferRelativeResize="0"/>
          <p:nvPr/>
        </p:nvPicPr>
        <p:blipFill rotWithShape="1">
          <a:blip r:embed="rId4">
            <a:alphaModFix/>
          </a:blip>
          <a:srcRect/>
          <a:stretch/>
        </p:blipFill>
        <p:spPr>
          <a:xfrm>
            <a:off x="5758999" y="2964033"/>
            <a:ext cx="1010946" cy="640080"/>
          </a:xfrm>
          <a:prstGeom prst="rect">
            <a:avLst/>
          </a:prstGeom>
          <a:noFill/>
          <a:ln w="9525" cap="flat" cmpd="sng">
            <a:solidFill>
              <a:srgbClr val="000000"/>
            </a:solidFill>
            <a:prstDash val="solid"/>
            <a:round/>
            <a:headEnd type="none" w="sm" len="sm"/>
            <a:tailEnd type="none" w="sm" len="sm"/>
          </a:ln>
          <a:effectLst>
            <a:outerShdw blurRad="50800" dist="38100" dir="2700000" algn="tl" rotWithShape="0">
              <a:srgbClr val="000000">
                <a:alpha val="40000"/>
              </a:srgbClr>
            </a:outerShdw>
          </a:effectLst>
        </p:spPr>
      </p:pic>
      <p:pic>
        <p:nvPicPr>
          <p:cNvPr id="211" name="Google Shape;211;g32d563849ba_0_107" descr="Output image"/>
          <p:cNvPicPr preferRelativeResize="0"/>
          <p:nvPr/>
        </p:nvPicPr>
        <p:blipFill rotWithShape="1">
          <a:blip r:embed="rId5">
            <a:alphaModFix/>
          </a:blip>
          <a:srcRect/>
          <a:stretch/>
        </p:blipFill>
        <p:spPr>
          <a:xfrm>
            <a:off x="7021833" y="3474497"/>
            <a:ext cx="640080" cy="640080"/>
          </a:xfrm>
          <a:prstGeom prst="rect">
            <a:avLst/>
          </a:prstGeom>
          <a:noFill/>
          <a:ln w="9525" cap="flat" cmpd="sng">
            <a:solidFill>
              <a:srgbClr val="000000"/>
            </a:solidFill>
            <a:prstDash val="solid"/>
            <a:round/>
            <a:headEnd type="none" w="sm" len="sm"/>
            <a:tailEnd type="none" w="sm" len="sm"/>
          </a:ln>
          <a:effectLst>
            <a:outerShdw blurRad="50800" dist="38100" dir="2700000" algn="tl" rotWithShape="0">
              <a:srgbClr val="000000">
                <a:alpha val="40000"/>
              </a:srgbClr>
            </a:outerShdw>
          </a:effectLst>
        </p:spPr>
      </p:pic>
      <p:pic>
        <p:nvPicPr>
          <p:cNvPr id="212" name="Google Shape;212;g32d563849ba_0_107" descr="Output image"/>
          <p:cNvPicPr preferRelativeResize="0"/>
          <p:nvPr/>
        </p:nvPicPr>
        <p:blipFill rotWithShape="1">
          <a:blip r:embed="rId6">
            <a:alphaModFix/>
          </a:blip>
          <a:srcRect/>
          <a:stretch/>
        </p:blipFill>
        <p:spPr>
          <a:xfrm>
            <a:off x="8243048" y="3188020"/>
            <a:ext cx="1459621" cy="731524"/>
          </a:xfrm>
          <a:prstGeom prst="rect">
            <a:avLst/>
          </a:prstGeom>
          <a:noFill/>
          <a:ln w="9525" cap="flat" cmpd="sng">
            <a:solidFill>
              <a:srgbClr val="000000"/>
            </a:solidFill>
            <a:prstDash val="solid"/>
            <a:round/>
            <a:headEnd type="none" w="sm" len="sm"/>
            <a:tailEnd type="none" w="sm" len="sm"/>
          </a:ln>
          <a:effectLst>
            <a:outerShdw blurRad="50800" dist="38100" dir="2700000" algn="tl" rotWithShape="0">
              <a:srgbClr val="000000">
                <a:alpha val="40000"/>
              </a:srgbClr>
            </a:outerShdw>
          </a:effectLst>
        </p:spPr>
      </p:pic>
      <p:cxnSp>
        <p:nvCxnSpPr>
          <p:cNvPr id="213" name="Google Shape;213;g32d563849ba_0_107"/>
          <p:cNvCxnSpPr>
            <a:stCxn id="210" idx="0"/>
            <a:endCxn id="212" idx="0"/>
          </p:cNvCxnSpPr>
          <p:nvPr/>
        </p:nvCxnSpPr>
        <p:spPr>
          <a:xfrm rot="-5400000" flipH="1">
            <a:off x="7506622" y="1721883"/>
            <a:ext cx="224100" cy="2708400"/>
          </a:xfrm>
          <a:prstGeom prst="curvedConnector3">
            <a:avLst>
              <a:gd name="adj1" fmla="val -106258"/>
            </a:avLst>
          </a:prstGeom>
          <a:noFill/>
          <a:ln w="38100" cap="flat" cmpd="sng">
            <a:solidFill>
              <a:srgbClr val="FF0000"/>
            </a:solidFill>
            <a:prstDash val="solid"/>
            <a:round/>
            <a:headEnd type="none" w="sm" len="sm"/>
            <a:tailEnd type="triangle" w="med" len="med"/>
          </a:ln>
        </p:spPr>
      </p:cxnSp>
      <p:cxnSp>
        <p:nvCxnSpPr>
          <p:cNvPr id="214" name="Google Shape;214;g32d563849ba_0_107"/>
          <p:cNvCxnSpPr>
            <a:stCxn id="211" idx="2"/>
            <a:endCxn id="212" idx="2"/>
          </p:cNvCxnSpPr>
          <p:nvPr/>
        </p:nvCxnSpPr>
        <p:spPr>
          <a:xfrm rot="-5400000">
            <a:off x="8059923" y="3201527"/>
            <a:ext cx="195000" cy="1631100"/>
          </a:xfrm>
          <a:prstGeom prst="curvedConnector3">
            <a:avLst>
              <a:gd name="adj1" fmla="val -122115"/>
            </a:avLst>
          </a:prstGeom>
          <a:noFill/>
          <a:ln w="38100" cap="flat" cmpd="sng">
            <a:solidFill>
              <a:srgbClr val="FF0000"/>
            </a:solidFill>
            <a:prstDash val="solid"/>
            <a:round/>
            <a:headEnd type="none" w="sm" len="sm"/>
            <a:tailEnd type="triangle" w="med" len="med"/>
          </a:ln>
        </p:spPr>
      </p:cxnSp>
      <p:cxnSp>
        <p:nvCxnSpPr>
          <p:cNvPr id="215" name="Google Shape;215;g32d563849ba_0_107"/>
          <p:cNvCxnSpPr>
            <a:stCxn id="212" idx="3"/>
            <a:endCxn id="209" idx="1"/>
          </p:cNvCxnSpPr>
          <p:nvPr/>
        </p:nvCxnSpPr>
        <p:spPr>
          <a:xfrm>
            <a:off x="9702669" y="3553782"/>
            <a:ext cx="302700" cy="600"/>
          </a:xfrm>
          <a:prstGeom prst="curvedConnector3">
            <a:avLst>
              <a:gd name="adj1" fmla="val 49996"/>
            </a:avLst>
          </a:prstGeom>
          <a:noFill/>
          <a:ln w="38100" cap="flat" cmpd="sng">
            <a:solidFill>
              <a:srgbClr val="FF0000"/>
            </a:solidFill>
            <a:prstDash val="solid"/>
            <a:round/>
            <a:headEnd type="none" w="sm" len="sm"/>
            <a:tailEnd type="triangle" w="med" len="med"/>
          </a:ln>
        </p:spPr>
      </p:cxnSp>
      <p:pic>
        <p:nvPicPr>
          <p:cNvPr id="216" name="Google Shape;216;g32d563849ba_0_107"/>
          <p:cNvPicPr preferRelativeResize="0"/>
          <p:nvPr/>
        </p:nvPicPr>
        <p:blipFill rotWithShape="1">
          <a:blip r:embed="rId7">
            <a:alphaModFix/>
          </a:blip>
          <a:srcRect/>
          <a:stretch/>
        </p:blipFill>
        <p:spPr>
          <a:xfrm>
            <a:off x="5565972" y="5458006"/>
            <a:ext cx="5720875" cy="506913"/>
          </a:xfrm>
          <a:prstGeom prst="rect">
            <a:avLst/>
          </a:prstGeom>
          <a:noFill/>
          <a:ln>
            <a:noFill/>
          </a:ln>
        </p:spPr>
      </p:pic>
      <p:sp>
        <p:nvSpPr>
          <p:cNvPr id="217" name="Google Shape;217;g32d563849ba_0_107"/>
          <p:cNvSpPr txBox="1"/>
          <p:nvPr/>
        </p:nvSpPr>
        <p:spPr>
          <a:xfrm>
            <a:off x="6015789" y="2122981"/>
            <a:ext cx="4922400" cy="3738000"/>
          </a:xfrm>
          <a:prstGeom prst="rect">
            <a:avLst/>
          </a:prstGeom>
          <a:noFill/>
          <a:ln>
            <a:noFill/>
          </a:ln>
        </p:spPr>
        <p:txBody>
          <a:bodyPr spcFirstLastPara="1" wrap="square" lIns="91425" tIns="45700" rIns="91425" bIns="45700" anchor="t" anchorCtr="0">
            <a:normAutofit/>
          </a:bodyPr>
          <a:lstStyle/>
          <a:p>
            <a:pPr marL="457200" marR="0" lvl="0" indent="-228600" algn="l" rtl="0">
              <a:lnSpc>
                <a:spcPct val="90000"/>
              </a:lnSpc>
              <a:spcBef>
                <a:spcPts val="1000"/>
              </a:spcBef>
              <a:spcAft>
                <a:spcPts val="0"/>
              </a:spcAft>
              <a:buClr>
                <a:srgbClr val="3F3F3F"/>
              </a:buClr>
              <a:buSzPts val="2000"/>
              <a:buFont typeface="Arial"/>
              <a:buNone/>
            </a:pPr>
            <a:r>
              <a:rPr lang="en-US" sz="2000">
                <a:solidFill>
                  <a:srgbClr val="FFFFFF"/>
                </a:solidFill>
              </a:rPr>
              <a:t>Monthly usage past 25 months oldest to latest: 20, 0, 0, 0, 0, 0, 0, 0, 0, 0, 0, 0, 0, 0, 0, 0, 0, 21, 0, 0, 20, 41, 0, 0, 0</a:t>
            </a:r>
            <a:endParaRPr/>
          </a:p>
          <a:p>
            <a:pPr marL="457200" marR="0" lvl="0" indent="-228600" algn="l" rtl="0">
              <a:lnSpc>
                <a:spcPct val="90000"/>
              </a:lnSpc>
              <a:spcBef>
                <a:spcPts val="1000"/>
              </a:spcBef>
              <a:spcAft>
                <a:spcPts val="0"/>
              </a:spcAft>
              <a:buClr>
                <a:srgbClr val="3F3F3F"/>
              </a:buClr>
              <a:buSzPts val="2000"/>
              <a:buFont typeface="Arial"/>
              <a:buNone/>
            </a:pPr>
            <a:endParaRPr sz="2000">
              <a:solidFill>
                <a:srgbClr val="FFFFFF"/>
              </a:solidFill>
            </a:endParaRPr>
          </a:p>
          <a:p>
            <a:pPr marL="457200" marR="0" lvl="0" indent="-228600" algn="l" rtl="0">
              <a:lnSpc>
                <a:spcPct val="90000"/>
              </a:lnSpc>
              <a:spcBef>
                <a:spcPts val="1000"/>
              </a:spcBef>
              <a:spcAft>
                <a:spcPts val="0"/>
              </a:spcAft>
              <a:buClr>
                <a:srgbClr val="3F3F3F"/>
              </a:buClr>
              <a:buSzPts val="2000"/>
              <a:buFont typeface="Arial"/>
              <a:buNone/>
            </a:pPr>
            <a:endParaRPr sz="2000">
              <a:solidFill>
                <a:srgbClr val="FFFFFF"/>
              </a:solidFill>
            </a:endParaRPr>
          </a:p>
          <a:p>
            <a:pPr marL="457200" marR="0" lvl="0" indent="-228600" algn="l" rtl="0">
              <a:lnSpc>
                <a:spcPct val="90000"/>
              </a:lnSpc>
              <a:spcBef>
                <a:spcPts val="1000"/>
              </a:spcBef>
              <a:spcAft>
                <a:spcPts val="0"/>
              </a:spcAft>
              <a:buClr>
                <a:srgbClr val="3F3F3F"/>
              </a:buClr>
              <a:buSzPts val="2000"/>
              <a:buFont typeface="Arial"/>
              <a:buNone/>
            </a:pPr>
            <a:r>
              <a:rPr lang="en-US" sz="2000">
                <a:solidFill>
                  <a:srgbClr val="FFFFFF"/>
                </a:solidFill>
              </a:rPr>
              <a:t>Lead time over same period. 1 PO receipt. Issue to receipt date:  9 days</a:t>
            </a:r>
            <a:endParaRPr sz="2000">
              <a:solidFill>
                <a:srgbClr val="FFFFFF"/>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g32d563849ba_0_130"/>
          <p:cNvSpPr txBox="1">
            <a:spLocks noGrp="1"/>
          </p:cNvSpPr>
          <p:nvPr>
            <p:ph type="title"/>
          </p:nvPr>
        </p:nvSpPr>
        <p:spPr>
          <a:xfrm>
            <a:off x="646770" y="242351"/>
            <a:ext cx="10890900" cy="1325700"/>
          </a:xfrm>
          <a:prstGeom prst="rect">
            <a:avLst/>
          </a:prstGeom>
          <a:noFill/>
          <a:ln>
            <a:noFill/>
          </a:ln>
        </p:spPr>
        <p:txBody>
          <a:bodyPr spcFirstLastPara="1" wrap="square" lIns="91425" tIns="45700" rIns="91425" bIns="45700" anchor="b" anchorCtr="0">
            <a:normAutofit/>
          </a:bodyPr>
          <a:lstStyle/>
          <a:p>
            <a:pPr marL="0" lvl="0" indent="0" algn="r" rtl="0">
              <a:lnSpc>
                <a:spcPct val="90000"/>
              </a:lnSpc>
              <a:spcBef>
                <a:spcPts val="0"/>
              </a:spcBef>
              <a:spcAft>
                <a:spcPts val="0"/>
              </a:spcAft>
              <a:buClr>
                <a:schemeClr val="dk1"/>
              </a:buClr>
              <a:buSzPts val="4800"/>
              <a:buFont typeface="Arial"/>
              <a:buNone/>
            </a:pPr>
            <a:r>
              <a:rPr lang="en-US"/>
              <a:t>Typical Challenges?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g32d563849ba_0_134"/>
          <p:cNvSpPr txBox="1">
            <a:spLocks noGrp="1"/>
          </p:cNvSpPr>
          <p:nvPr>
            <p:ph type="title"/>
          </p:nvPr>
        </p:nvSpPr>
        <p:spPr>
          <a:xfrm>
            <a:off x="646770" y="547151"/>
            <a:ext cx="10890900" cy="13257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chemeClr val="dk1"/>
              </a:buClr>
              <a:buSzPct val="100000"/>
              <a:buFont typeface="Arial"/>
              <a:buNone/>
            </a:pPr>
            <a:r>
              <a:rPr lang="en-US">
                <a:solidFill>
                  <a:srgbClr val="3BA40F"/>
                </a:solidFill>
              </a:rPr>
              <a:t>1</a:t>
            </a:r>
            <a:endParaRPr>
              <a:solidFill>
                <a:srgbClr val="3BA40F"/>
              </a:solidFill>
            </a:endParaRPr>
          </a:p>
          <a:p>
            <a:pPr marL="0" lvl="0" indent="0" algn="ctr" rtl="0">
              <a:lnSpc>
                <a:spcPct val="90000"/>
              </a:lnSpc>
              <a:spcBef>
                <a:spcPts val="0"/>
              </a:spcBef>
              <a:spcAft>
                <a:spcPts val="0"/>
              </a:spcAft>
              <a:buClr>
                <a:schemeClr val="dk1"/>
              </a:buClr>
              <a:buSzPct val="100000"/>
              <a:buFont typeface="Arial"/>
              <a:buNone/>
            </a:pPr>
            <a:r>
              <a:rPr lang="en-US"/>
              <a:t>Misalignment</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g33966a364c5_0_554"/>
          <p:cNvSpPr/>
          <p:nvPr/>
        </p:nvSpPr>
        <p:spPr>
          <a:xfrm>
            <a:off x="6035650" y="1845600"/>
            <a:ext cx="2917800" cy="2736900"/>
          </a:xfrm>
          <a:prstGeom prst="ellipse">
            <a:avLst/>
          </a:prstGeom>
          <a:solidFill>
            <a:schemeClr val="accent6"/>
          </a:solidFill>
          <a:ln w="9525" cap="flat" cmpd="sng">
            <a:solidFill>
              <a:schemeClr val="dk2"/>
            </a:solidFill>
            <a:prstDash val="solid"/>
            <a:round/>
            <a:headEnd type="none" w="sm" len="sm"/>
            <a:tailEnd type="none" w="sm" len="sm"/>
          </a:ln>
        </p:spPr>
        <p:txBody>
          <a:bodyPr spcFirstLastPara="1" wrap="square" lIns="91425" tIns="0" rIns="91425" bIns="91425" anchor="ctr" anchorCtr="0">
            <a:noAutofit/>
          </a:bodyPr>
          <a:lstStyle/>
          <a:p>
            <a:pPr marL="0" lvl="0" indent="0" algn="ctr" rtl="0">
              <a:spcBef>
                <a:spcPts val="0"/>
              </a:spcBef>
              <a:spcAft>
                <a:spcPts val="0"/>
              </a:spcAft>
              <a:buNone/>
            </a:pPr>
            <a:r>
              <a:rPr lang="en-US" sz="1700">
                <a:solidFill>
                  <a:schemeClr val="lt1"/>
                </a:solidFill>
              </a:rPr>
              <a:t>Procurement &amp; Supply Chain</a:t>
            </a:r>
            <a:endParaRPr sz="1700">
              <a:solidFill>
                <a:schemeClr val="lt1"/>
              </a:solidFill>
            </a:endParaRPr>
          </a:p>
          <a:p>
            <a:pPr marL="457200" lvl="0" indent="-317500" algn="l" rtl="0">
              <a:spcBef>
                <a:spcPts val="1000"/>
              </a:spcBef>
              <a:spcAft>
                <a:spcPts val="0"/>
              </a:spcAft>
              <a:buClr>
                <a:schemeClr val="lt1"/>
              </a:buClr>
              <a:buSzPts val="1400"/>
              <a:buChar char="●"/>
            </a:pPr>
            <a:r>
              <a:rPr lang="en-US">
                <a:solidFill>
                  <a:schemeClr val="lt1"/>
                </a:solidFill>
              </a:rPr>
              <a:t>control costs</a:t>
            </a:r>
            <a:endParaRPr>
              <a:solidFill>
                <a:schemeClr val="lt1"/>
              </a:solidFill>
            </a:endParaRPr>
          </a:p>
          <a:p>
            <a:pPr marL="457200" lvl="0" indent="-317500" algn="l" rtl="0">
              <a:spcBef>
                <a:spcPts val="200"/>
              </a:spcBef>
              <a:spcAft>
                <a:spcPts val="0"/>
              </a:spcAft>
              <a:buClr>
                <a:schemeClr val="lt1"/>
              </a:buClr>
              <a:buSzPts val="1400"/>
              <a:buChar char="●"/>
            </a:pPr>
            <a:r>
              <a:rPr lang="en-US">
                <a:solidFill>
                  <a:schemeClr val="lt1"/>
                </a:solidFill>
              </a:rPr>
              <a:t>reduce spend &amp; working capital</a:t>
            </a:r>
            <a:endParaRPr>
              <a:solidFill>
                <a:schemeClr val="lt1"/>
              </a:solidFill>
            </a:endParaRPr>
          </a:p>
          <a:p>
            <a:pPr marL="457200" lvl="0" indent="-317500" algn="l" rtl="0">
              <a:spcBef>
                <a:spcPts val="200"/>
              </a:spcBef>
              <a:spcAft>
                <a:spcPts val="0"/>
              </a:spcAft>
              <a:buClr>
                <a:schemeClr val="lt1"/>
              </a:buClr>
              <a:buSzPts val="1400"/>
              <a:buChar char="●"/>
            </a:pPr>
            <a:r>
              <a:rPr lang="en-US">
                <a:solidFill>
                  <a:schemeClr val="lt1"/>
                </a:solidFill>
              </a:rPr>
              <a:t>strategic sourcing</a:t>
            </a:r>
            <a:endParaRPr>
              <a:solidFill>
                <a:schemeClr val="lt1"/>
              </a:solidFill>
            </a:endParaRPr>
          </a:p>
          <a:p>
            <a:pPr marL="457200" lvl="0" indent="-317500" algn="l" rtl="0">
              <a:spcBef>
                <a:spcPts val="0"/>
              </a:spcBef>
              <a:spcAft>
                <a:spcPts val="0"/>
              </a:spcAft>
              <a:buClr>
                <a:schemeClr val="lt1"/>
              </a:buClr>
              <a:buSzPts val="1400"/>
              <a:buChar char="●"/>
            </a:pPr>
            <a:endParaRPr>
              <a:solidFill>
                <a:schemeClr val="lt1"/>
              </a:solidFill>
            </a:endParaRPr>
          </a:p>
        </p:txBody>
      </p:sp>
      <p:sp>
        <p:nvSpPr>
          <p:cNvPr id="233" name="Google Shape;233;g33966a364c5_0_554"/>
          <p:cNvSpPr txBox="1">
            <a:spLocks noGrp="1"/>
          </p:cNvSpPr>
          <p:nvPr>
            <p:ph type="title"/>
          </p:nvPr>
        </p:nvSpPr>
        <p:spPr>
          <a:xfrm>
            <a:off x="646772" y="242350"/>
            <a:ext cx="3976500" cy="13257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chemeClr val="dk1"/>
              </a:buClr>
              <a:buSzPct val="100000"/>
              <a:buFont typeface="Arial"/>
              <a:buNone/>
            </a:pPr>
            <a:r>
              <a:rPr lang="en-US"/>
              <a:t>Collaboration</a:t>
            </a:r>
            <a:endParaRPr/>
          </a:p>
        </p:txBody>
      </p:sp>
      <p:sp>
        <p:nvSpPr>
          <p:cNvPr id="234" name="Google Shape;234;g33966a364c5_0_554"/>
          <p:cNvSpPr/>
          <p:nvPr/>
        </p:nvSpPr>
        <p:spPr>
          <a:xfrm>
            <a:off x="3390425" y="1845600"/>
            <a:ext cx="2917800" cy="2736900"/>
          </a:xfrm>
          <a:prstGeom prst="ellipse">
            <a:avLst/>
          </a:prstGeom>
          <a:solidFill>
            <a:schemeClr val="accent2"/>
          </a:solidFill>
          <a:ln w="9525" cap="flat" cmpd="sng">
            <a:solidFill>
              <a:schemeClr val="dk2"/>
            </a:solidFill>
            <a:prstDash val="solid"/>
            <a:round/>
            <a:headEnd type="none" w="sm" len="sm"/>
            <a:tailEnd type="none" w="sm" len="sm"/>
          </a:ln>
        </p:spPr>
        <p:txBody>
          <a:bodyPr spcFirstLastPara="1" wrap="square" lIns="91425" tIns="0" rIns="91425" bIns="91425" anchor="ctr" anchorCtr="0">
            <a:noAutofit/>
          </a:bodyPr>
          <a:lstStyle/>
          <a:p>
            <a:pPr marL="0" lvl="0" indent="0" algn="ctr" rtl="0">
              <a:spcBef>
                <a:spcPts val="0"/>
              </a:spcBef>
              <a:spcAft>
                <a:spcPts val="0"/>
              </a:spcAft>
              <a:buNone/>
            </a:pPr>
            <a:r>
              <a:rPr lang="en-US" sz="1700">
                <a:solidFill>
                  <a:schemeClr val="lt1"/>
                </a:solidFill>
              </a:rPr>
              <a:t>Maintenance &amp; Operations</a:t>
            </a:r>
            <a:endParaRPr>
              <a:solidFill>
                <a:schemeClr val="lt1"/>
              </a:solidFill>
            </a:endParaRPr>
          </a:p>
          <a:p>
            <a:pPr marL="457200" lvl="0" indent="-317500" algn="l" rtl="0">
              <a:spcBef>
                <a:spcPts val="1000"/>
              </a:spcBef>
              <a:spcAft>
                <a:spcPts val="0"/>
              </a:spcAft>
              <a:buClr>
                <a:schemeClr val="lt1"/>
              </a:buClr>
              <a:buSzPts val="1400"/>
              <a:buChar char="●"/>
            </a:pPr>
            <a:r>
              <a:rPr lang="en-US">
                <a:solidFill>
                  <a:schemeClr val="lt1"/>
                </a:solidFill>
              </a:rPr>
              <a:t>increase uptime &amp; availability</a:t>
            </a:r>
            <a:endParaRPr>
              <a:solidFill>
                <a:schemeClr val="lt1"/>
              </a:solidFill>
            </a:endParaRPr>
          </a:p>
          <a:p>
            <a:pPr marL="457200" lvl="0" indent="-317500" algn="l" rtl="0">
              <a:spcBef>
                <a:spcPts val="200"/>
              </a:spcBef>
              <a:spcAft>
                <a:spcPts val="0"/>
              </a:spcAft>
              <a:buClr>
                <a:schemeClr val="lt1"/>
              </a:buClr>
              <a:buSzPts val="1400"/>
              <a:buChar char="●"/>
            </a:pPr>
            <a:r>
              <a:rPr lang="en-US">
                <a:solidFill>
                  <a:schemeClr val="lt1"/>
                </a:solidFill>
              </a:rPr>
              <a:t>efficiency &amp; throughput </a:t>
            </a:r>
            <a:endParaRPr>
              <a:solidFill>
                <a:schemeClr val="lt1"/>
              </a:solidFill>
            </a:endParaRPr>
          </a:p>
          <a:p>
            <a:pPr marL="457200" lvl="0" indent="-317500" algn="l" rtl="0">
              <a:spcBef>
                <a:spcPts val="200"/>
              </a:spcBef>
              <a:spcAft>
                <a:spcPts val="200"/>
              </a:spcAft>
              <a:buClr>
                <a:schemeClr val="lt1"/>
              </a:buClr>
              <a:buSzPts val="1400"/>
              <a:buChar char="●"/>
            </a:pPr>
            <a:r>
              <a:rPr lang="en-US">
                <a:solidFill>
                  <a:schemeClr val="lt1"/>
                </a:solidFill>
              </a:rPr>
              <a:t>regulatory compliance</a:t>
            </a:r>
            <a:endParaRPr>
              <a:solidFill>
                <a:schemeClr val="lt1"/>
              </a:solidFill>
            </a:endParaRPr>
          </a:p>
        </p:txBody>
      </p:sp>
      <p:sp>
        <p:nvSpPr>
          <p:cNvPr id="235" name="Google Shape;235;g33966a364c5_0_554"/>
          <p:cNvSpPr/>
          <p:nvPr/>
        </p:nvSpPr>
        <p:spPr>
          <a:xfrm>
            <a:off x="4637100" y="3742100"/>
            <a:ext cx="2917800" cy="2736900"/>
          </a:xfrm>
          <a:prstGeom prst="ellipse">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700">
                <a:solidFill>
                  <a:schemeClr val="lt1"/>
                </a:solidFill>
              </a:rPr>
              <a:t>Finance</a:t>
            </a:r>
            <a:endParaRPr sz="1700">
              <a:solidFill>
                <a:schemeClr val="lt1"/>
              </a:solidFill>
            </a:endParaRPr>
          </a:p>
          <a:p>
            <a:pPr marL="457200" lvl="0" indent="-317500" algn="l" rtl="0">
              <a:spcBef>
                <a:spcPts val="1000"/>
              </a:spcBef>
              <a:spcAft>
                <a:spcPts val="0"/>
              </a:spcAft>
              <a:buClr>
                <a:schemeClr val="lt1"/>
              </a:buClr>
              <a:buSzPts val="1400"/>
              <a:buChar char="●"/>
            </a:pPr>
            <a:r>
              <a:rPr lang="en-US">
                <a:solidFill>
                  <a:schemeClr val="lt1"/>
                </a:solidFill>
              </a:rPr>
              <a:t>reduce working capital</a:t>
            </a:r>
            <a:endParaRPr>
              <a:solidFill>
                <a:schemeClr val="lt1"/>
              </a:solidFill>
            </a:endParaRPr>
          </a:p>
          <a:p>
            <a:pPr marL="457200" lvl="0" indent="-317500" algn="l" rtl="0">
              <a:spcBef>
                <a:spcPts val="200"/>
              </a:spcBef>
              <a:spcAft>
                <a:spcPts val="0"/>
              </a:spcAft>
              <a:buClr>
                <a:schemeClr val="lt1"/>
              </a:buClr>
              <a:buSzPts val="1400"/>
              <a:buChar char="●"/>
            </a:pPr>
            <a:r>
              <a:rPr lang="en-US">
                <a:solidFill>
                  <a:schemeClr val="lt1"/>
                </a:solidFill>
              </a:rPr>
              <a:t>improve return on assets</a:t>
            </a:r>
            <a:endParaRPr>
              <a:solidFill>
                <a:schemeClr val="lt1"/>
              </a:solidFill>
            </a:endParaRPr>
          </a:p>
          <a:p>
            <a:pPr marL="457200" lvl="0" indent="-317500" algn="l" rtl="0">
              <a:spcBef>
                <a:spcPts val="200"/>
              </a:spcBef>
              <a:spcAft>
                <a:spcPts val="200"/>
              </a:spcAft>
              <a:buClr>
                <a:schemeClr val="lt1"/>
              </a:buClr>
              <a:buSzPts val="1400"/>
              <a:buChar char="●"/>
            </a:pPr>
            <a:r>
              <a:rPr lang="en-US">
                <a:solidFill>
                  <a:schemeClr val="lt1"/>
                </a:solidFill>
              </a:rPr>
              <a:t>control costs</a:t>
            </a:r>
            <a:endParaRPr>
              <a:solidFill>
                <a:schemeClr val="lt1"/>
              </a:solidFill>
            </a:endParaRPr>
          </a:p>
        </p:txBody>
      </p:sp>
      <p:grpSp>
        <p:nvGrpSpPr>
          <p:cNvPr id="236" name="Google Shape;236;g33966a364c5_0_554"/>
          <p:cNvGrpSpPr/>
          <p:nvPr/>
        </p:nvGrpSpPr>
        <p:grpSpPr>
          <a:xfrm>
            <a:off x="3953110" y="4969171"/>
            <a:ext cx="1015511" cy="940830"/>
            <a:chOff x="5451933" y="735799"/>
            <a:chExt cx="1101900" cy="1024200"/>
          </a:xfrm>
        </p:grpSpPr>
        <p:sp>
          <p:nvSpPr>
            <p:cNvPr id="237" name="Google Shape;237;g33966a364c5_0_554"/>
            <p:cNvSpPr/>
            <p:nvPr/>
          </p:nvSpPr>
          <p:spPr>
            <a:xfrm>
              <a:off x="5451933" y="735799"/>
              <a:ext cx="1101900" cy="1024200"/>
            </a:xfrm>
            <a:prstGeom prst="ellipse">
              <a:avLst/>
            </a:prstGeom>
            <a:solidFill>
              <a:srgbClr val="FFFFFF"/>
            </a:solidFill>
            <a:ln w="25400" cap="flat" cmpd="sng">
              <a:solidFill>
                <a:srgbClr val="FFFFFF"/>
              </a:solidFill>
              <a:prstDash val="solid"/>
              <a:round/>
              <a:headEnd type="none" w="sm" len="sm"/>
              <a:tailEnd type="none" w="sm" len="sm"/>
            </a:ln>
            <a:effectLst>
              <a:outerShdw blurRad="57150" dist="19050" dir="5400000" algn="bl" rotWithShape="0">
                <a:srgbClr val="000000">
                  <a:alpha val="4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pic>
          <p:nvPicPr>
            <p:cNvPr id="238" name="Google Shape;238;g33966a364c5_0_554" descr="Money outline"/>
            <p:cNvPicPr preferRelativeResize="0"/>
            <p:nvPr/>
          </p:nvPicPr>
          <p:blipFill rotWithShape="1">
            <a:blip r:embed="rId3">
              <a:alphaModFix/>
            </a:blip>
            <a:srcRect/>
            <a:stretch/>
          </p:blipFill>
          <p:spPr>
            <a:xfrm>
              <a:off x="5630078" y="875120"/>
              <a:ext cx="745682" cy="745684"/>
            </a:xfrm>
            <a:prstGeom prst="rect">
              <a:avLst/>
            </a:prstGeom>
            <a:noFill/>
            <a:ln>
              <a:noFill/>
            </a:ln>
          </p:spPr>
        </p:pic>
      </p:grpSp>
      <p:grpSp>
        <p:nvGrpSpPr>
          <p:cNvPr id="239" name="Google Shape;239;g33966a364c5_0_554"/>
          <p:cNvGrpSpPr/>
          <p:nvPr/>
        </p:nvGrpSpPr>
        <p:grpSpPr>
          <a:xfrm>
            <a:off x="7868910" y="3982760"/>
            <a:ext cx="1015511" cy="940830"/>
            <a:chOff x="10404904" y="725775"/>
            <a:chExt cx="1101900" cy="1024200"/>
          </a:xfrm>
        </p:grpSpPr>
        <p:sp>
          <p:nvSpPr>
            <p:cNvPr id="240" name="Google Shape;240;g33966a364c5_0_554"/>
            <p:cNvSpPr/>
            <p:nvPr/>
          </p:nvSpPr>
          <p:spPr>
            <a:xfrm>
              <a:off x="10404904" y="725775"/>
              <a:ext cx="1101900" cy="1024200"/>
            </a:xfrm>
            <a:prstGeom prst="ellipse">
              <a:avLst/>
            </a:prstGeom>
            <a:solidFill>
              <a:srgbClr val="FFFFFF"/>
            </a:solidFill>
            <a:ln w="25400" cap="flat" cmpd="sng">
              <a:solidFill>
                <a:srgbClr val="FFFFFF"/>
              </a:solidFill>
              <a:prstDash val="solid"/>
              <a:round/>
              <a:headEnd type="none" w="sm" len="sm"/>
              <a:tailEnd type="none" w="sm" len="sm"/>
            </a:ln>
            <a:effectLst>
              <a:outerShdw blurRad="57150" dist="19050" dir="5400000" algn="bl" rotWithShape="0">
                <a:srgbClr val="000000">
                  <a:alpha val="4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pic>
          <p:nvPicPr>
            <p:cNvPr id="241" name="Google Shape;241;g33966a364c5_0_554" descr="Downward trend graph outline"/>
            <p:cNvPicPr preferRelativeResize="0"/>
            <p:nvPr/>
          </p:nvPicPr>
          <p:blipFill rotWithShape="1">
            <a:blip r:embed="rId4">
              <a:alphaModFix/>
            </a:blip>
            <a:srcRect/>
            <a:stretch/>
          </p:blipFill>
          <p:spPr>
            <a:xfrm>
              <a:off x="10583049" y="865096"/>
              <a:ext cx="745682" cy="745684"/>
            </a:xfrm>
            <a:prstGeom prst="rect">
              <a:avLst/>
            </a:prstGeom>
            <a:noFill/>
            <a:ln>
              <a:noFill/>
            </a:ln>
          </p:spPr>
        </p:pic>
      </p:grpSp>
      <p:grpSp>
        <p:nvGrpSpPr>
          <p:cNvPr id="242" name="Google Shape;242;g33966a364c5_0_554"/>
          <p:cNvGrpSpPr/>
          <p:nvPr/>
        </p:nvGrpSpPr>
        <p:grpSpPr>
          <a:xfrm>
            <a:off x="2928317" y="2039263"/>
            <a:ext cx="1015511" cy="940830"/>
            <a:chOff x="11163930" y="2207212"/>
            <a:chExt cx="1101900" cy="1024200"/>
          </a:xfrm>
        </p:grpSpPr>
        <p:sp>
          <p:nvSpPr>
            <p:cNvPr id="243" name="Google Shape;243;g33966a364c5_0_554"/>
            <p:cNvSpPr/>
            <p:nvPr/>
          </p:nvSpPr>
          <p:spPr>
            <a:xfrm>
              <a:off x="11163930" y="2207212"/>
              <a:ext cx="1101900" cy="1024200"/>
            </a:xfrm>
            <a:prstGeom prst="ellipse">
              <a:avLst/>
            </a:prstGeom>
            <a:solidFill>
              <a:srgbClr val="FFFFFF"/>
            </a:solidFill>
            <a:ln w="25400" cap="flat" cmpd="sng">
              <a:solidFill>
                <a:srgbClr val="FFFFFF"/>
              </a:solidFill>
              <a:prstDash val="solid"/>
              <a:round/>
              <a:headEnd type="none" w="sm" len="sm"/>
              <a:tailEnd type="none" w="sm" len="sm"/>
            </a:ln>
            <a:effectLst>
              <a:outerShdw blurRad="57150" dist="19050" dir="5400000" algn="bl" rotWithShape="0">
                <a:srgbClr val="000000">
                  <a:alpha val="4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pic>
          <p:nvPicPr>
            <p:cNvPr id="244" name="Google Shape;244;g33966a364c5_0_554"/>
            <p:cNvPicPr preferRelativeResize="0"/>
            <p:nvPr/>
          </p:nvPicPr>
          <p:blipFill rotWithShape="1">
            <a:blip r:embed="rId5">
              <a:alphaModFix/>
            </a:blip>
            <a:srcRect/>
            <a:stretch/>
          </p:blipFill>
          <p:spPr>
            <a:xfrm>
              <a:off x="11331848" y="2391050"/>
              <a:ext cx="766075" cy="656524"/>
            </a:xfrm>
            <a:prstGeom prst="rect">
              <a:avLst/>
            </a:prstGeom>
            <a:noFill/>
            <a:ln>
              <a:noFill/>
            </a:ln>
          </p:spPr>
        </p:pic>
      </p:grpSp>
      <p:sp>
        <p:nvSpPr>
          <p:cNvPr id="245" name="Google Shape;245;g33966a364c5_0_554"/>
          <p:cNvSpPr/>
          <p:nvPr/>
        </p:nvSpPr>
        <p:spPr>
          <a:xfrm>
            <a:off x="5407650" y="3056300"/>
            <a:ext cx="1376700" cy="1284300"/>
          </a:xfrm>
          <a:prstGeom prst="ellipse">
            <a:avLst/>
          </a:prstGeom>
          <a:solidFill>
            <a:schemeClr val="accent1"/>
          </a:solidFill>
          <a:ln w="9525" cap="flat" cmpd="sng">
            <a:solidFill>
              <a:schemeClr val="dk2"/>
            </a:solidFill>
            <a:prstDash val="solid"/>
            <a:round/>
            <a:headEnd type="none" w="sm" len="sm"/>
            <a:tailEnd type="none" w="sm" len="sm"/>
          </a:ln>
        </p:spPr>
        <p:txBody>
          <a:bodyPr spcFirstLastPara="1" wrap="square" lIns="91425" tIns="0" rIns="91425" bIns="91425" anchor="ctr" anchorCtr="0">
            <a:noAutofit/>
          </a:bodyPr>
          <a:lstStyle/>
          <a:p>
            <a:pPr marL="0" lvl="0" indent="0" algn="l" rtl="0">
              <a:spcBef>
                <a:spcPts val="0"/>
              </a:spcBef>
              <a:spcAft>
                <a:spcPts val="200"/>
              </a:spcAft>
              <a:buNone/>
            </a:pPr>
            <a:endParaRPr>
              <a:solidFill>
                <a:schemeClr val="lt1"/>
              </a:solidFill>
            </a:endParaRPr>
          </a:p>
        </p:txBody>
      </p:sp>
      <p:grpSp>
        <p:nvGrpSpPr>
          <p:cNvPr id="246" name="Google Shape;246;g33966a364c5_0_554"/>
          <p:cNvGrpSpPr/>
          <p:nvPr/>
        </p:nvGrpSpPr>
        <p:grpSpPr>
          <a:xfrm>
            <a:off x="5588241" y="3228035"/>
            <a:ext cx="1015511" cy="940830"/>
            <a:chOff x="1706326" y="735724"/>
            <a:chExt cx="1101900" cy="1024200"/>
          </a:xfrm>
        </p:grpSpPr>
        <p:sp>
          <p:nvSpPr>
            <p:cNvPr id="247" name="Google Shape;247;g33966a364c5_0_554"/>
            <p:cNvSpPr/>
            <p:nvPr/>
          </p:nvSpPr>
          <p:spPr>
            <a:xfrm>
              <a:off x="1706326" y="735724"/>
              <a:ext cx="1101900" cy="1024200"/>
            </a:xfrm>
            <a:prstGeom prst="ellipse">
              <a:avLst/>
            </a:prstGeom>
            <a:solidFill>
              <a:srgbClr val="FFFFFF"/>
            </a:solidFill>
            <a:ln w="25400" cap="flat" cmpd="sng">
              <a:solidFill>
                <a:srgbClr val="FFFFFF"/>
              </a:solidFill>
              <a:prstDash val="solid"/>
              <a:round/>
              <a:headEnd type="none" w="sm" len="sm"/>
              <a:tailEnd type="none" w="sm" len="sm"/>
            </a:ln>
            <a:effectLst>
              <a:outerShdw blurRad="57150" dist="19050" dir="5400000" algn="bl" rotWithShape="0">
                <a:srgbClr val="000000">
                  <a:alpha val="4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pic>
          <p:nvPicPr>
            <p:cNvPr id="248" name="Google Shape;248;g33966a364c5_0_554" descr="Inventory outline"/>
            <p:cNvPicPr preferRelativeResize="0"/>
            <p:nvPr/>
          </p:nvPicPr>
          <p:blipFill rotWithShape="1">
            <a:blip r:embed="rId6">
              <a:alphaModFix/>
            </a:blip>
            <a:srcRect/>
            <a:stretch/>
          </p:blipFill>
          <p:spPr>
            <a:xfrm>
              <a:off x="1884444" y="874977"/>
              <a:ext cx="745682" cy="745684"/>
            </a:xfrm>
            <a:prstGeom prst="rect">
              <a:avLst/>
            </a:prstGeom>
            <a:noFill/>
            <a:ln>
              <a:noFill/>
            </a:ln>
          </p:spPr>
        </p:pic>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g32d563849ba_0_151"/>
          <p:cNvSpPr txBox="1">
            <a:spLocks noGrp="1"/>
          </p:cNvSpPr>
          <p:nvPr>
            <p:ph type="title"/>
          </p:nvPr>
        </p:nvSpPr>
        <p:spPr>
          <a:xfrm>
            <a:off x="646770" y="547151"/>
            <a:ext cx="10890900" cy="13257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chemeClr val="dk1"/>
              </a:buClr>
              <a:buSzPct val="100000"/>
              <a:buFont typeface="Arial"/>
              <a:buNone/>
            </a:pPr>
            <a:r>
              <a:rPr lang="en-US">
                <a:solidFill>
                  <a:srgbClr val="3BA40F"/>
                </a:solidFill>
              </a:rPr>
              <a:t>2</a:t>
            </a:r>
            <a:endParaRPr>
              <a:solidFill>
                <a:srgbClr val="3BA40F"/>
              </a:solidFill>
            </a:endParaRPr>
          </a:p>
          <a:p>
            <a:pPr marL="0" lvl="0" indent="0" algn="ctr" rtl="0">
              <a:lnSpc>
                <a:spcPct val="90000"/>
              </a:lnSpc>
              <a:spcBef>
                <a:spcPts val="0"/>
              </a:spcBef>
              <a:spcAft>
                <a:spcPts val="0"/>
              </a:spcAft>
              <a:buClr>
                <a:schemeClr val="dk1"/>
              </a:buClr>
              <a:buSzPct val="100000"/>
              <a:buFont typeface="Arial"/>
              <a:buNone/>
            </a:pPr>
            <a:r>
              <a:rPr lang="en-US"/>
              <a:t>Understanding RISK</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g337a997bcf3_0_48"/>
          <p:cNvSpPr txBox="1">
            <a:spLocks noGrp="1"/>
          </p:cNvSpPr>
          <p:nvPr>
            <p:ph type="title"/>
          </p:nvPr>
        </p:nvSpPr>
        <p:spPr>
          <a:xfrm>
            <a:off x="646770" y="242351"/>
            <a:ext cx="10890900" cy="1325700"/>
          </a:xfrm>
          <a:prstGeom prst="rect">
            <a:avLst/>
          </a:prstGeom>
          <a:noFill/>
          <a:ln>
            <a:noFill/>
          </a:ln>
        </p:spPr>
        <p:txBody>
          <a:bodyPr spcFirstLastPara="1" wrap="square" lIns="91425" tIns="45700" rIns="91425" bIns="45700" anchor="b" anchorCtr="0">
            <a:normAutofit/>
          </a:bodyPr>
          <a:lstStyle/>
          <a:p>
            <a:pPr marL="0" lvl="0" indent="0" algn="r" rtl="0">
              <a:lnSpc>
                <a:spcPct val="90000"/>
              </a:lnSpc>
              <a:spcBef>
                <a:spcPts val="0"/>
              </a:spcBef>
              <a:spcAft>
                <a:spcPts val="0"/>
              </a:spcAft>
              <a:buClr>
                <a:schemeClr val="dk1"/>
              </a:buClr>
              <a:buSzPts val="4800"/>
              <a:buFont typeface="Arial"/>
              <a:buNone/>
            </a:pPr>
            <a:r>
              <a:rPr lang="en-US"/>
              <a:t>Who is Verusen?</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11"/>
          <p:cNvSpPr txBox="1">
            <a:spLocks noGrp="1"/>
          </p:cNvSpPr>
          <p:nvPr>
            <p:ph type="title"/>
          </p:nvPr>
        </p:nvSpPr>
        <p:spPr>
          <a:xfrm>
            <a:off x="646770" y="315174"/>
            <a:ext cx="4097700" cy="2351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800"/>
              <a:buFont typeface="Arial"/>
              <a:buNone/>
            </a:pPr>
            <a:r>
              <a:rPr lang="en-US"/>
              <a:t>Material Risk</a:t>
            </a:r>
            <a:endParaRPr/>
          </a:p>
        </p:txBody>
      </p:sp>
      <p:sp>
        <p:nvSpPr>
          <p:cNvPr id="259" name="Google Shape;259;p11"/>
          <p:cNvSpPr txBox="1"/>
          <p:nvPr/>
        </p:nvSpPr>
        <p:spPr>
          <a:xfrm flipH="1">
            <a:off x="9941914" y="5058858"/>
            <a:ext cx="1359900" cy="446100"/>
          </a:xfrm>
          <a:prstGeom prst="rect">
            <a:avLst/>
          </a:prstGeom>
          <a:noFill/>
          <a:ln>
            <a:noFill/>
          </a:ln>
        </p:spPr>
        <p:txBody>
          <a:bodyPr spcFirstLastPara="1" wrap="square" lIns="76175" tIns="38075" rIns="76175" bIns="38075" anchor="t" anchorCtr="0">
            <a:spAutoFit/>
          </a:bodyPr>
          <a:lstStyle/>
          <a:p>
            <a:pPr marL="0" marR="0" lvl="0" indent="0" algn="l" rtl="0">
              <a:lnSpc>
                <a:spcPct val="100000"/>
              </a:lnSpc>
              <a:spcBef>
                <a:spcPts val="0"/>
              </a:spcBef>
              <a:spcAft>
                <a:spcPts val="0"/>
              </a:spcAft>
              <a:buClr>
                <a:srgbClr val="000000"/>
              </a:buClr>
              <a:buSzPts val="2399"/>
              <a:buFont typeface="Arial"/>
              <a:buNone/>
            </a:pPr>
            <a:r>
              <a:rPr lang="en-US" sz="2399" b="1" i="0" u="none" strike="noStrike" cap="none">
                <a:solidFill>
                  <a:srgbClr val="A5A5A5"/>
                </a:solidFill>
              </a:rPr>
              <a:t>B = 95%</a:t>
            </a:r>
            <a:endParaRPr sz="2333" i="0" u="none" strike="noStrike" cap="none">
              <a:solidFill>
                <a:srgbClr val="A5A5A5"/>
              </a:solidFill>
            </a:endParaRPr>
          </a:p>
        </p:txBody>
      </p:sp>
      <p:sp>
        <p:nvSpPr>
          <p:cNvPr id="260" name="Google Shape;260;p11"/>
          <p:cNvSpPr txBox="1"/>
          <p:nvPr/>
        </p:nvSpPr>
        <p:spPr>
          <a:xfrm flipH="1">
            <a:off x="1766269" y="4159909"/>
            <a:ext cx="2174100" cy="856800"/>
          </a:xfrm>
          <a:prstGeom prst="rect">
            <a:avLst/>
          </a:prstGeom>
          <a:noFill/>
          <a:ln>
            <a:noFill/>
          </a:ln>
        </p:spPr>
        <p:txBody>
          <a:bodyPr spcFirstLastPara="1" wrap="square" lIns="76175" tIns="38075" rIns="76175" bIns="38075" anchor="t" anchorCtr="0">
            <a:spAutoFit/>
          </a:bodyPr>
          <a:lstStyle/>
          <a:p>
            <a:pPr marL="0" marR="0" lvl="0" indent="0" algn="l" rtl="0">
              <a:lnSpc>
                <a:spcPct val="100000"/>
              </a:lnSpc>
              <a:spcBef>
                <a:spcPts val="0"/>
              </a:spcBef>
              <a:spcAft>
                <a:spcPts val="0"/>
              </a:spcAft>
              <a:buClr>
                <a:srgbClr val="000000"/>
              </a:buClr>
              <a:buSzPts val="1867"/>
              <a:buFont typeface="Arial"/>
              <a:buNone/>
            </a:pPr>
            <a:r>
              <a:rPr lang="en-US" sz="1867" b="1" i="0" u="none" strike="noStrike" cap="none">
                <a:solidFill>
                  <a:srgbClr val="003251"/>
                </a:solidFill>
              </a:rPr>
              <a:t>Pump 802</a:t>
            </a:r>
            <a:endParaRPr sz="1167" i="0" u="none" strike="noStrike" cap="none">
              <a:solidFill>
                <a:srgbClr val="003251"/>
              </a:solidFill>
            </a:endParaRPr>
          </a:p>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980000"/>
                </a:solidFill>
              </a:rPr>
              <a:t>Criticality = A</a:t>
            </a:r>
            <a:endParaRPr sz="1600" b="1" i="0" u="none" strike="noStrike" cap="none">
              <a:solidFill>
                <a:srgbClr val="980000"/>
              </a:solidFill>
            </a:endParaRPr>
          </a:p>
          <a:p>
            <a:pPr marL="0" marR="0" lvl="0" indent="0" algn="l" rtl="0">
              <a:lnSpc>
                <a:spcPct val="100000"/>
              </a:lnSpc>
              <a:spcBef>
                <a:spcPts val="0"/>
              </a:spcBef>
              <a:spcAft>
                <a:spcPts val="0"/>
              </a:spcAft>
              <a:buClr>
                <a:srgbClr val="000000"/>
              </a:buClr>
              <a:buSzPts val="1600"/>
              <a:buFont typeface="Arial"/>
              <a:buNone/>
            </a:pPr>
            <a:r>
              <a:rPr lang="en-US" sz="1600" i="0" u="none" strike="noStrike" cap="none">
                <a:solidFill>
                  <a:srgbClr val="003251"/>
                </a:solidFill>
              </a:rPr>
              <a:t>Production Critical</a:t>
            </a:r>
            <a:endParaRPr sz="1600" i="0" u="none" strike="noStrike" cap="none">
              <a:solidFill>
                <a:srgbClr val="003251"/>
              </a:solidFill>
            </a:endParaRPr>
          </a:p>
        </p:txBody>
      </p:sp>
      <p:sp>
        <p:nvSpPr>
          <p:cNvPr id="261" name="Google Shape;261;p11"/>
          <p:cNvSpPr txBox="1"/>
          <p:nvPr/>
        </p:nvSpPr>
        <p:spPr>
          <a:xfrm flipH="1">
            <a:off x="4543150" y="1388100"/>
            <a:ext cx="2653500" cy="364200"/>
          </a:xfrm>
          <a:prstGeom prst="rect">
            <a:avLst/>
          </a:prstGeom>
          <a:solidFill>
            <a:srgbClr val="000000"/>
          </a:solidFill>
          <a:ln>
            <a:noFill/>
          </a:ln>
        </p:spPr>
        <p:txBody>
          <a:bodyPr spcFirstLastPara="1" wrap="square" lIns="76175" tIns="38075" rIns="76175" bIns="38075" anchor="t" anchorCtr="0">
            <a:spAutoFit/>
          </a:bodyPr>
          <a:lstStyle/>
          <a:p>
            <a:pPr marL="0" marR="0" lvl="0" indent="0" algn="ctr" rtl="0">
              <a:lnSpc>
                <a:spcPct val="100000"/>
              </a:lnSpc>
              <a:spcBef>
                <a:spcPts val="0"/>
              </a:spcBef>
              <a:spcAft>
                <a:spcPts val="0"/>
              </a:spcAft>
              <a:buClr>
                <a:srgbClr val="000000"/>
              </a:buClr>
              <a:buSzPts val="1867"/>
              <a:buFont typeface="Arial"/>
              <a:buNone/>
            </a:pPr>
            <a:r>
              <a:rPr lang="en-US" sz="1867" b="1" i="0" u="none" strike="noStrike" cap="none">
                <a:solidFill>
                  <a:srgbClr val="FFFFFF"/>
                </a:solidFill>
              </a:rPr>
              <a:t>BOM or Usage</a:t>
            </a:r>
            <a:endParaRPr sz="1167" i="0" u="none" strike="noStrike" cap="none">
              <a:solidFill>
                <a:srgbClr val="FFFFFF"/>
              </a:solidFill>
            </a:endParaRPr>
          </a:p>
        </p:txBody>
      </p:sp>
      <p:sp>
        <p:nvSpPr>
          <p:cNvPr id="262" name="Google Shape;262;p11"/>
          <p:cNvSpPr txBox="1"/>
          <p:nvPr/>
        </p:nvSpPr>
        <p:spPr>
          <a:xfrm flipH="1">
            <a:off x="8637100" y="1386100"/>
            <a:ext cx="3277200" cy="364200"/>
          </a:xfrm>
          <a:prstGeom prst="rect">
            <a:avLst/>
          </a:prstGeom>
          <a:solidFill>
            <a:srgbClr val="999999"/>
          </a:solidFill>
          <a:ln>
            <a:noFill/>
          </a:ln>
        </p:spPr>
        <p:txBody>
          <a:bodyPr spcFirstLastPara="1" wrap="square" lIns="76175" tIns="38075" rIns="76175" bIns="38075" anchor="t" anchorCtr="0">
            <a:spAutoFit/>
          </a:bodyPr>
          <a:lstStyle/>
          <a:p>
            <a:pPr marL="0" marR="0" lvl="0" indent="0" algn="ctr" rtl="0">
              <a:lnSpc>
                <a:spcPct val="100000"/>
              </a:lnSpc>
              <a:spcBef>
                <a:spcPts val="0"/>
              </a:spcBef>
              <a:spcAft>
                <a:spcPts val="0"/>
              </a:spcAft>
              <a:buClr>
                <a:srgbClr val="000000"/>
              </a:buClr>
              <a:buSzPts val="1867"/>
              <a:buFont typeface="Arial"/>
              <a:buNone/>
            </a:pPr>
            <a:r>
              <a:rPr lang="en-US" sz="1867" b="1" i="0" u="none" strike="noStrike" cap="none">
                <a:solidFill>
                  <a:srgbClr val="FFFFFF"/>
                </a:solidFill>
              </a:rPr>
              <a:t>Operational Risk</a:t>
            </a:r>
            <a:endParaRPr sz="1167" i="0" u="none" strike="noStrike" cap="none">
              <a:solidFill>
                <a:srgbClr val="FFFFFF"/>
              </a:solidFill>
            </a:endParaRPr>
          </a:p>
        </p:txBody>
      </p:sp>
      <p:sp>
        <p:nvSpPr>
          <p:cNvPr id="263" name="Google Shape;263;p11"/>
          <p:cNvSpPr txBox="1"/>
          <p:nvPr/>
        </p:nvSpPr>
        <p:spPr>
          <a:xfrm flipH="1">
            <a:off x="4788262" y="2048657"/>
            <a:ext cx="888000" cy="507600"/>
          </a:xfrm>
          <a:prstGeom prst="rect">
            <a:avLst/>
          </a:prstGeom>
          <a:noFill/>
          <a:ln>
            <a:noFill/>
          </a:ln>
        </p:spPr>
        <p:txBody>
          <a:bodyPr spcFirstLastPara="1" wrap="square" lIns="76175" tIns="38075" rIns="76175" bIns="38075" anchor="t" anchorCtr="0">
            <a:spAutoFit/>
          </a:bodyPr>
          <a:lstStyle/>
          <a:p>
            <a:pPr marL="0" marR="0" lvl="0" indent="0" algn="ctr" rtl="0">
              <a:lnSpc>
                <a:spcPct val="100000"/>
              </a:lnSpc>
              <a:spcBef>
                <a:spcPts val="0"/>
              </a:spcBef>
              <a:spcAft>
                <a:spcPts val="0"/>
              </a:spcAft>
              <a:buClr>
                <a:srgbClr val="000000"/>
              </a:buClr>
              <a:buSzPts val="1399"/>
              <a:buFont typeface="Arial"/>
              <a:buNone/>
            </a:pPr>
            <a:r>
              <a:rPr lang="en-US" sz="1399" i="0" u="none" strike="noStrike" cap="none">
                <a:solidFill>
                  <a:srgbClr val="003251"/>
                </a:solidFill>
              </a:rPr>
              <a:t>Coupling</a:t>
            </a:r>
            <a:endParaRPr sz="1399" i="0" u="none" strike="noStrike" cap="none">
              <a:solidFill>
                <a:srgbClr val="003251"/>
              </a:solidFill>
            </a:endParaRPr>
          </a:p>
          <a:p>
            <a:pPr marL="0" marR="0" lvl="0" indent="0" algn="ctr" rtl="0">
              <a:lnSpc>
                <a:spcPct val="100000"/>
              </a:lnSpc>
              <a:spcBef>
                <a:spcPts val="0"/>
              </a:spcBef>
              <a:spcAft>
                <a:spcPts val="0"/>
              </a:spcAft>
              <a:buClr>
                <a:srgbClr val="000000"/>
              </a:buClr>
              <a:buSzPts val="1399"/>
              <a:buFont typeface="Arial"/>
              <a:buNone/>
            </a:pPr>
            <a:r>
              <a:rPr lang="en-US" sz="1399" i="0" u="none" strike="noStrike" cap="none">
                <a:solidFill>
                  <a:srgbClr val="003251"/>
                </a:solidFill>
              </a:rPr>
              <a:t>Insert</a:t>
            </a:r>
            <a:endParaRPr sz="1399" i="0" u="none" strike="noStrike" cap="none">
              <a:solidFill>
                <a:srgbClr val="003251"/>
              </a:solidFill>
            </a:endParaRPr>
          </a:p>
        </p:txBody>
      </p:sp>
      <p:cxnSp>
        <p:nvCxnSpPr>
          <p:cNvPr id="264" name="Google Shape;264;p11"/>
          <p:cNvCxnSpPr>
            <a:stCxn id="261" idx="0"/>
            <a:endCxn id="265" idx="0"/>
          </p:cNvCxnSpPr>
          <p:nvPr/>
        </p:nvCxnSpPr>
        <p:spPr>
          <a:xfrm rot="5400000">
            <a:off x="4036900" y="204600"/>
            <a:ext cx="649500" cy="3016500"/>
          </a:xfrm>
          <a:prstGeom prst="curvedConnector3">
            <a:avLst>
              <a:gd name="adj1" fmla="val -36663"/>
            </a:avLst>
          </a:prstGeom>
          <a:noFill/>
          <a:ln w="38100" cap="flat" cmpd="sng">
            <a:solidFill>
              <a:srgbClr val="4472C4"/>
            </a:solidFill>
            <a:prstDash val="solid"/>
            <a:round/>
            <a:headEnd type="none" w="sm" len="sm"/>
            <a:tailEnd type="triangle" w="med" len="med"/>
          </a:ln>
        </p:spPr>
      </p:cxnSp>
      <p:pic>
        <p:nvPicPr>
          <p:cNvPr id="265" name="Google Shape;265;p11"/>
          <p:cNvPicPr preferRelativeResize="0"/>
          <p:nvPr/>
        </p:nvPicPr>
        <p:blipFill rotWithShape="1">
          <a:blip r:embed="rId3">
            <a:alphaModFix/>
          </a:blip>
          <a:srcRect l="4586" r="4595"/>
          <a:stretch/>
        </p:blipFill>
        <p:spPr>
          <a:xfrm>
            <a:off x="1526569" y="2037709"/>
            <a:ext cx="2653500" cy="1827129"/>
          </a:xfrm>
          <a:prstGeom prst="rect">
            <a:avLst/>
          </a:prstGeom>
          <a:noFill/>
          <a:ln>
            <a:noFill/>
          </a:ln>
        </p:spPr>
      </p:pic>
      <p:sp>
        <p:nvSpPr>
          <p:cNvPr id="266" name="Google Shape;266;p11"/>
          <p:cNvSpPr txBox="1"/>
          <p:nvPr/>
        </p:nvSpPr>
        <p:spPr>
          <a:xfrm flipH="1">
            <a:off x="9955426" y="2079400"/>
            <a:ext cx="1359900" cy="446100"/>
          </a:xfrm>
          <a:prstGeom prst="rect">
            <a:avLst/>
          </a:prstGeom>
          <a:noFill/>
          <a:ln>
            <a:noFill/>
          </a:ln>
        </p:spPr>
        <p:txBody>
          <a:bodyPr spcFirstLastPara="1" wrap="square" lIns="76175" tIns="38075" rIns="76175" bIns="38075" anchor="t" anchorCtr="0">
            <a:spAutoFit/>
          </a:bodyPr>
          <a:lstStyle/>
          <a:p>
            <a:pPr marL="0" marR="0" lvl="0" indent="0" algn="l" rtl="0">
              <a:lnSpc>
                <a:spcPct val="100000"/>
              </a:lnSpc>
              <a:spcBef>
                <a:spcPts val="0"/>
              </a:spcBef>
              <a:spcAft>
                <a:spcPts val="0"/>
              </a:spcAft>
              <a:buClr>
                <a:srgbClr val="000000"/>
              </a:buClr>
              <a:buSzPts val="2399"/>
              <a:buFont typeface="Arial"/>
              <a:buNone/>
            </a:pPr>
            <a:r>
              <a:rPr lang="en-US" sz="2399" b="1" i="0" u="none" strike="noStrike" cap="none">
                <a:solidFill>
                  <a:srgbClr val="A5A5A5"/>
                </a:solidFill>
              </a:rPr>
              <a:t>B = 95%</a:t>
            </a:r>
            <a:endParaRPr sz="2333" i="0" u="none" strike="noStrike" cap="none">
              <a:solidFill>
                <a:srgbClr val="A5A5A5"/>
              </a:solidFill>
            </a:endParaRPr>
          </a:p>
        </p:txBody>
      </p:sp>
      <p:cxnSp>
        <p:nvCxnSpPr>
          <p:cNvPr id="267" name="Google Shape;267;p11"/>
          <p:cNvCxnSpPr>
            <a:stCxn id="268" idx="1"/>
            <a:endCxn id="266" idx="3"/>
          </p:cNvCxnSpPr>
          <p:nvPr/>
        </p:nvCxnSpPr>
        <p:spPr>
          <a:xfrm>
            <a:off x="7942751" y="2302450"/>
            <a:ext cx="2012700" cy="0"/>
          </a:xfrm>
          <a:prstGeom prst="straightConnector1">
            <a:avLst/>
          </a:prstGeom>
          <a:noFill/>
          <a:ln w="25400" cap="flat" cmpd="sng">
            <a:solidFill>
              <a:srgbClr val="BBB9B9"/>
            </a:solidFill>
            <a:prstDash val="solid"/>
            <a:round/>
            <a:headEnd type="none" w="sm" len="sm"/>
            <a:tailEnd type="triangle" w="med" len="med"/>
          </a:ln>
          <a:effectLst>
            <a:outerShdw blurRad="40000" dist="20000" dir="5400000" rotWithShape="0">
              <a:srgbClr val="000000">
                <a:alpha val="36080"/>
              </a:srgbClr>
            </a:outerShdw>
          </a:effectLst>
        </p:spPr>
      </p:cxnSp>
      <p:pic>
        <p:nvPicPr>
          <p:cNvPr id="269" name="Google Shape;269;p11"/>
          <p:cNvPicPr preferRelativeResize="0"/>
          <p:nvPr/>
        </p:nvPicPr>
        <p:blipFill rotWithShape="1">
          <a:blip r:embed="rId4">
            <a:alphaModFix/>
          </a:blip>
          <a:srcRect/>
          <a:stretch/>
        </p:blipFill>
        <p:spPr>
          <a:xfrm>
            <a:off x="5910966" y="1873037"/>
            <a:ext cx="831849" cy="858840"/>
          </a:xfrm>
          <a:prstGeom prst="rect">
            <a:avLst/>
          </a:prstGeom>
          <a:noFill/>
          <a:ln>
            <a:noFill/>
          </a:ln>
        </p:spPr>
      </p:pic>
      <p:pic>
        <p:nvPicPr>
          <p:cNvPr id="270" name="Google Shape;270;p11"/>
          <p:cNvPicPr preferRelativeResize="0"/>
          <p:nvPr/>
        </p:nvPicPr>
        <p:blipFill rotWithShape="1">
          <a:blip r:embed="rId5">
            <a:alphaModFix/>
          </a:blip>
          <a:srcRect/>
          <a:stretch/>
        </p:blipFill>
        <p:spPr>
          <a:xfrm>
            <a:off x="5835148" y="2796623"/>
            <a:ext cx="983486" cy="1009475"/>
          </a:xfrm>
          <a:prstGeom prst="rect">
            <a:avLst/>
          </a:prstGeom>
          <a:noFill/>
          <a:ln>
            <a:noFill/>
          </a:ln>
        </p:spPr>
      </p:pic>
      <p:pic>
        <p:nvPicPr>
          <p:cNvPr id="271" name="Google Shape;271;p11"/>
          <p:cNvPicPr preferRelativeResize="0"/>
          <p:nvPr/>
        </p:nvPicPr>
        <p:blipFill rotWithShape="1">
          <a:blip r:embed="rId6">
            <a:alphaModFix/>
          </a:blip>
          <a:srcRect/>
          <a:stretch/>
        </p:blipFill>
        <p:spPr>
          <a:xfrm>
            <a:off x="5910974" y="4911632"/>
            <a:ext cx="831849" cy="740553"/>
          </a:xfrm>
          <a:prstGeom prst="rect">
            <a:avLst/>
          </a:prstGeom>
          <a:noFill/>
          <a:ln>
            <a:noFill/>
          </a:ln>
        </p:spPr>
      </p:pic>
      <p:pic>
        <p:nvPicPr>
          <p:cNvPr id="272" name="Google Shape;272;p11"/>
          <p:cNvPicPr preferRelativeResize="0"/>
          <p:nvPr/>
        </p:nvPicPr>
        <p:blipFill rotWithShape="1">
          <a:blip r:embed="rId7">
            <a:alphaModFix/>
          </a:blip>
          <a:srcRect/>
          <a:stretch/>
        </p:blipFill>
        <p:spPr>
          <a:xfrm>
            <a:off x="5835153" y="3815953"/>
            <a:ext cx="983475" cy="980096"/>
          </a:xfrm>
          <a:prstGeom prst="rect">
            <a:avLst/>
          </a:prstGeom>
          <a:noFill/>
          <a:ln>
            <a:noFill/>
          </a:ln>
        </p:spPr>
      </p:pic>
      <p:sp>
        <p:nvSpPr>
          <p:cNvPr id="273" name="Google Shape;273;p11"/>
          <p:cNvSpPr txBox="1"/>
          <p:nvPr/>
        </p:nvSpPr>
        <p:spPr>
          <a:xfrm flipH="1">
            <a:off x="7044125" y="1388100"/>
            <a:ext cx="1677900" cy="364200"/>
          </a:xfrm>
          <a:prstGeom prst="rect">
            <a:avLst/>
          </a:prstGeom>
          <a:solidFill>
            <a:srgbClr val="4472C4"/>
          </a:solidFill>
          <a:ln>
            <a:noFill/>
          </a:ln>
        </p:spPr>
        <p:txBody>
          <a:bodyPr spcFirstLastPara="1" wrap="square" lIns="76175" tIns="38075" rIns="76175" bIns="38075" anchor="t" anchorCtr="0">
            <a:spAutoFit/>
          </a:bodyPr>
          <a:lstStyle/>
          <a:p>
            <a:pPr marL="0" marR="0" lvl="0" indent="0" algn="ctr" rtl="0">
              <a:lnSpc>
                <a:spcPct val="100000"/>
              </a:lnSpc>
              <a:spcBef>
                <a:spcPts val="0"/>
              </a:spcBef>
              <a:spcAft>
                <a:spcPts val="0"/>
              </a:spcAft>
              <a:buClr>
                <a:srgbClr val="000000"/>
              </a:buClr>
              <a:buSzPts val="1867"/>
              <a:buFont typeface="Arial"/>
              <a:buNone/>
            </a:pPr>
            <a:r>
              <a:rPr lang="en-US" sz="1867" b="1" i="0" u="none" strike="noStrike" cap="none">
                <a:solidFill>
                  <a:srgbClr val="FFFFFF"/>
                </a:solidFill>
              </a:rPr>
              <a:t>Criticality</a:t>
            </a:r>
            <a:endParaRPr sz="1167" i="0" u="none" strike="noStrike" cap="none">
              <a:solidFill>
                <a:srgbClr val="FFFFFF"/>
              </a:solidFill>
            </a:endParaRPr>
          </a:p>
        </p:txBody>
      </p:sp>
      <p:sp>
        <p:nvSpPr>
          <p:cNvPr id="268" name="Google Shape;268;p11"/>
          <p:cNvSpPr txBox="1"/>
          <p:nvPr/>
        </p:nvSpPr>
        <p:spPr>
          <a:xfrm flipH="1">
            <a:off x="7375751" y="2079400"/>
            <a:ext cx="567000" cy="446100"/>
          </a:xfrm>
          <a:prstGeom prst="rect">
            <a:avLst/>
          </a:prstGeom>
          <a:noFill/>
          <a:ln>
            <a:noFill/>
          </a:ln>
        </p:spPr>
        <p:txBody>
          <a:bodyPr spcFirstLastPara="1" wrap="square" lIns="76175" tIns="38075" rIns="76175" bIns="38075" anchor="t" anchorCtr="0">
            <a:spAutoFit/>
          </a:bodyPr>
          <a:lstStyle/>
          <a:p>
            <a:pPr marL="0" marR="0" lvl="0" indent="0" algn="ctr" rtl="0">
              <a:lnSpc>
                <a:spcPct val="100000"/>
              </a:lnSpc>
              <a:spcBef>
                <a:spcPts val="0"/>
              </a:spcBef>
              <a:spcAft>
                <a:spcPts val="0"/>
              </a:spcAft>
              <a:buClr>
                <a:srgbClr val="000000"/>
              </a:buClr>
              <a:buSzPts val="2399"/>
              <a:buFont typeface="Arial"/>
              <a:buNone/>
            </a:pPr>
            <a:r>
              <a:rPr lang="en-US" sz="2399" b="1" i="0" u="none" strike="noStrike" cap="none">
                <a:solidFill>
                  <a:srgbClr val="980000"/>
                </a:solidFill>
              </a:rPr>
              <a:t>A</a:t>
            </a:r>
            <a:endParaRPr sz="2333" i="0" u="none" strike="noStrike" cap="none">
              <a:solidFill>
                <a:srgbClr val="980000"/>
              </a:solidFill>
            </a:endParaRPr>
          </a:p>
        </p:txBody>
      </p:sp>
      <p:sp>
        <p:nvSpPr>
          <p:cNvPr id="274" name="Google Shape;274;p11"/>
          <p:cNvSpPr txBox="1"/>
          <p:nvPr/>
        </p:nvSpPr>
        <p:spPr>
          <a:xfrm flipH="1">
            <a:off x="4788262" y="3155260"/>
            <a:ext cx="888000" cy="292200"/>
          </a:xfrm>
          <a:prstGeom prst="rect">
            <a:avLst/>
          </a:prstGeom>
          <a:noFill/>
          <a:ln>
            <a:noFill/>
          </a:ln>
        </p:spPr>
        <p:txBody>
          <a:bodyPr spcFirstLastPara="1" wrap="square" lIns="76175" tIns="38075" rIns="76175" bIns="38075" anchor="t" anchorCtr="0">
            <a:spAutoFit/>
          </a:bodyPr>
          <a:lstStyle/>
          <a:p>
            <a:pPr marL="0" marR="0" lvl="0" indent="0" algn="ctr" rtl="0">
              <a:lnSpc>
                <a:spcPct val="100000"/>
              </a:lnSpc>
              <a:spcBef>
                <a:spcPts val="0"/>
              </a:spcBef>
              <a:spcAft>
                <a:spcPts val="0"/>
              </a:spcAft>
              <a:buClr>
                <a:srgbClr val="000000"/>
              </a:buClr>
              <a:buSzPts val="1399"/>
              <a:buFont typeface="Arial"/>
              <a:buNone/>
            </a:pPr>
            <a:r>
              <a:rPr lang="en-US" sz="1399" i="0" u="none" strike="noStrike" cap="none">
                <a:solidFill>
                  <a:srgbClr val="003251"/>
                </a:solidFill>
              </a:rPr>
              <a:t>Bearings</a:t>
            </a:r>
            <a:endParaRPr sz="1167" i="0" u="none" strike="noStrike" cap="none">
              <a:solidFill>
                <a:srgbClr val="003251"/>
              </a:solidFill>
            </a:endParaRPr>
          </a:p>
        </p:txBody>
      </p:sp>
      <p:sp>
        <p:nvSpPr>
          <p:cNvPr id="275" name="Google Shape;275;p11"/>
          <p:cNvSpPr txBox="1"/>
          <p:nvPr/>
        </p:nvSpPr>
        <p:spPr>
          <a:xfrm flipH="1">
            <a:off x="4665262" y="5028108"/>
            <a:ext cx="1134000" cy="507600"/>
          </a:xfrm>
          <a:prstGeom prst="rect">
            <a:avLst/>
          </a:prstGeom>
          <a:noFill/>
          <a:ln>
            <a:noFill/>
          </a:ln>
        </p:spPr>
        <p:txBody>
          <a:bodyPr spcFirstLastPara="1" wrap="square" lIns="76175" tIns="38075" rIns="76175" bIns="38075" anchor="t" anchorCtr="0">
            <a:spAutoFit/>
          </a:bodyPr>
          <a:lstStyle/>
          <a:p>
            <a:pPr marL="0" marR="0" lvl="0" indent="0" algn="ctr" rtl="0">
              <a:lnSpc>
                <a:spcPct val="100000"/>
              </a:lnSpc>
              <a:spcBef>
                <a:spcPts val="0"/>
              </a:spcBef>
              <a:spcAft>
                <a:spcPts val="0"/>
              </a:spcAft>
              <a:buClr>
                <a:srgbClr val="000000"/>
              </a:buClr>
              <a:buSzPts val="1399"/>
              <a:buFont typeface="Arial"/>
              <a:buNone/>
            </a:pPr>
            <a:r>
              <a:rPr lang="en-US" sz="1399" i="0" u="none" strike="noStrike" cap="none">
                <a:solidFill>
                  <a:srgbClr val="003251"/>
                </a:solidFill>
              </a:rPr>
              <a:t>Mechanical</a:t>
            </a:r>
            <a:br>
              <a:rPr lang="en-US" sz="1399" i="0" u="none" strike="noStrike" cap="none">
                <a:solidFill>
                  <a:srgbClr val="003251"/>
                </a:solidFill>
              </a:rPr>
            </a:br>
            <a:r>
              <a:rPr lang="en-US" sz="1399" i="0" u="none" strike="noStrike" cap="none">
                <a:solidFill>
                  <a:srgbClr val="003251"/>
                </a:solidFill>
              </a:rPr>
              <a:t>Seal</a:t>
            </a:r>
            <a:endParaRPr sz="1167" i="0" u="none" strike="noStrike" cap="none">
              <a:solidFill>
                <a:srgbClr val="003251"/>
              </a:solidFill>
            </a:endParaRPr>
          </a:p>
        </p:txBody>
      </p:sp>
      <p:sp>
        <p:nvSpPr>
          <p:cNvPr id="276" name="Google Shape;276;p11"/>
          <p:cNvSpPr txBox="1"/>
          <p:nvPr/>
        </p:nvSpPr>
        <p:spPr>
          <a:xfrm flipH="1">
            <a:off x="4665262" y="4159901"/>
            <a:ext cx="1134000" cy="292200"/>
          </a:xfrm>
          <a:prstGeom prst="rect">
            <a:avLst/>
          </a:prstGeom>
          <a:noFill/>
          <a:ln>
            <a:noFill/>
          </a:ln>
        </p:spPr>
        <p:txBody>
          <a:bodyPr spcFirstLastPara="1" wrap="square" lIns="76175" tIns="38075" rIns="76175" bIns="38075" anchor="t" anchorCtr="0">
            <a:spAutoFit/>
          </a:bodyPr>
          <a:lstStyle/>
          <a:p>
            <a:pPr marL="0" marR="0" lvl="0" indent="0" algn="ctr" rtl="0">
              <a:lnSpc>
                <a:spcPct val="100000"/>
              </a:lnSpc>
              <a:spcBef>
                <a:spcPts val="0"/>
              </a:spcBef>
              <a:spcAft>
                <a:spcPts val="0"/>
              </a:spcAft>
              <a:buClr>
                <a:srgbClr val="000000"/>
              </a:buClr>
              <a:buSzPts val="1399"/>
              <a:buFont typeface="Arial"/>
              <a:buNone/>
            </a:pPr>
            <a:r>
              <a:rPr lang="en-US" sz="1399" i="0" u="none" strike="noStrike" cap="none">
                <a:solidFill>
                  <a:srgbClr val="003251"/>
                </a:solidFill>
              </a:rPr>
              <a:t>Impeller</a:t>
            </a:r>
            <a:endParaRPr sz="1167" i="0" u="none" strike="noStrike" cap="none">
              <a:solidFill>
                <a:srgbClr val="003251"/>
              </a:solidFill>
            </a:endParaRPr>
          </a:p>
        </p:txBody>
      </p:sp>
      <p:sp>
        <p:nvSpPr>
          <p:cNvPr id="277" name="Google Shape;277;p11"/>
          <p:cNvSpPr txBox="1"/>
          <p:nvPr/>
        </p:nvSpPr>
        <p:spPr>
          <a:xfrm flipH="1">
            <a:off x="7958678" y="1830250"/>
            <a:ext cx="1778700" cy="487200"/>
          </a:xfrm>
          <a:prstGeom prst="rect">
            <a:avLst/>
          </a:prstGeom>
          <a:noFill/>
          <a:ln>
            <a:noFill/>
          </a:ln>
        </p:spPr>
        <p:txBody>
          <a:bodyPr spcFirstLastPara="1" wrap="square" lIns="76175" tIns="38075" rIns="76175" bIns="38075" anchor="t" anchorCtr="0">
            <a:spAutoFit/>
          </a:bodyPr>
          <a:lstStyle/>
          <a:p>
            <a:pPr marL="0" marR="0" lvl="0" indent="0" algn="ctr" rtl="0">
              <a:lnSpc>
                <a:spcPct val="100000"/>
              </a:lnSpc>
              <a:spcBef>
                <a:spcPts val="0"/>
              </a:spcBef>
              <a:spcAft>
                <a:spcPts val="0"/>
              </a:spcAft>
              <a:buClr>
                <a:srgbClr val="000000"/>
              </a:buClr>
              <a:buSzPts val="1399"/>
              <a:buFont typeface="Arial"/>
              <a:buNone/>
            </a:pPr>
            <a:r>
              <a:rPr lang="en-US" sz="1333" i="0" u="none" strike="noStrike" cap="none" dirty="0">
                <a:solidFill>
                  <a:srgbClr val="003251"/>
                </a:solidFill>
              </a:rPr>
              <a:t>Multiple suppliers</a:t>
            </a:r>
            <a:endParaRPr sz="1167" i="0" u="none" strike="noStrike" cap="none" dirty="0">
              <a:solidFill>
                <a:srgbClr val="003251"/>
              </a:solidFill>
            </a:endParaRPr>
          </a:p>
          <a:p>
            <a:pPr marL="0" marR="0" lvl="0" indent="0" algn="ctr" rtl="0">
              <a:lnSpc>
                <a:spcPct val="100000"/>
              </a:lnSpc>
              <a:spcBef>
                <a:spcPts val="0"/>
              </a:spcBef>
              <a:spcAft>
                <a:spcPts val="0"/>
              </a:spcAft>
              <a:buClr>
                <a:srgbClr val="000000"/>
              </a:buClr>
              <a:buSzPts val="1333"/>
              <a:buFont typeface="Arial"/>
              <a:buNone/>
            </a:pPr>
            <a:r>
              <a:rPr lang="en-US" sz="1333" i="0" u="none" strike="noStrike" cap="none" dirty="0">
                <a:solidFill>
                  <a:srgbClr val="003251"/>
                </a:solidFill>
              </a:rPr>
              <a:t>Short lead-time</a:t>
            </a:r>
            <a:endParaRPr sz="1167" i="0" u="none" strike="noStrike" cap="none" dirty="0">
              <a:solidFill>
                <a:srgbClr val="003251"/>
              </a:solidFill>
            </a:endParaRPr>
          </a:p>
        </p:txBody>
      </p:sp>
      <p:sp>
        <p:nvSpPr>
          <p:cNvPr id="278" name="Google Shape;278;p11"/>
          <p:cNvSpPr txBox="1"/>
          <p:nvPr/>
        </p:nvSpPr>
        <p:spPr>
          <a:xfrm flipH="1">
            <a:off x="9955414" y="3078310"/>
            <a:ext cx="1359900" cy="446100"/>
          </a:xfrm>
          <a:prstGeom prst="rect">
            <a:avLst/>
          </a:prstGeom>
          <a:noFill/>
          <a:ln>
            <a:noFill/>
          </a:ln>
        </p:spPr>
        <p:txBody>
          <a:bodyPr spcFirstLastPara="1" wrap="square" lIns="76175" tIns="38075" rIns="76175" bIns="38075" anchor="t" anchorCtr="0">
            <a:spAutoFit/>
          </a:bodyPr>
          <a:lstStyle/>
          <a:p>
            <a:pPr marL="0" marR="0" lvl="0" indent="0" algn="l" rtl="0">
              <a:lnSpc>
                <a:spcPct val="100000"/>
              </a:lnSpc>
              <a:spcBef>
                <a:spcPts val="0"/>
              </a:spcBef>
              <a:spcAft>
                <a:spcPts val="0"/>
              </a:spcAft>
              <a:buClr>
                <a:srgbClr val="000000"/>
              </a:buClr>
              <a:buSzPts val="2399"/>
              <a:buFont typeface="Arial"/>
              <a:buNone/>
            </a:pPr>
            <a:r>
              <a:rPr lang="en-US" sz="2399" b="1" i="0" u="none" strike="noStrike" cap="none">
                <a:solidFill>
                  <a:srgbClr val="A5A5A5"/>
                </a:solidFill>
              </a:rPr>
              <a:t>B = 95%</a:t>
            </a:r>
            <a:endParaRPr sz="2333" i="0" u="none" strike="noStrike" cap="none">
              <a:solidFill>
                <a:srgbClr val="A5A5A5"/>
              </a:solidFill>
            </a:endParaRPr>
          </a:p>
        </p:txBody>
      </p:sp>
      <p:cxnSp>
        <p:nvCxnSpPr>
          <p:cNvPr id="279" name="Google Shape;279;p11"/>
          <p:cNvCxnSpPr>
            <a:stCxn id="280" idx="1"/>
            <a:endCxn id="278" idx="3"/>
          </p:cNvCxnSpPr>
          <p:nvPr/>
        </p:nvCxnSpPr>
        <p:spPr>
          <a:xfrm>
            <a:off x="7942738" y="3301360"/>
            <a:ext cx="2012700" cy="0"/>
          </a:xfrm>
          <a:prstGeom prst="straightConnector1">
            <a:avLst/>
          </a:prstGeom>
          <a:noFill/>
          <a:ln w="25400" cap="flat" cmpd="sng">
            <a:solidFill>
              <a:srgbClr val="BBB9B9"/>
            </a:solidFill>
            <a:prstDash val="solid"/>
            <a:round/>
            <a:headEnd type="none" w="sm" len="sm"/>
            <a:tailEnd type="triangle" w="med" len="med"/>
          </a:ln>
          <a:effectLst>
            <a:outerShdw blurRad="40000" dist="20000" dir="5400000" rotWithShape="0">
              <a:srgbClr val="000000">
                <a:alpha val="36080"/>
              </a:srgbClr>
            </a:outerShdw>
          </a:effectLst>
        </p:spPr>
      </p:cxnSp>
      <p:sp>
        <p:nvSpPr>
          <p:cNvPr id="280" name="Google Shape;280;p11"/>
          <p:cNvSpPr txBox="1"/>
          <p:nvPr/>
        </p:nvSpPr>
        <p:spPr>
          <a:xfrm flipH="1">
            <a:off x="7375738" y="3078310"/>
            <a:ext cx="567000" cy="446100"/>
          </a:xfrm>
          <a:prstGeom prst="rect">
            <a:avLst/>
          </a:prstGeom>
          <a:noFill/>
          <a:ln>
            <a:noFill/>
          </a:ln>
        </p:spPr>
        <p:txBody>
          <a:bodyPr spcFirstLastPara="1" wrap="square" lIns="76175" tIns="38075" rIns="76175" bIns="38075" anchor="t" anchorCtr="0">
            <a:spAutoFit/>
          </a:bodyPr>
          <a:lstStyle/>
          <a:p>
            <a:pPr marL="0" marR="0" lvl="0" indent="0" algn="ctr" rtl="0">
              <a:lnSpc>
                <a:spcPct val="100000"/>
              </a:lnSpc>
              <a:spcBef>
                <a:spcPts val="0"/>
              </a:spcBef>
              <a:spcAft>
                <a:spcPts val="0"/>
              </a:spcAft>
              <a:buClr>
                <a:srgbClr val="000000"/>
              </a:buClr>
              <a:buSzPts val="2399"/>
              <a:buFont typeface="Arial"/>
              <a:buNone/>
            </a:pPr>
            <a:r>
              <a:rPr lang="en-US" sz="2399" b="1" i="0" u="none" strike="noStrike" cap="none">
                <a:solidFill>
                  <a:srgbClr val="980000"/>
                </a:solidFill>
              </a:rPr>
              <a:t>A</a:t>
            </a:r>
            <a:endParaRPr sz="2333" i="0" u="none" strike="noStrike" cap="none">
              <a:solidFill>
                <a:srgbClr val="980000"/>
              </a:solidFill>
            </a:endParaRPr>
          </a:p>
        </p:txBody>
      </p:sp>
      <p:sp>
        <p:nvSpPr>
          <p:cNvPr id="281" name="Google Shape;281;p11"/>
          <p:cNvSpPr txBox="1"/>
          <p:nvPr/>
        </p:nvSpPr>
        <p:spPr>
          <a:xfrm flipH="1">
            <a:off x="7958665" y="2829160"/>
            <a:ext cx="1778700" cy="487200"/>
          </a:xfrm>
          <a:prstGeom prst="rect">
            <a:avLst/>
          </a:prstGeom>
          <a:noFill/>
          <a:ln>
            <a:noFill/>
          </a:ln>
        </p:spPr>
        <p:txBody>
          <a:bodyPr spcFirstLastPara="1" wrap="square" lIns="76175" tIns="38075" rIns="76175" bIns="38075" anchor="t" anchorCtr="0">
            <a:spAutoFit/>
          </a:bodyPr>
          <a:lstStyle/>
          <a:p>
            <a:pPr marL="0" marR="0" lvl="0" indent="0" algn="ctr" rtl="0">
              <a:lnSpc>
                <a:spcPct val="100000"/>
              </a:lnSpc>
              <a:spcBef>
                <a:spcPts val="0"/>
              </a:spcBef>
              <a:spcAft>
                <a:spcPts val="0"/>
              </a:spcAft>
              <a:buClr>
                <a:srgbClr val="000000"/>
              </a:buClr>
              <a:buSzPts val="1399"/>
              <a:buFont typeface="Arial"/>
              <a:buNone/>
            </a:pPr>
            <a:r>
              <a:rPr lang="en-US" sz="1333" i="0" u="none" strike="noStrike" cap="none">
                <a:solidFill>
                  <a:srgbClr val="003251"/>
                </a:solidFill>
              </a:rPr>
              <a:t>Multiple suppliers</a:t>
            </a:r>
            <a:endParaRPr sz="1167" i="0" u="none" strike="noStrike" cap="none">
              <a:solidFill>
                <a:srgbClr val="003251"/>
              </a:solidFill>
            </a:endParaRPr>
          </a:p>
          <a:p>
            <a:pPr marL="0" marR="0" lvl="0" indent="0" algn="ctr" rtl="0">
              <a:lnSpc>
                <a:spcPct val="100000"/>
              </a:lnSpc>
              <a:spcBef>
                <a:spcPts val="0"/>
              </a:spcBef>
              <a:spcAft>
                <a:spcPts val="0"/>
              </a:spcAft>
              <a:buClr>
                <a:srgbClr val="000000"/>
              </a:buClr>
              <a:buSzPts val="1333"/>
              <a:buFont typeface="Arial"/>
              <a:buNone/>
            </a:pPr>
            <a:r>
              <a:rPr lang="en-US" sz="1333" i="0" u="none" strike="noStrike" cap="none">
                <a:solidFill>
                  <a:srgbClr val="003251"/>
                </a:solidFill>
              </a:rPr>
              <a:t>Short lead-time</a:t>
            </a:r>
            <a:endParaRPr sz="1167" i="0" u="none" strike="noStrike" cap="none">
              <a:solidFill>
                <a:srgbClr val="003251"/>
              </a:solidFill>
            </a:endParaRPr>
          </a:p>
        </p:txBody>
      </p:sp>
      <p:sp>
        <p:nvSpPr>
          <p:cNvPr id="282" name="Google Shape;282;p11"/>
          <p:cNvSpPr txBox="1"/>
          <p:nvPr/>
        </p:nvSpPr>
        <p:spPr>
          <a:xfrm flipH="1">
            <a:off x="9941914" y="4082951"/>
            <a:ext cx="1359900" cy="446100"/>
          </a:xfrm>
          <a:prstGeom prst="rect">
            <a:avLst/>
          </a:prstGeom>
          <a:noFill/>
          <a:ln>
            <a:noFill/>
          </a:ln>
        </p:spPr>
        <p:txBody>
          <a:bodyPr spcFirstLastPara="1" wrap="square" lIns="76175" tIns="38075" rIns="76175" bIns="38075" anchor="t" anchorCtr="0">
            <a:spAutoFit/>
          </a:bodyPr>
          <a:lstStyle/>
          <a:p>
            <a:pPr marL="0" marR="0" lvl="0" indent="0" algn="l" rtl="0">
              <a:lnSpc>
                <a:spcPct val="100000"/>
              </a:lnSpc>
              <a:spcBef>
                <a:spcPts val="0"/>
              </a:spcBef>
              <a:spcAft>
                <a:spcPts val="0"/>
              </a:spcAft>
              <a:buClr>
                <a:srgbClr val="000000"/>
              </a:buClr>
              <a:buSzPts val="2399"/>
              <a:buFont typeface="Arial"/>
              <a:buNone/>
            </a:pPr>
            <a:r>
              <a:rPr lang="en-US" sz="2399" b="1" i="0" u="none" strike="noStrike" cap="none">
                <a:solidFill>
                  <a:srgbClr val="980000"/>
                </a:solidFill>
              </a:rPr>
              <a:t>A = 98%</a:t>
            </a:r>
            <a:endParaRPr sz="2333" i="0" u="none" strike="noStrike" cap="none">
              <a:solidFill>
                <a:srgbClr val="980000"/>
              </a:solidFill>
            </a:endParaRPr>
          </a:p>
        </p:txBody>
      </p:sp>
      <p:cxnSp>
        <p:nvCxnSpPr>
          <p:cNvPr id="283" name="Google Shape;283;p11"/>
          <p:cNvCxnSpPr>
            <a:stCxn id="284" idx="1"/>
            <a:endCxn id="282" idx="3"/>
          </p:cNvCxnSpPr>
          <p:nvPr/>
        </p:nvCxnSpPr>
        <p:spPr>
          <a:xfrm>
            <a:off x="7929238" y="4306001"/>
            <a:ext cx="2012700" cy="0"/>
          </a:xfrm>
          <a:prstGeom prst="straightConnector1">
            <a:avLst/>
          </a:prstGeom>
          <a:noFill/>
          <a:ln w="25400" cap="flat" cmpd="sng">
            <a:solidFill>
              <a:srgbClr val="BBB9B9"/>
            </a:solidFill>
            <a:prstDash val="solid"/>
            <a:round/>
            <a:headEnd type="none" w="sm" len="sm"/>
            <a:tailEnd type="triangle" w="med" len="med"/>
          </a:ln>
          <a:effectLst>
            <a:outerShdw blurRad="40000" dist="20000" dir="5400000" rotWithShape="0">
              <a:srgbClr val="000000">
                <a:alpha val="36080"/>
              </a:srgbClr>
            </a:outerShdw>
          </a:effectLst>
        </p:spPr>
      </p:cxnSp>
      <p:sp>
        <p:nvSpPr>
          <p:cNvPr id="284" name="Google Shape;284;p11"/>
          <p:cNvSpPr txBox="1"/>
          <p:nvPr/>
        </p:nvSpPr>
        <p:spPr>
          <a:xfrm flipH="1">
            <a:off x="7362238" y="4082951"/>
            <a:ext cx="567000" cy="446100"/>
          </a:xfrm>
          <a:prstGeom prst="rect">
            <a:avLst/>
          </a:prstGeom>
          <a:noFill/>
          <a:ln>
            <a:noFill/>
          </a:ln>
        </p:spPr>
        <p:txBody>
          <a:bodyPr spcFirstLastPara="1" wrap="square" lIns="76175" tIns="38075" rIns="76175" bIns="38075" anchor="t" anchorCtr="0">
            <a:spAutoFit/>
          </a:bodyPr>
          <a:lstStyle/>
          <a:p>
            <a:pPr marL="0" marR="0" lvl="0" indent="0" algn="ctr" rtl="0">
              <a:lnSpc>
                <a:spcPct val="100000"/>
              </a:lnSpc>
              <a:spcBef>
                <a:spcPts val="0"/>
              </a:spcBef>
              <a:spcAft>
                <a:spcPts val="0"/>
              </a:spcAft>
              <a:buClr>
                <a:srgbClr val="000000"/>
              </a:buClr>
              <a:buSzPts val="2399"/>
              <a:buFont typeface="Arial"/>
              <a:buNone/>
            </a:pPr>
            <a:r>
              <a:rPr lang="en-US" sz="2399" b="1" i="0" u="none" strike="noStrike" cap="none">
                <a:solidFill>
                  <a:srgbClr val="980000"/>
                </a:solidFill>
              </a:rPr>
              <a:t>A</a:t>
            </a:r>
            <a:endParaRPr sz="2333" i="0" u="none" strike="noStrike" cap="none">
              <a:solidFill>
                <a:srgbClr val="980000"/>
              </a:solidFill>
            </a:endParaRPr>
          </a:p>
        </p:txBody>
      </p:sp>
      <p:sp>
        <p:nvSpPr>
          <p:cNvPr id="285" name="Google Shape;285;p11"/>
          <p:cNvSpPr txBox="1"/>
          <p:nvPr/>
        </p:nvSpPr>
        <p:spPr>
          <a:xfrm flipH="1">
            <a:off x="7945175" y="3640625"/>
            <a:ext cx="1778700" cy="692400"/>
          </a:xfrm>
          <a:prstGeom prst="rect">
            <a:avLst/>
          </a:prstGeom>
          <a:noFill/>
          <a:ln>
            <a:noFill/>
          </a:ln>
        </p:spPr>
        <p:txBody>
          <a:bodyPr spcFirstLastPara="1" wrap="square" lIns="76175" tIns="38075" rIns="76175" bIns="38075" anchor="t" anchorCtr="0">
            <a:spAutoFit/>
          </a:bodyPr>
          <a:lstStyle/>
          <a:p>
            <a:pPr marL="0" marR="0" lvl="0" indent="0" algn="ctr" rtl="0">
              <a:lnSpc>
                <a:spcPct val="100000"/>
              </a:lnSpc>
              <a:spcBef>
                <a:spcPts val="0"/>
              </a:spcBef>
              <a:spcAft>
                <a:spcPts val="0"/>
              </a:spcAft>
              <a:buClr>
                <a:srgbClr val="000000"/>
              </a:buClr>
              <a:buSzPts val="1333"/>
              <a:buFont typeface="Arial"/>
              <a:buNone/>
            </a:pPr>
            <a:r>
              <a:rPr lang="en-US" sz="1333" i="0" u="none" strike="noStrike" cap="none">
                <a:solidFill>
                  <a:srgbClr val="003251"/>
                </a:solidFill>
              </a:rPr>
              <a:t>Single supplier</a:t>
            </a:r>
            <a:endParaRPr sz="1333" i="0" u="none" strike="noStrike" cap="none">
              <a:solidFill>
                <a:srgbClr val="003251"/>
              </a:solidFill>
            </a:endParaRPr>
          </a:p>
          <a:p>
            <a:pPr marL="0" marR="0" lvl="0" indent="0" algn="ctr" rtl="0">
              <a:lnSpc>
                <a:spcPct val="100000"/>
              </a:lnSpc>
              <a:spcBef>
                <a:spcPts val="0"/>
              </a:spcBef>
              <a:spcAft>
                <a:spcPts val="0"/>
              </a:spcAft>
              <a:buClr>
                <a:srgbClr val="000000"/>
              </a:buClr>
              <a:buSzPts val="1333"/>
              <a:buFont typeface="Arial"/>
              <a:buNone/>
            </a:pPr>
            <a:r>
              <a:rPr lang="en-US" sz="1333" i="0" u="none" strike="noStrike" cap="none">
                <a:solidFill>
                  <a:srgbClr val="003251"/>
                </a:solidFill>
              </a:rPr>
              <a:t>Custom build</a:t>
            </a:r>
            <a:endParaRPr sz="1167" i="0" u="none" strike="noStrike" cap="none">
              <a:solidFill>
                <a:srgbClr val="003251"/>
              </a:solidFill>
            </a:endParaRPr>
          </a:p>
          <a:p>
            <a:pPr marL="0" marR="0" lvl="0" indent="0" algn="ctr" rtl="0">
              <a:lnSpc>
                <a:spcPct val="100000"/>
              </a:lnSpc>
              <a:spcBef>
                <a:spcPts val="0"/>
              </a:spcBef>
              <a:spcAft>
                <a:spcPts val="0"/>
              </a:spcAft>
              <a:buClr>
                <a:srgbClr val="000000"/>
              </a:buClr>
              <a:buSzPts val="1333"/>
              <a:buFont typeface="Arial"/>
              <a:buNone/>
            </a:pPr>
            <a:r>
              <a:rPr lang="en-US" sz="1333" i="0" u="none" strike="noStrike" cap="none">
                <a:solidFill>
                  <a:srgbClr val="003251"/>
                </a:solidFill>
              </a:rPr>
              <a:t>Long lead-time</a:t>
            </a:r>
            <a:endParaRPr sz="1167" i="0" u="none" strike="noStrike" cap="none">
              <a:solidFill>
                <a:srgbClr val="003251"/>
              </a:solidFill>
            </a:endParaRPr>
          </a:p>
        </p:txBody>
      </p:sp>
      <p:sp>
        <p:nvSpPr>
          <p:cNvPr id="286" name="Google Shape;286;p11"/>
          <p:cNvSpPr txBox="1"/>
          <p:nvPr/>
        </p:nvSpPr>
        <p:spPr>
          <a:xfrm flipH="1">
            <a:off x="4665262" y="5960401"/>
            <a:ext cx="1134000" cy="507600"/>
          </a:xfrm>
          <a:prstGeom prst="rect">
            <a:avLst/>
          </a:prstGeom>
          <a:noFill/>
          <a:ln>
            <a:noFill/>
          </a:ln>
        </p:spPr>
        <p:txBody>
          <a:bodyPr spcFirstLastPara="1" wrap="square" lIns="76175" tIns="38075" rIns="76175" bIns="38075" anchor="t" anchorCtr="0">
            <a:spAutoFit/>
          </a:bodyPr>
          <a:lstStyle/>
          <a:p>
            <a:pPr marL="0" marR="0" lvl="0" indent="0" algn="ctr" rtl="0">
              <a:lnSpc>
                <a:spcPct val="100000"/>
              </a:lnSpc>
              <a:spcBef>
                <a:spcPts val="0"/>
              </a:spcBef>
              <a:spcAft>
                <a:spcPts val="0"/>
              </a:spcAft>
              <a:buClr>
                <a:srgbClr val="000000"/>
              </a:buClr>
              <a:buSzPts val="1399"/>
              <a:buFont typeface="Arial"/>
              <a:buNone/>
            </a:pPr>
            <a:r>
              <a:rPr lang="en-US" sz="1399" i="0" u="none" strike="noStrike" cap="none">
                <a:solidFill>
                  <a:srgbClr val="003251"/>
                </a:solidFill>
              </a:rPr>
              <a:t>Cleaning Supplies</a:t>
            </a:r>
            <a:endParaRPr sz="1167" i="0" u="none" strike="noStrike" cap="none">
              <a:solidFill>
                <a:srgbClr val="003251"/>
              </a:solidFill>
            </a:endParaRPr>
          </a:p>
        </p:txBody>
      </p:sp>
      <p:pic>
        <p:nvPicPr>
          <p:cNvPr id="287" name="Google Shape;287;p11"/>
          <p:cNvPicPr preferRelativeResize="0"/>
          <p:nvPr/>
        </p:nvPicPr>
        <p:blipFill rotWithShape="1">
          <a:blip r:embed="rId8">
            <a:alphaModFix/>
          </a:blip>
          <a:srcRect/>
          <a:stretch/>
        </p:blipFill>
        <p:spPr>
          <a:xfrm>
            <a:off x="5835160" y="5767765"/>
            <a:ext cx="983475" cy="892860"/>
          </a:xfrm>
          <a:prstGeom prst="rect">
            <a:avLst/>
          </a:prstGeom>
          <a:noFill/>
          <a:ln>
            <a:noFill/>
          </a:ln>
        </p:spPr>
      </p:pic>
      <p:sp>
        <p:nvSpPr>
          <p:cNvPr id="288" name="Google Shape;288;p11"/>
          <p:cNvSpPr txBox="1"/>
          <p:nvPr/>
        </p:nvSpPr>
        <p:spPr>
          <a:xfrm flipH="1">
            <a:off x="9941914" y="5991151"/>
            <a:ext cx="1359900" cy="446100"/>
          </a:xfrm>
          <a:prstGeom prst="rect">
            <a:avLst/>
          </a:prstGeom>
          <a:noFill/>
          <a:ln>
            <a:noFill/>
          </a:ln>
        </p:spPr>
        <p:txBody>
          <a:bodyPr spcFirstLastPara="1" wrap="square" lIns="76175" tIns="38075" rIns="76175" bIns="38075" anchor="t" anchorCtr="0">
            <a:spAutoFit/>
          </a:bodyPr>
          <a:lstStyle/>
          <a:p>
            <a:pPr marL="0" marR="0" lvl="0" indent="0" algn="l" rtl="0">
              <a:lnSpc>
                <a:spcPct val="100000"/>
              </a:lnSpc>
              <a:spcBef>
                <a:spcPts val="0"/>
              </a:spcBef>
              <a:spcAft>
                <a:spcPts val="0"/>
              </a:spcAft>
              <a:buClr>
                <a:srgbClr val="000000"/>
              </a:buClr>
              <a:buSzPts val="2399"/>
              <a:buFont typeface="Arial"/>
              <a:buNone/>
            </a:pPr>
            <a:r>
              <a:rPr lang="en-US" sz="2399" b="1" i="0" u="none" strike="noStrike" cap="none">
                <a:solidFill>
                  <a:srgbClr val="ED7D31"/>
                </a:solidFill>
              </a:rPr>
              <a:t>D = 80%</a:t>
            </a:r>
            <a:endParaRPr sz="2333" i="0" u="none" strike="noStrike" cap="none">
              <a:solidFill>
                <a:srgbClr val="ED7D31"/>
              </a:solidFill>
            </a:endParaRPr>
          </a:p>
        </p:txBody>
      </p:sp>
      <p:cxnSp>
        <p:nvCxnSpPr>
          <p:cNvPr id="289" name="Google Shape;289;p11"/>
          <p:cNvCxnSpPr>
            <a:stCxn id="290" idx="1"/>
            <a:endCxn id="288" idx="3"/>
          </p:cNvCxnSpPr>
          <p:nvPr/>
        </p:nvCxnSpPr>
        <p:spPr>
          <a:xfrm>
            <a:off x="7929238" y="6214201"/>
            <a:ext cx="2012700" cy="0"/>
          </a:xfrm>
          <a:prstGeom prst="straightConnector1">
            <a:avLst/>
          </a:prstGeom>
          <a:noFill/>
          <a:ln w="25400" cap="flat" cmpd="sng">
            <a:solidFill>
              <a:srgbClr val="BBB9B9"/>
            </a:solidFill>
            <a:prstDash val="solid"/>
            <a:round/>
            <a:headEnd type="none" w="sm" len="sm"/>
            <a:tailEnd type="triangle" w="med" len="med"/>
          </a:ln>
          <a:effectLst>
            <a:outerShdw blurRad="40000" dist="20000" dir="5400000" rotWithShape="0">
              <a:srgbClr val="000000">
                <a:alpha val="36080"/>
              </a:srgbClr>
            </a:outerShdw>
          </a:effectLst>
        </p:spPr>
      </p:cxnSp>
      <p:sp>
        <p:nvSpPr>
          <p:cNvPr id="290" name="Google Shape;290;p11"/>
          <p:cNvSpPr txBox="1"/>
          <p:nvPr/>
        </p:nvSpPr>
        <p:spPr>
          <a:xfrm flipH="1">
            <a:off x="7362238" y="5991151"/>
            <a:ext cx="567000" cy="446100"/>
          </a:xfrm>
          <a:prstGeom prst="rect">
            <a:avLst/>
          </a:prstGeom>
          <a:noFill/>
          <a:ln>
            <a:noFill/>
          </a:ln>
        </p:spPr>
        <p:txBody>
          <a:bodyPr spcFirstLastPara="1" wrap="square" lIns="76175" tIns="38075" rIns="76175" bIns="38075" anchor="t" anchorCtr="0">
            <a:spAutoFit/>
          </a:bodyPr>
          <a:lstStyle/>
          <a:p>
            <a:pPr marL="0" marR="0" lvl="0" indent="0" algn="ctr" rtl="0">
              <a:lnSpc>
                <a:spcPct val="100000"/>
              </a:lnSpc>
              <a:spcBef>
                <a:spcPts val="0"/>
              </a:spcBef>
              <a:spcAft>
                <a:spcPts val="0"/>
              </a:spcAft>
              <a:buClr>
                <a:srgbClr val="000000"/>
              </a:buClr>
              <a:buSzPts val="2399"/>
              <a:buFont typeface="Arial"/>
              <a:buNone/>
            </a:pPr>
            <a:r>
              <a:rPr lang="en-US" sz="2399" b="1" i="0" u="none" strike="noStrike" cap="none">
                <a:solidFill>
                  <a:srgbClr val="ED7D31"/>
                </a:solidFill>
              </a:rPr>
              <a:t>D</a:t>
            </a:r>
            <a:endParaRPr sz="2333" i="0" u="none" strike="noStrike" cap="none">
              <a:solidFill>
                <a:srgbClr val="ED7D31"/>
              </a:solidFill>
            </a:endParaRPr>
          </a:p>
        </p:txBody>
      </p:sp>
      <p:cxnSp>
        <p:nvCxnSpPr>
          <p:cNvPr id="291" name="Google Shape;291;p11"/>
          <p:cNvCxnSpPr>
            <a:stCxn id="292" idx="1"/>
            <a:endCxn id="259" idx="3"/>
          </p:cNvCxnSpPr>
          <p:nvPr/>
        </p:nvCxnSpPr>
        <p:spPr>
          <a:xfrm>
            <a:off x="7929238" y="5281908"/>
            <a:ext cx="2012700" cy="0"/>
          </a:xfrm>
          <a:prstGeom prst="straightConnector1">
            <a:avLst/>
          </a:prstGeom>
          <a:noFill/>
          <a:ln w="25400" cap="flat" cmpd="sng">
            <a:solidFill>
              <a:srgbClr val="BBB9B9"/>
            </a:solidFill>
            <a:prstDash val="solid"/>
            <a:round/>
            <a:headEnd type="none" w="sm" len="sm"/>
            <a:tailEnd type="triangle" w="med" len="med"/>
          </a:ln>
          <a:effectLst>
            <a:outerShdw blurRad="40000" dist="20000" dir="5400000" rotWithShape="0">
              <a:srgbClr val="000000">
                <a:alpha val="36080"/>
              </a:srgbClr>
            </a:outerShdw>
          </a:effectLst>
        </p:spPr>
      </p:cxnSp>
      <p:sp>
        <p:nvSpPr>
          <p:cNvPr id="292" name="Google Shape;292;p11"/>
          <p:cNvSpPr txBox="1"/>
          <p:nvPr/>
        </p:nvSpPr>
        <p:spPr>
          <a:xfrm flipH="1">
            <a:off x="7362238" y="5058858"/>
            <a:ext cx="567000" cy="446100"/>
          </a:xfrm>
          <a:prstGeom prst="rect">
            <a:avLst/>
          </a:prstGeom>
          <a:noFill/>
          <a:ln>
            <a:noFill/>
          </a:ln>
        </p:spPr>
        <p:txBody>
          <a:bodyPr spcFirstLastPara="1" wrap="square" lIns="76175" tIns="38075" rIns="76175" bIns="38075" anchor="t" anchorCtr="0">
            <a:spAutoFit/>
          </a:bodyPr>
          <a:lstStyle/>
          <a:p>
            <a:pPr marL="0" marR="0" lvl="0" indent="0" algn="ctr" rtl="0">
              <a:lnSpc>
                <a:spcPct val="100000"/>
              </a:lnSpc>
              <a:spcBef>
                <a:spcPts val="0"/>
              </a:spcBef>
              <a:spcAft>
                <a:spcPts val="0"/>
              </a:spcAft>
              <a:buClr>
                <a:srgbClr val="000000"/>
              </a:buClr>
              <a:buSzPts val="2399"/>
              <a:buFont typeface="Arial"/>
              <a:buNone/>
            </a:pPr>
            <a:r>
              <a:rPr lang="en-US" sz="2399" b="1" i="0" u="none" strike="noStrike" cap="none">
                <a:solidFill>
                  <a:srgbClr val="980000"/>
                </a:solidFill>
              </a:rPr>
              <a:t>A</a:t>
            </a:r>
            <a:endParaRPr sz="2333" i="0" u="none" strike="noStrike" cap="none">
              <a:solidFill>
                <a:srgbClr val="980000"/>
              </a:solidFill>
            </a:endParaRPr>
          </a:p>
        </p:txBody>
      </p:sp>
      <p:sp>
        <p:nvSpPr>
          <p:cNvPr id="293" name="Google Shape;293;p11"/>
          <p:cNvSpPr txBox="1"/>
          <p:nvPr/>
        </p:nvSpPr>
        <p:spPr>
          <a:xfrm flipH="1">
            <a:off x="7945165" y="4809708"/>
            <a:ext cx="1778700" cy="487200"/>
          </a:xfrm>
          <a:prstGeom prst="rect">
            <a:avLst/>
          </a:prstGeom>
          <a:noFill/>
          <a:ln>
            <a:noFill/>
          </a:ln>
        </p:spPr>
        <p:txBody>
          <a:bodyPr spcFirstLastPara="1" wrap="square" lIns="76175" tIns="38075" rIns="76175" bIns="38075" anchor="t" anchorCtr="0">
            <a:spAutoFit/>
          </a:bodyPr>
          <a:lstStyle/>
          <a:p>
            <a:pPr marL="0" marR="0" lvl="0" indent="0" algn="ctr" rtl="0">
              <a:lnSpc>
                <a:spcPct val="100000"/>
              </a:lnSpc>
              <a:spcBef>
                <a:spcPts val="0"/>
              </a:spcBef>
              <a:spcAft>
                <a:spcPts val="0"/>
              </a:spcAft>
              <a:buClr>
                <a:srgbClr val="000000"/>
              </a:buClr>
              <a:buSzPts val="1399"/>
              <a:buFont typeface="Arial"/>
              <a:buNone/>
            </a:pPr>
            <a:r>
              <a:rPr lang="en-US" sz="1333" i="0" u="none" strike="noStrike" cap="none">
                <a:solidFill>
                  <a:srgbClr val="003251"/>
                </a:solidFill>
              </a:rPr>
              <a:t>Multiple suppliers</a:t>
            </a:r>
            <a:endParaRPr sz="1167" i="0" u="none" strike="noStrike" cap="none">
              <a:solidFill>
                <a:srgbClr val="003251"/>
              </a:solidFill>
            </a:endParaRPr>
          </a:p>
          <a:p>
            <a:pPr marL="0" marR="0" lvl="0" indent="0" algn="ctr" rtl="0">
              <a:lnSpc>
                <a:spcPct val="100000"/>
              </a:lnSpc>
              <a:spcBef>
                <a:spcPts val="0"/>
              </a:spcBef>
              <a:spcAft>
                <a:spcPts val="0"/>
              </a:spcAft>
              <a:buClr>
                <a:srgbClr val="000000"/>
              </a:buClr>
              <a:buSzPts val="1333"/>
              <a:buFont typeface="Arial"/>
              <a:buNone/>
            </a:pPr>
            <a:r>
              <a:rPr lang="en-US" sz="1333" i="0" u="none" strike="noStrike" cap="none">
                <a:solidFill>
                  <a:srgbClr val="003251"/>
                </a:solidFill>
              </a:rPr>
              <a:t>Short lead-time</a:t>
            </a:r>
            <a:endParaRPr sz="1167" i="0" u="none" strike="noStrike" cap="none">
              <a:solidFill>
                <a:srgbClr val="00325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9"/>
                                        </p:tgtEl>
                                        <p:attrNameLst>
                                          <p:attrName>style.visibility</p:attrName>
                                        </p:attrNameLst>
                                      </p:cBhvr>
                                      <p:to>
                                        <p:strVal val="visible"/>
                                      </p:to>
                                    </p:set>
                                    <p:animEffect transition="in" filter="fade">
                                      <p:cBhvr>
                                        <p:cTn id="7" dur="500"/>
                                        <p:tgtEl>
                                          <p:spTgt spid="25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6"/>
                                        </p:tgtEl>
                                        <p:attrNameLst>
                                          <p:attrName>style.visibility</p:attrName>
                                        </p:attrNameLst>
                                      </p:cBhvr>
                                      <p:to>
                                        <p:strVal val="visible"/>
                                      </p:to>
                                    </p:set>
                                    <p:animEffect transition="in" filter="fade">
                                      <p:cBhvr>
                                        <p:cTn id="10" dur="500"/>
                                        <p:tgtEl>
                                          <p:spTgt spid="266"/>
                                        </p:tgtEl>
                                      </p:cBhvr>
                                    </p:animEffect>
                                  </p:childTnLst>
                                </p:cTn>
                              </p:par>
                              <p:par>
                                <p:cTn id="11" presetID="10" presetClass="entr" presetSubtype="0" fill="hold" nodeType="withEffect">
                                  <p:stCondLst>
                                    <p:cond delay="0"/>
                                  </p:stCondLst>
                                  <p:childTnLst>
                                    <p:set>
                                      <p:cBhvr>
                                        <p:cTn id="12" dur="1" fill="hold">
                                          <p:stCondLst>
                                            <p:cond delay="0"/>
                                          </p:stCondLst>
                                        </p:cTn>
                                        <p:tgtEl>
                                          <p:spTgt spid="267"/>
                                        </p:tgtEl>
                                        <p:attrNameLst>
                                          <p:attrName>style.visibility</p:attrName>
                                        </p:attrNameLst>
                                      </p:cBhvr>
                                      <p:to>
                                        <p:strVal val="visible"/>
                                      </p:to>
                                    </p:set>
                                    <p:animEffect transition="in" filter="fade">
                                      <p:cBhvr>
                                        <p:cTn id="13" dur="500"/>
                                        <p:tgtEl>
                                          <p:spTgt spid="26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77"/>
                                        </p:tgtEl>
                                        <p:attrNameLst>
                                          <p:attrName>style.visibility</p:attrName>
                                        </p:attrNameLst>
                                      </p:cBhvr>
                                      <p:to>
                                        <p:strVal val="visible"/>
                                      </p:to>
                                    </p:set>
                                    <p:animEffect transition="in" filter="fade">
                                      <p:cBhvr>
                                        <p:cTn id="16" dur="500"/>
                                        <p:tgtEl>
                                          <p:spTgt spid="27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78"/>
                                        </p:tgtEl>
                                        <p:attrNameLst>
                                          <p:attrName>style.visibility</p:attrName>
                                        </p:attrNameLst>
                                      </p:cBhvr>
                                      <p:to>
                                        <p:strVal val="visible"/>
                                      </p:to>
                                    </p:set>
                                    <p:animEffect transition="in" filter="fade">
                                      <p:cBhvr>
                                        <p:cTn id="19" dur="500"/>
                                        <p:tgtEl>
                                          <p:spTgt spid="278"/>
                                        </p:tgtEl>
                                      </p:cBhvr>
                                    </p:animEffect>
                                  </p:childTnLst>
                                </p:cTn>
                              </p:par>
                              <p:par>
                                <p:cTn id="20" presetID="10" presetClass="entr" presetSubtype="0" fill="hold" nodeType="withEffect">
                                  <p:stCondLst>
                                    <p:cond delay="0"/>
                                  </p:stCondLst>
                                  <p:childTnLst>
                                    <p:set>
                                      <p:cBhvr>
                                        <p:cTn id="21" dur="1" fill="hold">
                                          <p:stCondLst>
                                            <p:cond delay="0"/>
                                          </p:stCondLst>
                                        </p:cTn>
                                        <p:tgtEl>
                                          <p:spTgt spid="279"/>
                                        </p:tgtEl>
                                        <p:attrNameLst>
                                          <p:attrName>style.visibility</p:attrName>
                                        </p:attrNameLst>
                                      </p:cBhvr>
                                      <p:to>
                                        <p:strVal val="visible"/>
                                      </p:to>
                                    </p:set>
                                    <p:animEffect transition="in" filter="fade">
                                      <p:cBhvr>
                                        <p:cTn id="22" dur="500"/>
                                        <p:tgtEl>
                                          <p:spTgt spid="27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81"/>
                                        </p:tgtEl>
                                        <p:attrNameLst>
                                          <p:attrName>style.visibility</p:attrName>
                                        </p:attrNameLst>
                                      </p:cBhvr>
                                      <p:to>
                                        <p:strVal val="visible"/>
                                      </p:to>
                                    </p:set>
                                    <p:animEffect transition="in" filter="fade">
                                      <p:cBhvr>
                                        <p:cTn id="25" dur="500"/>
                                        <p:tgtEl>
                                          <p:spTgt spid="28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82"/>
                                        </p:tgtEl>
                                        <p:attrNameLst>
                                          <p:attrName>style.visibility</p:attrName>
                                        </p:attrNameLst>
                                      </p:cBhvr>
                                      <p:to>
                                        <p:strVal val="visible"/>
                                      </p:to>
                                    </p:set>
                                    <p:animEffect transition="in" filter="fade">
                                      <p:cBhvr>
                                        <p:cTn id="28" dur="500"/>
                                        <p:tgtEl>
                                          <p:spTgt spid="282"/>
                                        </p:tgtEl>
                                      </p:cBhvr>
                                    </p:animEffect>
                                  </p:childTnLst>
                                </p:cTn>
                              </p:par>
                              <p:par>
                                <p:cTn id="29" presetID="10" presetClass="entr" presetSubtype="0" fill="hold" nodeType="withEffect">
                                  <p:stCondLst>
                                    <p:cond delay="0"/>
                                  </p:stCondLst>
                                  <p:childTnLst>
                                    <p:set>
                                      <p:cBhvr>
                                        <p:cTn id="30" dur="1" fill="hold">
                                          <p:stCondLst>
                                            <p:cond delay="0"/>
                                          </p:stCondLst>
                                        </p:cTn>
                                        <p:tgtEl>
                                          <p:spTgt spid="283"/>
                                        </p:tgtEl>
                                        <p:attrNameLst>
                                          <p:attrName>style.visibility</p:attrName>
                                        </p:attrNameLst>
                                      </p:cBhvr>
                                      <p:to>
                                        <p:strVal val="visible"/>
                                      </p:to>
                                    </p:set>
                                    <p:animEffect transition="in" filter="fade">
                                      <p:cBhvr>
                                        <p:cTn id="31" dur="500"/>
                                        <p:tgtEl>
                                          <p:spTgt spid="28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85"/>
                                        </p:tgtEl>
                                        <p:attrNameLst>
                                          <p:attrName>style.visibility</p:attrName>
                                        </p:attrNameLst>
                                      </p:cBhvr>
                                      <p:to>
                                        <p:strVal val="visible"/>
                                      </p:to>
                                    </p:set>
                                    <p:animEffect transition="in" filter="fade">
                                      <p:cBhvr>
                                        <p:cTn id="34" dur="500"/>
                                        <p:tgtEl>
                                          <p:spTgt spid="28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88"/>
                                        </p:tgtEl>
                                        <p:attrNameLst>
                                          <p:attrName>style.visibility</p:attrName>
                                        </p:attrNameLst>
                                      </p:cBhvr>
                                      <p:to>
                                        <p:strVal val="visible"/>
                                      </p:to>
                                    </p:set>
                                    <p:animEffect transition="in" filter="fade">
                                      <p:cBhvr>
                                        <p:cTn id="37" dur="500"/>
                                        <p:tgtEl>
                                          <p:spTgt spid="288"/>
                                        </p:tgtEl>
                                      </p:cBhvr>
                                    </p:animEffect>
                                  </p:childTnLst>
                                </p:cTn>
                              </p:par>
                              <p:par>
                                <p:cTn id="38" presetID="10" presetClass="entr" presetSubtype="0" fill="hold" nodeType="withEffect">
                                  <p:stCondLst>
                                    <p:cond delay="0"/>
                                  </p:stCondLst>
                                  <p:childTnLst>
                                    <p:set>
                                      <p:cBhvr>
                                        <p:cTn id="39" dur="1" fill="hold">
                                          <p:stCondLst>
                                            <p:cond delay="0"/>
                                          </p:stCondLst>
                                        </p:cTn>
                                        <p:tgtEl>
                                          <p:spTgt spid="289"/>
                                        </p:tgtEl>
                                        <p:attrNameLst>
                                          <p:attrName>style.visibility</p:attrName>
                                        </p:attrNameLst>
                                      </p:cBhvr>
                                      <p:to>
                                        <p:strVal val="visible"/>
                                      </p:to>
                                    </p:set>
                                    <p:animEffect transition="in" filter="fade">
                                      <p:cBhvr>
                                        <p:cTn id="40" dur="500"/>
                                        <p:tgtEl>
                                          <p:spTgt spid="289"/>
                                        </p:tgtEl>
                                      </p:cBhvr>
                                    </p:animEffect>
                                  </p:childTnLst>
                                </p:cTn>
                              </p:par>
                              <p:par>
                                <p:cTn id="41" presetID="10" presetClass="entr" presetSubtype="0" fill="hold" nodeType="withEffect">
                                  <p:stCondLst>
                                    <p:cond delay="0"/>
                                  </p:stCondLst>
                                  <p:childTnLst>
                                    <p:set>
                                      <p:cBhvr>
                                        <p:cTn id="42" dur="1" fill="hold">
                                          <p:stCondLst>
                                            <p:cond delay="0"/>
                                          </p:stCondLst>
                                        </p:cTn>
                                        <p:tgtEl>
                                          <p:spTgt spid="291"/>
                                        </p:tgtEl>
                                        <p:attrNameLst>
                                          <p:attrName>style.visibility</p:attrName>
                                        </p:attrNameLst>
                                      </p:cBhvr>
                                      <p:to>
                                        <p:strVal val="visible"/>
                                      </p:to>
                                    </p:set>
                                    <p:animEffect transition="in" filter="fade">
                                      <p:cBhvr>
                                        <p:cTn id="43" dur="500"/>
                                        <p:tgtEl>
                                          <p:spTgt spid="291"/>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93"/>
                                        </p:tgtEl>
                                        <p:attrNameLst>
                                          <p:attrName>style.visibility</p:attrName>
                                        </p:attrNameLst>
                                      </p:cBhvr>
                                      <p:to>
                                        <p:strVal val="visible"/>
                                      </p:to>
                                    </p:set>
                                    <p:animEffect transition="in" filter="fade">
                                      <p:cBhvr>
                                        <p:cTn id="46" dur="500"/>
                                        <p:tgtEl>
                                          <p:spTgt spid="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 grpId="0"/>
      <p:bldP spid="266" grpId="0"/>
      <p:bldP spid="277" grpId="0"/>
      <p:bldP spid="278" grpId="0"/>
      <p:bldP spid="281" grpId="0"/>
      <p:bldP spid="282" grpId="0"/>
      <p:bldP spid="285" grpId="0"/>
      <p:bldP spid="288" grpId="0"/>
      <p:bldP spid="293" grpId="0"/>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Shape 297"/>
        <p:cNvGrpSpPr/>
        <p:nvPr/>
      </p:nvGrpSpPr>
      <p:grpSpPr>
        <a:xfrm>
          <a:off x="0" y="0"/>
          <a:ext cx="0" cy="0"/>
          <a:chOff x="0" y="0"/>
          <a:chExt cx="0" cy="0"/>
        </a:xfrm>
      </p:grpSpPr>
      <p:sp>
        <p:nvSpPr>
          <p:cNvPr id="298" name="Google Shape;298;g32d563849ba_0_201"/>
          <p:cNvSpPr txBox="1">
            <a:spLocks noGrp="1"/>
          </p:cNvSpPr>
          <p:nvPr>
            <p:ph type="title"/>
          </p:nvPr>
        </p:nvSpPr>
        <p:spPr>
          <a:xfrm>
            <a:off x="838199" y="368288"/>
            <a:ext cx="10515600" cy="1325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4800"/>
              <a:buFont typeface="Arial"/>
              <a:buNone/>
            </a:pPr>
            <a:r>
              <a:rPr lang="en-US"/>
              <a:t>Sample Process Flow</a:t>
            </a:r>
            <a:endParaRPr/>
          </a:p>
        </p:txBody>
      </p:sp>
      <p:sp>
        <p:nvSpPr>
          <p:cNvPr id="299" name="Google Shape;299;g32d563849ba_0_201"/>
          <p:cNvSpPr/>
          <p:nvPr/>
        </p:nvSpPr>
        <p:spPr>
          <a:xfrm rot="5400000">
            <a:off x="10569141" y="5619361"/>
            <a:ext cx="320700" cy="671400"/>
          </a:xfrm>
          <a:prstGeom prst="upArrow">
            <a:avLst>
              <a:gd name="adj1" fmla="val 50000"/>
              <a:gd name="adj2" fmla="val 50000"/>
            </a:avLst>
          </a:prstGeom>
          <a:solidFill>
            <a:srgbClr val="D3EEFF"/>
          </a:solidFill>
          <a:ln w="9525" cap="flat" cmpd="sng">
            <a:solidFill>
              <a:srgbClr val="00315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300" name="Google Shape;300;g32d563849ba_0_201"/>
          <p:cNvSpPr/>
          <p:nvPr/>
        </p:nvSpPr>
        <p:spPr>
          <a:xfrm rot="10800000" flipH="1">
            <a:off x="3241208" y="5161225"/>
            <a:ext cx="5959500" cy="1013400"/>
          </a:xfrm>
          <a:prstGeom prst="bentArrow">
            <a:avLst>
              <a:gd name="adj1" fmla="val 15303"/>
              <a:gd name="adj2" fmla="val 21229"/>
              <a:gd name="adj3" fmla="val 17458"/>
              <a:gd name="adj4" fmla="val 43750"/>
            </a:avLst>
          </a:prstGeom>
          <a:solidFill>
            <a:srgbClr val="D3EEFF"/>
          </a:solidFill>
          <a:ln w="9525" cap="flat" cmpd="sng">
            <a:solidFill>
              <a:srgbClr val="00315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1" name="Google Shape;301;g32d563849ba_0_201"/>
          <p:cNvSpPr/>
          <p:nvPr/>
        </p:nvSpPr>
        <p:spPr>
          <a:xfrm rot="10800000" flipH="1">
            <a:off x="4926954" y="5159974"/>
            <a:ext cx="4274100" cy="1013400"/>
          </a:xfrm>
          <a:prstGeom prst="bentArrow">
            <a:avLst>
              <a:gd name="adj1" fmla="val 15303"/>
              <a:gd name="adj2" fmla="val 21229"/>
              <a:gd name="adj3" fmla="val 17458"/>
              <a:gd name="adj4" fmla="val 43750"/>
            </a:avLst>
          </a:prstGeom>
          <a:solidFill>
            <a:srgbClr val="D3EEFF"/>
          </a:solidFill>
          <a:ln w="9525" cap="flat" cmpd="sng">
            <a:solidFill>
              <a:srgbClr val="00315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2" name="Google Shape;302;g32d563849ba_0_201"/>
          <p:cNvSpPr/>
          <p:nvPr/>
        </p:nvSpPr>
        <p:spPr>
          <a:xfrm rot="5400000">
            <a:off x="4843342" y="2539998"/>
            <a:ext cx="284100" cy="2317200"/>
          </a:xfrm>
          <a:prstGeom prst="upArrow">
            <a:avLst>
              <a:gd name="adj1" fmla="val 50000"/>
              <a:gd name="adj2" fmla="val 50000"/>
            </a:avLst>
          </a:prstGeom>
          <a:solidFill>
            <a:srgbClr val="D3EEFF"/>
          </a:solidFill>
          <a:ln w="9525" cap="flat" cmpd="sng">
            <a:solidFill>
              <a:srgbClr val="00315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303" name="Google Shape;303;g32d563849ba_0_201"/>
          <p:cNvSpPr/>
          <p:nvPr/>
        </p:nvSpPr>
        <p:spPr>
          <a:xfrm rot="5400000">
            <a:off x="4791246" y="1414813"/>
            <a:ext cx="284100" cy="2317200"/>
          </a:xfrm>
          <a:prstGeom prst="upArrow">
            <a:avLst>
              <a:gd name="adj1" fmla="val 50000"/>
              <a:gd name="adj2" fmla="val 50000"/>
            </a:avLst>
          </a:prstGeom>
          <a:solidFill>
            <a:srgbClr val="D3EEFF"/>
          </a:solidFill>
          <a:ln w="9525" cap="flat" cmpd="sng">
            <a:solidFill>
              <a:srgbClr val="00315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304" name="Google Shape;304;g32d563849ba_0_201"/>
          <p:cNvSpPr/>
          <p:nvPr/>
        </p:nvSpPr>
        <p:spPr>
          <a:xfrm rot="-5400000">
            <a:off x="7384377" y="4456956"/>
            <a:ext cx="320700" cy="671400"/>
          </a:xfrm>
          <a:prstGeom prst="upArrow">
            <a:avLst>
              <a:gd name="adj1" fmla="val 50000"/>
              <a:gd name="adj2" fmla="val 50000"/>
            </a:avLst>
          </a:prstGeom>
          <a:solidFill>
            <a:srgbClr val="D3EEFF"/>
          </a:solidFill>
          <a:ln w="9525" cap="flat" cmpd="sng">
            <a:solidFill>
              <a:srgbClr val="00315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305" name="Google Shape;305;g32d563849ba_0_201"/>
          <p:cNvSpPr/>
          <p:nvPr/>
        </p:nvSpPr>
        <p:spPr>
          <a:xfrm rot="-5400000">
            <a:off x="7384377" y="3336762"/>
            <a:ext cx="320700" cy="671400"/>
          </a:xfrm>
          <a:prstGeom prst="upArrow">
            <a:avLst>
              <a:gd name="adj1" fmla="val 50000"/>
              <a:gd name="adj2" fmla="val 50000"/>
            </a:avLst>
          </a:prstGeom>
          <a:solidFill>
            <a:srgbClr val="D3EEFF"/>
          </a:solidFill>
          <a:ln w="9525" cap="flat" cmpd="sng">
            <a:solidFill>
              <a:srgbClr val="00315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306" name="Google Shape;306;g32d563849ba_0_201"/>
          <p:cNvSpPr/>
          <p:nvPr/>
        </p:nvSpPr>
        <p:spPr>
          <a:xfrm rot="-5400000">
            <a:off x="7384377" y="2216569"/>
            <a:ext cx="320700" cy="671400"/>
          </a:xfrm>
          <a:prstGeom prst="upArrow">
            <a:avLst>
              <a:gd name="adj1" fmla="val 50000"/>
              <a:gd name="adj2" fmla="val 50000"/>
            </a:avLst>
          </a:prstGeom>
          <a:solidFill>
            <a:srgbClr val="D3EEFF"/>
          </a:solidFill>
          <a:ln w="9525" cap="flat" cmpd="sng">
            <a:solidFill>
              <a:srgbClr val="00315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307" name="Google Shape;307;g32d563849ba_0_201"/>
          <p:cNvSpPr/>
          <p:nvPr/>
        </p:nvSpPr>
        <p:spPr>
          <a:xfrm>
            <a:off x="7700384" y="2121139"/>
            <a:ext cx="1297200" cy="897600"/>
          </a:xfrm>
          <a:prstGeom prst="diamond">
            <a:avLst/>
          </a:prstGeom>
          <a:solidFill>
            <a:srgbClr val="0073BB"/>
          </a:solidFill>
          <a:ln w="25400" cap="flat" cmpd="sng">
            <a:solidFill>
              <a:srgbClr val="003154"/>
            </a:solidFill>
            <a:prstDash val="solid"/>
            <a:round/>
            <a:headEnd type="none" w="sm" len="sm"/>
            <a:tailEnd type="none" w="sm" len="sm"/>
          </a:ln>
        </p:spPr>
        <p:txBody>
          <a:bodyPr spcFirstLastPara="1" wrap="square" lIns="0" tIns="45700" rIns="0"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FFFFFF"/>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FFFFFF"/>
                </a:solidFill>
                <a:latin typeface="Arial"/>
                <a:ea typeface="Arial"/>
                <a:cs typeface="Arial"/>
                <a:sym typeface="Arial"/>
              </a:rPr>
              <a:t>Asset?</a:t>
            </a:r>
            <a:endParaRPr sz="1400" b="0" i="0" u="none" strike="noStrike" cap="none">
              <a:solidFill>
                <a:srgbClr val="000000"/>
              </a:solidFill>
              <a:latin typeface="Arial"/>
              <a:ea typeface="Arial"/>
              <a:cs typeface="Arial"/>
              <a:sym typeface="Arial"/>
            </a:endParaRPr>
          </a:p>
        </p:txBody>
      </p:sp>
      <p:sp>
        <p:nvSpPr>
          <p:cNvPr id="308" name="Google Shape;308;g32d563849ba_0_201"/>
          <p:cNvSpPr/>
          <p:nvPr/>
        </p:nvSpPr>
        <p:spPr>
          <a:xfrm rot="5400000">
            <a:off x="5663040" y="4472336"/>
            <a:ext cx="320700" cy="671400"/>
          </a:xfrm>
          <a:prstGeom prst="upArrow">
            <a:avLst>
              <a:gd name="adj1" fmla="val 50000"/>
              <a:gd name="adj2" fmla="val 50000"/>
            </a:avLst>
          </a:prstGeom>
          <a:solidFill>
            <a:srgbClr val="D3EEFF"/>
          </a:solidFill>
          <a:ln w="9525" cap="flat" cmpd="sng">
            <a:solidFill>
              <a:srgbClr val="00315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309" name="Google Shape;309;g32d563849ba_0_201"/>
          <p:cNvSpPr/>
          <p:nvPr/>
        </p:nvSpPr>
        <p:spPr>
          <a:xfrm>
            <a:off x="4356182" y="4359303"/>
            <a:ext cx="1297200" cy="897600"/>
          </a:xfrm>
          <a:prstGeom prst="diamond">
            <a:avLst/>
          </a:prstGeom>
          <a:solidFill>
            <a:srgbClr val="0073BB"/>
          </a:solidFill>
          <a:ln w="25400" cap="flat" cmpd="sng">
            <a:solidFill>
              <a:srgbClr val="003154"/>
            </a:solidFill>
            <a:prstDash val="solid"/>
            <a:round/>
            <a:headEnd type="none" w="sm" len="sm"/>
            <a:tailEnd type="none" w="sm" len="sm"/>
          </a:ln>
        </p:spPr>
        <p:txBody>
          <a:bodyPr spcFirstLastPara="1" wrap="square" lIns="0" tIns="45700" rIns="0"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FFFFFF"/>
                </a:solidFill>
                <a:latin typeface="Arial"/>
                <a:ea typeface="Arial"/>
                <a:cs typeface="Arial"/>
                <a:sym typeface="Arial"/>
              </a:rPr>
              <a:t>Price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FFFFFF"/>
                </a:solidFill>
                <a:latin typeface="Arial"/>
                <a:ea typeface="Arial"/>
                <a:cs typeface="Arial"/>
                <a:sym typeface="Arial"/>
              </a:rPr>
              <a:t>&lt; $250?</a:t>
            </a:r>
            <a:endParaRPr sz="1400" b="0" i="0" u="none" strike="noStrike" cap="none">
              <a:solidFill>
                <a:srgbClr val="000000"/>
              </a:solidFill>
              <a:latin typeface="Arial"/>
              <a:ea typeface="Arial"/>
              <a:cs typeface="Arial"/>
              <a:sym typeface="Arial"/>
            </a:endParaRPr>
          </a:p>
        </p:txBody>
      </p:sp>
      <p:sp>
        <p:nvSpPr>
          <p:cNvPr id="310" name="Google Shape;310;g32d563849ba_0_201"/>
          <p:cNvSpPr/>
          <p:nvPr/>
        </p:nvSpPr>
        <p:spPr>
          <a:xfrm rot="5400000">
            <a:off x="3994905" y="4472336"/>
            <a:ext cx="320700" cy="671400"/>
          </a:xfrm>
          <a:prstGeom prst="upArrow">
            <a:avLst>
              <a:gd name="adj1" fmla="val 50000"/>
              <a:gd name="adj2" fmla="val 50000"/>
            </a:avLst>
          </a:prstGeom>
          <a:solidFill>
            <a:srgbClr val="D3EEFF"/>
          </a:solidFill>
          <a:ln w="9525" cap="flat" cmpd="sng">
            <a:solidFill>
              <a:srgbClr val="00315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311" name="Google Shape;311;g32d563849ba_0_201"/>
          <p:cNvSpPr/>
          <p:nvPr/>
        </p:nvSpPr>
        <p:spPr>
          <a:xfrm>
            <a:off x="2656996" y="4364099"/>
            <a:ext cx="1297200" cy="897600"/>
          </a:xfrm>
          <a:prstGeom prst="diamond">
            <a:avLst/>
          </a:prstGeom>
          <a:solidFill>
            <a:srgbClr val="0073BB"/>
          </a:solidFill>
          <a:ln w="25400" cap="flat" cmpd="sng">
            <a:solidFill>
              <a:srgbClr val="003154"/>
            </a:solidFill>
            <a:prstDash val="solid"/>
            <a:round/>
            <a:headEnd type="none" w="sm" len="sm"/>
            <a:tailEnd type="none" w="sm" len="sm"/>
          </a:ln>
        </p:spPr>
        <p:txBody>
          <a:bodyPr spcFirstLastPara="1" wrap="square" lIns="0" tIns="45700" rIns="0"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FFFFFF"/>
                </a:solidFill>
                <a:latin typeface="Arial"/>
                <a:ea typeface="Arial"/>
                <a:cs typeface="Arial"/>
                <a:sym typeface="Arial"/>
              </a:rPr>
              <a:t>Fast?</a:t>
            </a:r>
            <a:endParaRPr sz="1400" b="0" i="0" u="none" strike="noStrike" cap="none">
              <a:solidFill>
                <a:srgbClr val="000000"/>
              </a:solidFill>
              <a:latin typeface="Arial"/>
              <a:ea typeface="Arial"/>
              <a:cs typeface="Arial"/>
              <a:sym typeface="Arial"/>
            </a:endParaRPr>
          </a:p>
        </p:txBody>
      </p:sp>
      <p:sp>
        <p:nvSpPr>
          <p:cNvPr id="312" name="Google Shape;312;g32d563849ba_0_201"/>
          <p:cNvSpPr/>
          <p:nvPr/>
        </p:nvSpPr>
        <p:spPr>
          <a:xfrm rot="10800000">
            <a:off x="3164687" y="3993225"/>
            <a:ext cx="281700" cy="517800"/>
          </a:xfrm>
          <a:prstGeom prst="upArrow">
            <a:avLst>
              <a:gd name="adj1" fmla="val 50000"/>
              <a:gd name="adj2" fmla="val 50000"/>
            </a:avLst>
          </a:prstGeom>
          <a:solidFill>
            <a:srgbClr val="D3EEFF"/>
          </a:solidFill>
          <a:ln w="9525" cap="flat" cmpd="sng">
            <a:solidFill>
              <a:srgbClr val="00315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313" name="Google Shape;313;g32d563849ba_0_201"/>
          <p:cNvSpPr/>
          <p:nvPr/>
        </p:nvSpPr>
        <p:spPr>
          <a:xfrm>
            <a:off x="2659111" y="3242619"/>
            <a:ext cx="1297200" cy="897600"/>
          </a:xfrm>
          <a:prstGeom prst="diamond">
            <a:avLst/>
          </a:prstGeom>
          <a:solidFill>
            <a:srgbClr val="0073BB"/>
          </a:solidFill>
          <a:ln w="25400" cap="flat" cmpd="sng">
            <a:solidFill>
              <a:srgbClr val="003154"/>
            </a:solidFill>
            <a:prstDash val="solid"/>
            <a:round/>
            <a:headEnd type="none" w="sm" len="sm"/>
            <a:tailEnd type="none" w="sm" len="sm"/>
          </a:ln>
        </p:spPr>
        <p:txBody>
          <a:bodyPr spcFirstLastPara="1" wrap="square" lIns="0" tIns="45700" rIns="0"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FFFFFF"/>
                </a:solidFill>
                <a:latin typeface="Arial"/>
                <a:ea typeface="Arial"/>
                <a:cs typeface="Arial"/>
                <a:sym typeface="Arial"/>
              </a:rPr>
              <a:t>Capital</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FFFFFF"/>
                </a:solidFill>
                <a:latin typeface="Arial"/>
                <a:ea typeface="Arial"/>
                <a:cs typeface="Arial"/>
                <a:sym typeface="Arial"/>
              </a:rPr>
              <a:t>Spare?</a:t>
            </a:r>
            <a:endParaRPr sz="1400" b="0" i="0" u="none" strike="noStrike" cap="none">
              <a:solidFill>
                <a:srgbClr val="000000"/>
              </a:solidFill>
              <a:latin typeface="Arial"/>
              <a:ea typeface="Arial"/>
              <a:cs typeface="Arial"/>
              <a:sym typeface="Arial"/>
            </a:endParaRPr>
          </a:p>
        </p:txBody>
      </p:sp>
      <p:sp>
        <p:nvSpPr>
          <p:cNvPr id="314" name="Google Shape;314;g32d563849ba_0_201"/>
          <p:cNvSpPr/>
          <p:nvPr/>
        </p:nvSpPr>
        <p:spPr>
          <a:xfrm rot="10800000">
            <a:off x="3164687" y="2865622"/>
            <a:ext cx="281700" cy="517800"/>
          </a:xfrm>
          <a:prstGeom prst="upArrow">
            <a:avLst>
              <a:gd name="adj1" fmla="val 50000"/>
              <a:gd name="adj2" fmla="val 50000"/>
            </a:avLst>
          </a:prstGeom>
          <a:solidFill>
            <a:srgbClr val="D3EEFF"/>
          </a:solidFill>
          <a:ln w="9525" cap="flat" cmpd="sng">
            <a:solidFill>
              <a:srgbClr val="00315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315" name="Google Shape;315;g32d563849ba_0_201"/>
          <p:cNvSpPr/>
          <p:nvPr/>
        </p:nvSpPr>
        <p:spPr>
          <a:xfrm>
            <a:off x="2659111" y="2121139"/>
            <a:ext cx="1297200" cy="897600"/>
          </a:xfrm>
          <a:prstGeom prst="diamond">
            <a:avLst/>
          </a:prstGeom>
          <a:solidFill>
            <a:srgbClr val="0073BB"/>
          </a:solidFill>
          <a:ln w="25400" cap="flat" cmpd="sng">
            <a:solidFill>
              <a:srgbClr val="003154"/>
            </a:solidFill>
            <a:prstDash val="solid"/>
            <a:round/>
            <a:headEnd type="none" w="sm" len="sm"/>
            <a:tailEnd type="none" w="sm" len="sm"/>
          </a:ln>
        </p:spPr>
        <p:txBody>
          <a:bodyPr spcFirstLastPara="1" wrap="square" lIns="0" tIns="45700" rIns="0"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FFFFFF"/>
                </a:solidFill>
                <a:latin typeface="Arial"/>
                <a:ea typeface="Arial"/>
                <a:cs typeface="Arial"/>
                <a:sym typeface="Arial"/>
              </a:rPr>
              <a:t>Insurance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FFFFFF"/>
                </a:solidFill>
                <a:latin typeface="Arial"/>
                <a:ea typeface="Arial"/>
                <a:cs typeface="Arial"/>
                <a:sym typeface="Arial"/>
              </a:rPr>
              <a:t>or HSE?</a:t>
            </a:r>
            <a:endParaRPr sz="1400" b="0" i="0" u="none" strike="noStrike" cap="none">
              <a:solidFill>
                <a:srgbClr val="000000"/>
              </a:solidFill>
              <a:latin typeface="Arial"/>
              <a:ea typeface="Arial"/>
              <a:cs typeface="Arial"/>
              <a:sym typeface="Arial"/>
            </a:endParaRPr>
          </a:p>
        </p:txBody>
      </p:sp>
      <p:sp>
        <p:nvSpPr>
          <p:cNvPr id="316" name="Google Shape;316;g32d563849ba_0_201"/>
          <p:cNvSpPr/>
          <p:nvPr/>
        </p:nvSpPr>
        <p:spPr>
          <a:xfrm>
            <a:off x="7700384" y="4364099"/>
            <a:ext cx="1297200" cy="897600"/>
          </a:xfrm>
          <a:prstGeom prst="diamond">
            <a:avLst/>
          </a:prstGeom>
          <a:solidFill>
            <a:srgbClr val="0073BB"/>
          </a:solidFill>
          <a:ln w="25400" cap="flat" cmpd="sng">
            <a:solidFill>
              <a:srgbClr val="003154"/>
            </a:solidFill>
            <a:prstDash val="solid"/>
            <a:round/>
            <a:headEnd type="none" w="sm" len="sm"/>
            <a:tailEnd type="none" w="sm" len="sm"/>
          </a:ln>
        </p:spPr>
        <p:txBody>
          <a:bodyPr spcFirstLastPara="1" wrap="square" lIns="0" tIns="45700" rIns="0"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FFFFFF"/>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FFFFFF"/>
                </a:solidFill>
                <a:latin typeface="Arial"/>
                <a:ea typeface="Arial"/>
                <a:cs typeface="Arial"/>
                <a:sym typeface="Arial"/>
              </a:rPr>
              <a:t>Asset?</a:t>
            </a:r>
            <a:endParaRPr sz="1400" b="0" i="0" u="none" strike="noStrike" cap="none">
              <a:solidFill>
                <a:srgbClr val="000000"/>
              </a:solidFill>
              <a:latin typeface="Arial"/>
              <a:ea typeface="Arial"/>
              <a:cs typeface="Arial"/>
              <a:sym typeface="Arial"/>
            </a:endParaRPr>
          </a:p>
        </p:txBody>
      </p:sp>
      <p:sp>
        <p:nvSpPr>
          <p:cNvPr id="317" name="Google Shape;317;g32d563849ba_0_201"/>
          <p:cNvSpPr/>
          <p:nvPr/>
        </p:nvSpPr>
        <p:spPr>
          <a:xfrm>
            <a:off x="7700384" y="3242619"/>
            <a:ext cx="1297200" cy="897600"/>
          </a:xfrm>
          <a:prstGeom prst="diamond">
            <a:avLst/>
          </a:prstGeom>
          <a:solidFill>
            <a:srgbClr val="0073BB"/>
          </a:solidFill>
          <a:ln w="25400" cap="flat" cmpd="sng">
            <a:solidFill>
              <a:srgbClr val="003154"/>
            </a:solidFill>
            <a:prstDash val="solid"/>
            <a:round/>
            <a:headEnd type="none" w="sm" len="sm"/>
            <a:tailEnd type="none" w="sm" len="sm"/>
          </a:ln>
        </p:spPr>
        <p:txBody>
          <a:bodyPr spcFirstLastPara="1" wrap="square" lIns="0" tIns="45700" rIns="0"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FFFFFF"/>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FFFFFF"/>
                </a:solidFill>
                <a:latin typeface="Arial"/>
                <a:ea typeface="Arial"/>
                <a:cs typeface="Arial"/>
                <a:sym typeface="Arial"/>
              </a:rPr>
              <a:t>Asset?</a:t>
            </a:r>
            <a:endParaRPr sz="1400" b="0" i="0" u="none" strike="noStrike" cap="none">
              <a:solidFill>
                <a:srgbClr val="000000"/>
              </a:solidFill>
              <a:latin typeface="Arial"/>
              <a:ea typeface="Arial"/>
              <a:cs typeface="Arial"/>
              <a:sym typeface="Arial"/>
            </a:endParaRPr>
          </a:p>
        </p:txBody>
      </p:sp>
      <p:sp>
        <p:nvSpPr>
          <p:cNvPr id="318" name="Google Shape;318;g32d563849ba_0_201"/>
          <p:cNvSpPr/>
          <p:nvPr/>
        </p:nvSpPr>
        <p:spPr>
          <a:xfrm>
            <a:off x="6319686" y="2183643"/>
            <a:ext cx="713700" cy="737100"/>
          </a:xfrm>
          <a:prstGeom prst="ellipse">
            <a:avLst/>
          </a:prstGeom>
          <a:gradFill>
            <a:gsLst>
              <a:gs pos="0">
                <a:srgbClr val="F4FBF7"/>
              </a:gs>
              <a:gs pos="74000">
                <a:srgbClr val="FF0000"/>
              </a:gs>
              <a:gs pos="83000">
                <a:srgbClr val="C00000"/>
              </a:gs>
              <a:gs pos="100000">
                <a:srgbClr val="C00000"/>
              </a:gs>
            </a:gsLst>
            <a:lin ang="5400012" scaled="0"/>
          </a:gradFill>
          <a:ln w="25400" cap="flat" cmpd="sng">
            <a:solidFill>
              <a:srgbClr val="7F7F7F"/>
            </a:solidFill>
            <a:prstDash val="solid"/>
            <a:round/>
            <a:headEnd type="none" w="sm" len="sm"/>
            <a:tailEnd type="none" w="sm" len="sm"/>
          </a:ln>
          <a:effectLst>
            <a:outerShdw blurRad="1524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FFFFFF"/>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319" name="Google Shape;319;g32d563849ba_0_201"/>
          <p:cNvSpPr/>
          <p:nvPr/>
        </p:nvSpPr>
        <p:spPr>
          <a:xfrm>
            <a:off x="6319686" y="4424030"/>
            <a:ext cx="713700" cy="737100"/>
          </a:xfrm>
          <a:prstGeom prst="ellipse">
            <a:avLst/>
          </a:prstGeom>
          <a:gradFill>
            <a:gsLst>
              <a:gs pos="0">
                <a:srgbClr val="F4FBF7"/>
              </a:gs>
              <a:gs pos="74000">
                <a:srgbClr val="A6E3BC"/>
              </a:gs>
              <a:gs pos="83000">
                <a:srgbClr val="A6E3BC"/>
              </a:gs>
              <a:gs pos="100000">
                <a:srgbClr val="C4ECD2"/>
              </a:gs>
            </a:gsLst>
            <a:lin ang="5400012" scaled="0"/>
          </a:gradFill>
          <a:ln w="25400" cap="flat" cmpd="sng">
            <a:solidFill>
              <a:srgbClr val="7F7F7F"/>
            </a:solidFill>
            <a:prstDash val="solid"/>
            <a:round/>
            <a:headEnd type="none" w="sm" len="sm"/>
            <a:tailEnd type="none" w="sm" len="sm"/>
          </a:ln>
          <a:effectLst>
            <a:outerShdw blurRad="1524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171616"/>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320" name="Google Shape;320;g32d563849ba_0_201"/>
          <p:cNvSpPr/>
          <p:nvPr/>
        </p:nvSpPr>
        <p:spPr>
          <a:xfrm>
            <a:off x="11228353" y="5586589"/>
            <a:ext cx="713700" cy="737100"/>
          </a:xfrm>
          <a:prstGeom prst="ellipse">
            <a:avLst/>
          </a:prstGeom>
          <a:gradFill>
            <a:gsLst>
              <a:gs pos="0">
                <a:srgbClr val="EFF7FF"/>
              </a:gs>
              <a:gs pos="74000">
                <a:srgbClr val="73C4FF"/>
              </a:gs>
              <a:gs pos="83000">
                <a:srgbClr val="73C4FF"/>
              </a:gs>
              <a:gs pos="100000">
                <a:srgbClr val="A2D8FE"/>
              </a:gs>
            </a:gsLst>
            <a:lin ang="5400012" scaled="0"/>
          </a:gradFill>
          <a:ln w="25400" cap="flat" cmpd="sng">
            <a:solidFill>
              <a:srgbClr val="7F7F7F"/>
            </a:solidFill>
            <a:prstDash val="solid"/>
            <a:round/>
            <a:headEnd type="none" w="sm" len="sm"/>
            <a:tailEnd type="none" w="sm" len="sm"/>
          </a:ln>
          <a:effectLst>
            <a:outerShdw blurRad="1524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171616"/>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321" name="Google Shape;321;g32d563849ba_0_201"/>
          <p:cNvSpPr/>
          <p:nvPr/>
        </p:nvSpPr>
        <p:spPr>
          <a:xfrm>
            <a:off x="6319686" y="3303837"/>
            <a:ext cx="713700" cy="737100"/>
          </a:xfrm>
          <a:prstGeom prst="ellipse">
            <a:avLst/>
          </a:prstGeom>
          <a:gradFill>
            <a:gsLst>
              <a:gs pos="0">
                <a:srgbClr val="FFFFFF"/>
              </a:gs>
              <a:gs pos="35000">
                <a:srgbClr val="FFFFFF"/>
              </a:gs>
              <a:gs pos="100000">
                <a:srgbClr val="ED9B27"/>
              </a:gs>
            </a:gsLst>
            <a:path path="circle">
              <a:fillToRect l="50000" t="50000" r="50000" b="50000"/>
            </a:path>
            <a:tileRect/>
          </a:gradFill>
          <a:ln w="25400" cap="flat" cmpd="sng">
            <a:solidFill>
              <a:srgbClr val="7F7F7F"/>
            </a:solidFill>
            <a:prstDash val="solid"/>
            <a:round/>
            <a:headEnd type="none" w="sm" len="sm"/>
            <a:tailEnd type="none" w="sm" len="sm"/>
          </a:ln>
          <a:effectLst>
            <a:outerShdw blurRad="1524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171616"/>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322" name="Google Shape;322;g32d563849ba_0_201"/>
          <p:cNvSpPr/>
          <p:nvPr/>
        </p:nvSpPr>
        <p:spPr>
          <a:xfrm flipH="1">
            <a:off x="8892884" y="2348081"/>
            <a:ext cx="1142700" cy="3247800"/>
          </a:xfrm>
          <a:prstGeom prst="bentArrow">
            <a:avLst>
              <a:gd name="adj1" fmla="val 15303"/>
              <a:gd name="adj2" fmla="val 21229"/>
              <a:gd name="adj3" fmla="val 17458"/>
              <a:gd name="adj4" fmla="val 43750"/>
            </a:avLst>
          </a:prstGeom>
          <a:solidFill>
            <a:srgbClr val="D3EEFF"/>
          </a:solidFill>
          <a:ln w="9525" cap="flat" cmpd="sng">
            <a:solidFill>
              <a:srgbClr val="00315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 name="Google Shape;323;g32d563849ba_0_201"/>
          <p:cNvSpPr/>
          <p:nvPr/>
        </p:nvSpPr>
        <p:spPr>
          <a:xfrm flipH="1">
            <a:off x="8892884" y="3424307"/>
            <a:ext cx="1142700" cy="2395500"/>
          </a:xfrm>
          <a:prstGeom prst="bentArrow">
            <a:avLst>
              <a:gd name="adj1" fmla="val 15303"/>
              <a:gd name="adj2" fmla="val 21229"/>
              <a:gd name="adj3" fmla="val 17458"/>
              <a:gd name="adj4" fmla="val 43750"/>
            </a:avLst>
          </a:prstGeom>
          <a:solidFill>
            <a:srgbClr val="D3EEFF"/>
          </a:solidFill>
          <a:ln w="9525" cap="flat" cmpd="sng">
            <a:solidFill>
              <a:srgbClr val="00315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 name="Google Shape;324;g32d563849ba_0_201"/>
          <p:cNvSpPr/>
          <p:nvPr/>
        </p:nvSpPr>
        <p:spPr>
          <a:xfrm flipH="1">
            <a:off x="8892884" y="4551762"/>
            <a:ext cx="1142700" cy="1267800"/>
          </a:xfrm>
          <a:prstGeom prst="bentArrow">
            <a:avLst>
              <a:gd name="adj1" fmla="val 15303"/>
              <a:gd name="adj2" fmla="val 21229"/>
              <a:gd name="adj3" fmla="val 17458"/>
              <a:gd name="adj4" fmla="val 43750"/>
            </a:avLst>
          </a:prstGeom>
          <a:solidFill>
            <a:srgbClr val="D3EEFF"/>
          </a:solidFill>
          <a:ln w="9525" cap="flat" cmpd="sng">
            <a:solidFill>
              <a:srgbClr val="00315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 name="Google Shape;325;g32d563849ba_0_201"/>
          <p:cNvSpPr/>
          <p:nvPr/>
        </p:nvSpPr>
        <p:spPr>
          <a:xfrm rot="5400000">
            <a:off x="2232041" y="2234173"/>
            <a:ext cx="320700" cy="671400"/>
          </a:xfrm>
          <a:prstGeom prst="upArrow">
            <a:avLst>
              <a:gd name="adj1" fmla="val 50000"/>
              <a:gd name="adj2" fmla="val 50000"/>
            </a:avLst>
          </a:prstGeom>
          <a:solidFill>
            <a:srgbClr val="D3EEFF"/>
          </a:solidFill>
          <a:ln w="9525" cap="flat" cmpd="sng">
            <a:solidFill>
              <a:srgbClr val="00315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326" name="Google Shape;326;g32d563849ba_0_201"/>
          <p:cNvSpPr/>
          <p:nvPr/>
        </p:nvSpPr>
        <p:spPr>
          <a:xfrm>
            <a:off x="1119950" y="2074875"/>
            <a:ext cx="1053000" cy="1034100"/>
          </a:xfrm>
          <a:prstGeom prst="ellipse">
            <a:avLst/>
          </a:prstGeom>
          <a:gradFill>
            <a:gsLst>
              <a:gs pos="0">
                <a:srgbClr val="E2E2E2"/>
              </a:gs>
              <a:gs pos="23000">
                <a:srgbClr val="E2E2E2"/>
              </a:gs>
              <a:gs pos="69000">
                <a:srgbClr val="BFBFBF"/>
              </a:gs>
              <a:gs pos="97000">
                <a:srgbClr val="B2B2B2"/>
              </a:gs>
              <a:gs pos="100000">
                <a:srgbClr val="B2B2B2"/>
              </a:gs>
            </a:gsLst>
            <a:path path="circle">
              <a:fillToRect r="100000" b="100000"/>
            </a:path>
            <a:tileRect l="-100000" t="-100000"/>
          </a:gradFill>
          <a:ln w="25400" cap="flat" cmpd="sng">
            <a:solidFill>
              <a:srgbClr val="7F7F7F"/>
            </a:solidFill>
            <a:prstDash val="solid"/>
            <a:round/>
            <a:headEnd type="none" w="sm" len="sm"/>
            <a:tailEnd type="none" w="sm" len="sm"/>
          </a:ln>
          <a:effectLst>
            <a:outerShdw blurRad="1524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Start</a:t>
            </a:r>
            <a:endParaRPr sz="1400" b="0" i="0" u="none" strike="noStrike" cap="none">
              <a:solidFill>
                <a:srgbClr val="000000"/>
              </a:solidFill>
              <a:latin typeface="Arial"/>
              <a:ea typeface="Arial"/>
              <a:cs typeface="Arial"/>
              <a:sym typeface="Arial"/>
            </a:endParaRPr>
          </a:p>
        </p:txBody>
      </p:sp>
      <p:sp>
        <p:nvSpPr>
          <p:cNvPr id="327" name="Google Shape;327;g32d563849ba_0_201"/>
          <p:cNvSpPr txBox="1"/>
          <p:nvPr/>
        </p:nvSpPr>
        <p:spPr>
          <a:xfrm>
            <a:off x="4416718" y="2190760"/>
            <a:ext cx="809100" cy="307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2E9151"/>
                </a:solidFill>
                <a:latin typeface="Arial"/>
                <a:ea typeface="Arial"/>
                <a:cs typeface="Arial"/>
                <a:sym typeface="Arial"/>
              </a:rPr>
              <a:t>Y</a:t>
            </a:r>
            <a:endParaRPr sz="1400" b="0" i="0" u="none" strike="noStrike" cap="none">
              <a:solidFill>
                <a:srgbClr val="000000"/>
              </a:solidFill>
              <a:latin typeface="Arial"/>
              <a:ea typeface="Arial"/>
              <a:cs typeface="Arial"/>
              <a:sym typeface="Arial"/>
            </a:endParaRPr>
          </a:p>
        </p:txBody>
      </p:sp>
      <p:sp>
        <p:nvSpPr>
          <p:cNvPr id="328" name="Google Shape;328;g32d563849ba_0_201"/>
          <p:cNvSpPr txBox="1"/>
          <p:nvPr/>
        </p:nvSpPr>
        <p:spPr>
          <a:xfrm>
            <a:off x="2679297" y="2942258"/>
            <a:ext cx="809100" cy="307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C00000"/>
                </a:solidFill>
                <a:latin typeface="Arial"/>
                <a:ea typeface="Arial"/>
                <a:cs typeface="Arial"/>
                <a:sym typeface="Arial"/>
              </a:rPr>
              <a:t>N</a:t>
            </a:r>
            <a:endParaRPr sz="1400" b="0" i="0" u="none" strike="noStrike" cap="none">
              <a:solidFill>
                <a:srgbClr val="000000"/>
              </a:solidFill>
              <a:latin typeface="Arial"/>
              <a:ea typeface="Arial"/>
              <a:cs typeface="Arial"/>
              <a:sym typeface="Arial"/>
            </a:endParaRPr>
          </a:p>
        </p:txBody>
      </p:sp>
      <p:sp>
        <p:nvSpPr>
          <p:cNvPr id="329" name="Google Shape;329;g32d563849ba_0_201"/>
          <p:cNvSpPr txBox="1"/>
          <p:nvPr/>
        </p:nvSpPr>
        <p:spPr>
          <a:xfrm>
            <a:off x="4416717" y="3315016"/>
            <a:ext cx="809100" cy="307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2E9151"/>
                </a:solidFill>
                <a:latin typeface="Arial"/>
                <a:ea typeface="Arial"/>
                <a:cs typeface="Arial"/>
                <a:sym typeface="Arial"/>
              </a:rPr>
              <a:t>Y</a:t>
            </a:r>
            <a:endParaRPr sz="1400" b="0" i="0" u="none" strike="noStrike" cap="none">
              <a:solidFill>
                <a:srgbClr val="000000"/>
              </a:solidFill>
              <a:latin typeface="Arial"/>
              <a:ea typeface="Arial"/>
              <a:cs typeface="Arial"/>
              <a:sym typeface="Arial"/>
            </a:endParaRPr>
          </a:p>
        </p:txBody>
      </p:sp>
      <p:sp>
        <p:nvSpPr>
          <p:cNvPr id="330" name="Google Shape;330;g32d563849ba_0_201"/>
          <p:cNvSpPr txBox="1"/>
          <p:nvPr/>
        </p:nvSpPr>
        <p:spPr>
          <a:xfrm>
            <a:off x="3687482" y="4453044"/>
            <a:ext cx="809100" cy="307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2E9151"/>
                </a:solidFill>
                <a:latin typeface="Arial"/>
                <a:ea typeface="Arial"/>
                <a:cs typeface="Arial"/>
                <a:sym typeface="Arial"/>
              </a:rPr>
              <a:t>Y</a:t>
            </a:r>
            <a:endParaRPr sz="1400" b="0" i="0" u="none" strike="noStrike" cap="none">
              <a:solidFill>
                <a:srgbClr val="000000"/>
              </a:solidFill>
              <a:latin typeface="Arial"/>
              <a:ea typeface="Arial"/>
              <a:cs typeface="Arial"/>
              <a:sym typeface="Arial"/>
            </a:endParaRPr>
          </a:p>
        </p:txBody>
      </p:sp>
      <p:sp>
        <p:nvSpPr>
          <p:cNvPr id="331" name="Google Shape;331;g32d563849ba_0_201"/>
          <p:cNvSpPr txBox="1"/>
          <p:nvPr/>
        </p:nvSpPr>
        <p:spPr>
          <a:xfrm>
            <a:off x="5336677" y="4453044"/>
            <a:ext cx="809100" cy="307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2E9151"/>
                </a:solidFill>
                <a:latin typeface="Arial"/>
                <a:ea typeface="Arial"/>
                <a:cs typeface="Arial"/>
                <a:sym typeface="Arial"/>
              </a:rPr>
              <a:t>Y</a:t>
            </a:r>
            <a:endParaRPr sz="1400" b="0" i="0" u="none" strike="noStrike" cap="none">
              <a:solidFill>
                <a:srgbClr val="000000"/>
              </a:solidFill>
              <a:latin typeface="Arial"/>
              <a:ea typeface="Arial"/>
              <a:cs typeface="Arial"/>
              <a:sym typeface="Arial"/>
            </a:endParaRPr>
          </a:p>
        </p:txBody>
      </p:sp>
      <p:sp>
        <p:nvSpPr>
          <p:cNvPr id="332" name="Google Shape;332;g32d563849ba_0_201"/>
          <p:cNvSpPr txBox="1"/>
          <p:nvPr/>
        </p:nvSpPr>
        <p:spPr>
          <a:xfrm>
            <a:off x="8948373" y="4443002"/>
            <a:ext cx="809100" cy="307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2E9151"/>
                </a:solidFill>
                <a:latin typeface="Arial"/>
                <a:ea typeface="Arial"/>
                <a:cs typeface="Arial"/>
                <a:sym typeface="Arial"/>
              </a:rPr>
              <a:t>Y</a:t>
            </a:r>
            <a:endParaRPr sz="1400" b="0" i="0" u="none" strike="noStrike" cap="none">
              <a:solidFill>
                <a:srgbClr val="000000"/>
              </a:solidFill>
              <a:latin typeface="Arial"/>
              <a:ea typeface="Arial"/>
              <a:cs typeface="Arial"/>
              <a:sym typeface="Arial"/>
            </a:endParaRPr>
          </a:p>
        </p:txBody>
      </p:sp>
      <p:sp>
        <p:nvSpPr>
          <p:cNvPr id="333" name="Google Shape;333;g32d563849ba_0_201"/>
          <p:cNvSpPr txBox="1"/>
          <p:nvPr/>
        </p:nvSpPr>
        <p:spPr>
          <a:xfrm>
            <a:off x="8948373" y="3299831"/>
            <a:ext cx="809100" cy="307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2E9151"/>
                </a:solidFill>
                <a:latin typeface="Arial"/>
                <a:ea typeface="Arial"/>
                <a:cs typeface="Arial"/>
                <a:sym typeface="Arial"/>
              </a:rPr>
              <a:t>Y</a:t>
            </a:r>
            <a:endParaRPr sz="1400" b="0" i="0" u="none" strike="noStrike" cap="none">
              <a:solidFill>
                <a:srgbClr val="000000"/>
              </a:solidFill>
              <a:latin typeface="Arial"/>
              <a:ea typeface="Arial"/>
              <a:cs typeface="Arial"/>
              <a:sym typeface="Arial"/>
            </a:endParaRPr>
          </a:p>
        </p:txBody>
      </p:sp>
      <p:sp>
        <p:nvSpPr>
          <p:cNvPr id="334" name="Google Shape;334;g32d563849ba_0_201"/>
          <p:cNvSpPr txBox="1"/>
          <p:nvPr/>
        </p:nvSpPr>
        <p:spPr>
          <a:xfrm>
            <a:off x="8948373" y="2186952"/>
            <a:ext cx="809100" cy="307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2E9151"/>
                </a:solidFill>
                <a:latin typeface="Arial"/>
                <a:ea typeface="Arial"/>
                <a:cs typeface="Arial"/>
                <a:sym typeface="Arial"/>
              </a:rPr>
              <a:t>Y</a:t>
            </a:r>
            <a:endParaRPr sz="1400" b="0" i="0" u="none" strike="noStrike" cap="none">
              <a:solidFill>
                <a:srgbClr val="000000"/>
              </a:solidFill>
              <a:latin typeface="Arial"/>
              <a:ea typeface="Arial"/>
              <a:cs typeface="Arial"/>
              <a:sym typeface="Arial"/>
            </a:endParaRPr>
          </a:p>
        </p:txBody>
      </p:sp>
      <p:sp>
        <p:nvSpPr>
          <p:cNvPr id="335" name="Google Shape;335;g32d563849ba_0_201"/>
          <p:cNvSpPr txBox="1"/>
          <p:nvPr/>
        </p:nvSpPr>
        <p:spPr>
          <a:xfrm>
            <a:off x="2683864" y="4055362"/>
            <a:ext cx="809100" cy="307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C00000"/>
                </a:solidFill>
                <a:latin typeface="Arial"/>
                <a:ea typeface="Arial"/>
                <a:cs typeface="Arial"/>
                <a:sym typeface="Arial"/>
              </a:rPr>
              <a:t>N</a:t>
            </a:r>
            <a:endParaRPr sz="1400" b="0" i="0" u="none" strike="noStrike" cap="none">
              <a:solidFill>
                <a:srgbClr val="000000"/>
              </a:solidFill>
              <a:latin typeface="Arial"/>
              <a:ea typeface="Arial"/>
              <a:cs typeface="Arial"/>
              <a:sym typeface="Arial"/>
            </a:endParaRPr>
          </a:p>
        </p:txBody>
      </p:sp>
      <p:sp>
        <p:nvSpPr>
          <p:cNvPr id="336" name="Google Shape;336;g32d563849ba_0_201"/>
          <p:cNvSpPr txBox="1"/>
          <p:nvPr/>
        </p:nvSpPr>
        <p:spPr>
          <a:xfrm>
            <a:off x="2676097" y="5279670"/>
            <a:ext cx="809100" cy="307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C00000"/>
                </a:solidFill>
                <a:latin typeface="Arial"/>
                <a:ea typeface="Arial"/>
                <a:cs typeface="Arial"/>
                <a:sym typeface="Arial"/>
              </a:rPr>
              <a:t>N</a:t>
            </a:r>
            <a:endParaRPr sz="1400" b="0" i="0" u="none" strike="noStrike" cap="none">
              <a:solidFill>
                <a:srgbClr val="000000"/>
              </a:solidFill>
              <a:latin typeface="Arial"/>
              <a:ea typeface="Arial"/>
              <a:cs typeface="Arial"/>
              <a:sym typeface="Arial"/>
            </a:endParaRPr>
          </a:p>
        </p:txBody>
      </p:sp>
      <p:sp>
        <p:nvSpPr>
          <p:cNvPr id="337" name="Google Shape;337;g32d563849ba_0_201"/>
          <p:cNvSpPr txBox="1"/>
          <p:nvPr/>
        </p:nvSpPr>
        <p:spPr>
          <a:xfrm>
            <a:off x="4356182" y="5300603"/>
            <a:ext cx="809100" cy="307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C00000"/>
                </a:solidFill>
                <a:latin typeface="Arial"/>
                <a:ea typeface="Arial"/>
                <a:cs typeface="Arial"/>
                <a:sym typeface="Arial"/>
              </a:rPr>
              <a:t>N</a:t>
            </a:r>
            <a:endParaRPr sz="1400" b="0" i="0" u="none" strike="noStrike" cap="none">
              <a:solidFill>
                <a:srgbClr val="000000"/>
              </a:solidFill>
              <a:latin typeface="Arial"/>
              <a:ea typeface="Arial"/>
              <a:cs typeface="Arial"/>
              <a:sym typeface="Arial"/>
            </a:endParaRPr>
          </a:p>
        </p:txBody>
      </p:sp>
      <p:sp>
        <p:nvSpPr>
          <p:cNvPr id="338" name="Google Shape;338;g32d563849ba_0_201"/>
          <p:cNvSpPr txBox="1"/>
          <p:nvPr/>
        </p:nvSpPr>
        <p:spPr>
          <a:xfrm>
            <a:off x="10198746" y="5556978"/>
            <a:ext cx="809100" cy="307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C00000"/>
                </a:solidFill>
                <a:latin typeface="Arial"/>
                <a:ea typeface="Arial"/>
                <a:cs typeface="Arial"/>
                <a:sym typeface="Arial"/>
              </a:rPr>
              <a:t>N</a:t>
            </a:r>
            <a:endParaRPr sz="1400" b="0" i="0" u="none" strike="noStrike" cap="none">
              <a:solidFill>
                <a:srgbClr val="000000"/>
              </a:solidFill>
              <a:latin typeface="Arial"/>
              <a:ea typeface="Arial"/>
              <a:cs typeface="Arial"/>
              <a:sym typeface="Arial"/>
            </a:endParaRPr>
          </a:p>
        </p:txBody>
      </p:sp>
      <p:sp>
        <p:nvSpPr>
          <p:cNvPr id="339" name="Google Shape;339;g32d563849ba_0_201"/>
          <p:cNvSpPr/>
          <p:nvPr/>
        </p:nvSpPr>
        <p:spPr>
          <a:xfrm>
            <a:off x="245100" y="4883450"/>
            <a:ext cx="2414000" cy="1520550"/>
          </a:xfrm>
          <a:prstGeom prst="flowChartProcess">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600" b="1" i="0" u="none" strike="noStrike" cap="none">
                <a:solidFill>
                  <a:schemeClr val="dk1"/>
                </a:solidFill>
                <a:latin typeface="Arial"/>
                <a:ea typeface="Arial"/>
                <a:cs typeface="Arial"/>
                <a:sym typeface="Arial"/>
              </a:rPr>
              <a:t>Other Considerations:</a:t>
            </a:r>
            <a:endParaRPr sz="1600" b="0" i="0" u="none" strike="noStrike" cap="none">
              <a:solidFill>
                <a:schemeClr val="dk1"/>
              </a:solidFill>
              <a:latin typeface="Arial"/>
              <a:ea typeface="Arial"/>
              <a:cs typeface="Arial"/>
              <a:sym typeface="Arial"/>
            </a:endParaRPr>
          </a:p>
          <a:p>
            <a:pPr marL="285750" marR="0" lvl="0" indent="-298450" algn="l"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Arial"/>
                <a:ea typeface="Arial"/>
                <a:cs typeface="Arial"/>
                <a:sym typeface="Arial"/>
              </a:rPr>
              <a:t>Material Type</a:t>
            </a:r>
            <a:endParaRPr sz="1600" b="0" i="0" u="none" strike="noStrike" cap="none">
              <a:solidFill>
                <a:schemeClr val="dk1"/>
              </a:solidFill>
              <a:latin typeface="Arial"/>
              <a:ea typeface="Arial"/>
              <a:cs typeface="Arial"/>
              <a:sym typeface="Arial"/>
            </a:endParaRPr>
          </a:p>
          <a:p>
            <a:pPr marL="285750" marR="0" lvl="0" indent="-298450" algn="l"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Arial"/>
                <a:ea typeface="Arial"/>
                <a:cs typeface="Arial"/>
                <a:sym typeface="Arial"/>
              </a:rPr>
              <a:t>Specific Vendor</a:t>
            </a:r>
            <a:endParaRPr sz="1600" b="0" i="0" u="none" strike="noStrike" cap="none">
              <a:solidFill>
                <a:schemeClr val="dk1"/>
              </a:solidFill>
              <a:latin typeface="Arial"/>
              <a:ea typeface="Arial"/>
              <a:cs typeface="Arial"/>
              <a:sym typeface="Arial"/>
            </a:endParaRPr>
          </a:p>
          <a:p>
            <a:pPr marL="285750" marR="0" lvl="0" indent="-298450" algn="l"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Arial"/>
                <a:ea typeface="Arial"/>
                <a:cs typeface="Arial"/>
                <a:sym typeface="Arial"/>
              </a:rPr>
              <a:t>Supplier Risk</a:t>
            </a:r>
            <a:endParaRPr sz="1600" b="0" i="0" u="none" strike="noStrike" cap="none">
              <a:solidFill>
                <a:schemeClr val="dk1"/>
              </a:solidFill>
              <a:latin typeface="Arial"/>
              <a:ea typeface="Arial"/>
              <a:cs typeface="Arial"/>
              <a:sym typeface="Arial"/>
            </a:endParaRPr>
          </a:p>
          <a:p>
            <a:pPr marL="285750" marR="0" lvl="0" indent="-298450" algn="l"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Arial"/>
                <a:ea typeface="Arial"/>
                <a:cs typeface="Arial"/>
                <a:sym typeface="Arial"/>
              </a:rPr>
              <a:t>Work Order Priority</a:t>
            </a:r>
            <a:endParaRPr sz="1600" b="0" i="0" u="none" strike="noStrike" cap="none">
              <a:solidFill>
                <a:schemeClr val="dk1"/>
              </a:solidFill>
              <a:latin typeface="Arial"/>
              <a:ea typeface="Arial"/>
              <a:cs typeface="Arial"/>
              <a:sym typeface="Arial"/>
            </a:endParaRPr>
          </a:p>
          <a:p>
            <a:pPr marL="285750" marR="0" lvl="0" indent="-298450" algn="l"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Arial"/>
                <a:ea typeface="Arial"/>
                <a:cs typeface="Arial"/>
                <a:sym typeface="Arial"/>
              </a:rPr>
              <a:t>On BOM </a:t>
            </a:r>
            <a:endParaRPr sz="1600" b="0" i="0" u="none" strike="noStrike" cap="none">
              <a:solidFill>
                <a:schemeClr val="dk1"/>
              </a:solidFill>
              <a:latin typeface="Arial"/>
              <a:ea typeface="Arial"/>
              <a:cs typeface="Arial"/>
              <a:sym typeface="Arial"/>
            </a:endParaRPr>
          </a:p>
        </p:txBody>
      </p:sp>
      <p:sp>
        <p:nvSpPr>
          <p:cNvPr id="340" name="Google Shape;340;g32d563849ba_0_201"/>
          <p:cNvSpPr/>
          <p:nvPr/>
        </p:nvSpPr>
        <p:spPr>
          <a:xfrm>
            <a:off x="9258126" y="5506327"/>
            <a:ext cx="1297200" cy="897600"/>
          </a:xfrm>
          <a:prstGeom prst="diamond">
            <a:avLst/>
          </a:prstGeom>
          <a:solidFill>
            <a:srgbClr val="0073BB"/>
          </a:solidFill>
          <a:ln w="25400" cap="flat" cmpd="sng">
            <a:solidFill>
              <a:srgbClr val="003154"/>
            </a:solidFill>
            <a:prstDash val="solid"/>
            <a:round/>
            <a:headEnd type="none" w="sm" len="sm"/>
            <a:tailEnd type="none" w="sm" len="sm"/>
          </a:ln>
        </p:spPr>
        <p:txBody>
          <a:bodyPr spcFirstLastPara="1" wrap="square" lIns="0" tIns="45700" rIns="0"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FFFFFF"/>
                </a:solidFill>
                <a:latin typeface="Arial"/>
                <a:ea typeface="Arial"/>
                <a:cs typeface="Arial"/>
                <a:sym typeface="Arial"/>
              </a:rPr>
              <a:t>Asset</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FFFFFF"/>
                </a:solidFill>
                <a:latin typeface="Arial"/>
                <a:ea typeface="Arial"/>
                <a:cs typeface="Arial"/>
                <a:sym typeface="Arial"/>
              </a:rPr>
              <a:t>Ties?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Shape 344"/>
        <p:cNvGrpSpPr/>
        <p:nvPr/>
      </p:nvGrpSpPr>
      <p:grpSpPr>
        <a:xfrm>
          <a:off x="0" y="0"/>
          <a:ext cx="0" cy="0"/>
          <a:chOff x="0" y="0"/>
          <a:chExt cx="0" cy="0"/>
        </a:xfrm>
      </p:grpSpPr>
      <p:sp>
        <p:nvSpPr>
          <p:cNvPr id="345" name="Google Shape;345;g32d563849ba_0_253"/>
          <p:cNvSpPr txBox="1">
            <a:spLocks noGrp="1"/>
          </p:cNvSpPr>
          <p:nvPr>
            <p:ph type="title"/>
          </p:nvPr>
        </p:nvSpPr>
        <p:spPr>
          <a:xfrm>
            <a:off x="838199" y="368288"/>
            <a:ext cx="10515600" cy="1325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4800"/>
              <a:buFont typeface="Arial"/>
              <a:buNone/>
            </a:pPr>
            <a:r>
              <a:rPr lang="en-US"/>
              <a:t>Criticality Methods</a:t>
            </a:r>
            <a:endParaRPr/>
          </a:p>
        </p:txBody>
      </p:sp>
      <p:sp>
        <p:nvSpPr>
          <p:cNvPr id="346" name="Google Shape;346;g32d563849ba_0_253"/>
          <p:cNvSpPr txBox="1"/>
          <p:nvPr/>
        </p:nvSpPr>
        <p:spPr>
          <a:xfrm>
            <a:off x="646800" y="5817475"/>
            <a:ext cx="10898400" cy="850200"/>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1000"/>
              </a:spcBef>
              <a:spcAft>
                <a:spcPts val="0"/>
              </a:spcAft>
              <a:buNone/>
            </a:pPr>
            <a:r>
              <a:rPr lang="en-US" sz="2200">
                <a:solidFill>
                  <a:schemeClr val="dk1"/>
                </a:solidFill>
              </a:rPr>
              <a:t>Binary   •   Emotional   •   Lack of Process   •   Siloed Decisioning   •   Outdated Data</a:t>
            </a:r>
            <a:endParaRPr sz="2200">
              <a:solidFill>
                <a:schemeClr val="dk1"/>
              </a:solidFill>
            </a:endParaRPr>
          </a:p>
        </p:txBody>
      </p:sp>
      <p:sp>
        <p:nvSpPr>
          <p:cNvPr id="347" name="Google Shape;347;g32d563849ba_0_253"/>
          <p:cNvSpPr txBox="1"/>
          <p:nvPr/>
        </p:nvSpPr>
        <p:spPr>
          <a:xfrm>
            <a:off x="2136525" y="3989350"/>
            <a:ext cx="2558100" cy="13023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2200"/>
              <a:buFont typeface="Arial"/>
              <a:buNone/>
            </a:pPr>
            <a:r>
              <a:rPr lang="en-US" sz="2200" b="1" i="0" u="none" strike="noStrike" cap="none">
                <a:solidFill>
                  <a:schemeClr val="dk1"/>
                </a:solidFill>
              </a:rPr>
              <a:t>Checklist</a:t>
            </a:r>
            <a:endParaRPr sz="2200" b="1" i="0" u="none" strike="noStrike" cap="none">
              <a:solidFill>
                <a:schemeClr val="dk1"/>
              </a:solidFill>
            </a:endParaRPr>
          </a:p>
          <a:p>
            <a:pPr marL="0" marR="0" lvl="0" indent="0" algn="ctr" rtl="0">
              <a:lnSpc>
                <a:spcPct val="115000"/>
              </a:lnSpc>
              <a:spcBef>
                <a:spcPts val="0"/>
              </a:spcBef>
              <a:spcAft>
                <a:spcPts val="0"/>
              </a:spcAft>
              <a:buClr>
                <a:srgbClr val="000000"/>
              </a:buClr>
              <a:buSzPts val="2200"/>
              <a:buFont typeface="Arial"/>
              <a:buNone/>
            </a:pPr>
            <a:r>
              <a:rPr lang="en-US" sz="2200" b="1" i="0" u="none" strike="noStrike" cap="none">
                <a:solidFill>
                  <a:schemeClr val="dk1"/>
                </a:solidFill>
              </a:rPr>
              <a:t>New part</a:t>
            </a:r>
            <a:endParaRPr sz="2200" b="1" i="0" u="none" strike="noStrike" cap="none">
              <a:solidFill>
                <a:schemeClr val="dk1"/>
              </a:solidFill>
            </a:endParaRPr>
          </a:p>
          <a:p>
            <a:pPr marL="0" marR="0" lvl="0" indent="0" algn="ctr" rtl="0">
              <a:lnSpc>
                <a:spcPct val="115000"/>
              </a:lnSpc>
              <a:spcBef>
                <a:spcPts val="0"/>
              </a:spcBef>
              <a:spcAft>
                <a:spcPts val="0"/>
              </a:spcAft>
              <a:buClr>
                <a:srgbClr val="000000"/>
              </a:buClr>
              <a:buSzPts val="2200"/>
              <a:buFont typeface="Arial"/>
              <a:buNone/>
            </a:pPr>
            <a:r>
              <a:rPr lang="en-US" sz="2200" b="1" i="0" u="none" strike="noStrike" cap="none">
                <a:solidFill>
                  <a:schemeClr val="dk1"/>
                </a:solidFill>
              </a:rPr>
              <a:t>Periodic review</a:t>
            </a:r>
            <a:endParaRPr sz="2200" b="1" i="0" u="none" strike="noStrike" cap="none">
              <a:solidFill>
                <a:schemeClr val="dk1"/>
              </a:solidFill>
            </a:endParaRPr>
          </a:p>
        </p:txBody>
      </p:sp>
      <p:sp>
        <p:nvSpPr>
          <p:cNvPr id="348" name="Google Shape;348;g32d563849ba_0_253"/>
          <p:cNvSpPr txBox="1"/>
          <p:nvPr/>
        </p:nvSpPr>
        <p:spPr>
          <a:xfrm>
            <a:off x="4787950" y="3989350"/>
            <a:ext cx="2558100" cy="13023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2200"/>
              <a:buFont typeface="Arial"/>
              <a:buNone/>
            </a:pPr>
            <a:r>
              <a:rPr lang="en-US" sz="2200" b="1" i="0" u="none" strike="noStrike" cap="none">
                <a:solidFill>
                  <a:schemeClr val="dk1"/>
                </a:solidFill>
              </a:rPr>
              <a:t>Binary</a:t>
            </a:r>
            <a:endParaRPr sz="2200" b="1" i="0" u="none" strike="noStrike" cap="none">
              <a:solidFill>
                <a:schemeClr val="dk1"/>
              </a:solidFill>
            </a:endParaRPr>
          </a:p>
          <a:p>
            <a:pPr marL="0" marR="0" lvl="0" indent="0" algn="ctr" rtl="0">
              <a:lnSpc>
                <a:spcPct val="115000"/>
              </a:lnSpc>
              <a:spcBef>
                <a:spcPts val="0"/>
              </a:spcBef>
              <a:spcAft>
                <a:spcPts val="0"/>
              </a:spcAft>
              <a:buClr>
                <a:srgbClr val="000000"/>
              </a:buClr>
              <a:buSzPts val="2200"/>
              <a:buFont typeface="Arial"/>
              <a:buNone/>
            </a:pPr>
            <a:r>
              <a:rPr lang="en-US" sz="2200" b="1" i="0" u="none" strike="noStrike" cap="none">
                <a:solidFill>
                  <a:schemeClr val="dk1"/>
                </a:solidFill>
              </a:rPr>
              <a:t>Checkbox in ERP/EAM</a:t>
            </a:r>
            <a:endParaRPr sz="2200" b="1" i="0" u="none" strike="noStrike" cap="none">
              <a:solidFill>
                <a:schemeClr val="dk1"/>
              </a:solidFill>
            </a:endParaRPr>
          </a:p>
        </p:txBody>
      </p:sp>
      <p:sp>
        <p:nvSpPr>
          <p:cNvPr id="349" name="Google Shape;349;g32d563849ba_0_253"/>
          <p:cNvSpPr txBox="1"/>
          <p:nvPr/>
        </p:nvSpPr>
        <p:spPr>
          <a:xfrm>
            <a:off x="7588488" y="3990700"/>
            <a:ext cx="2558100" cy="13023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2200"/>
              <a:buFont typeface="Arial"/>
              <a:buNone/>
            </a:pPr>
            <a:r>
              <a:rPr lang="en-US" sz="2200" b="1" i="0" u="none" strike="noStrike" cap="none">
                <a:solidFill>
                  <a:schemeClr val="dk1"/>
                </a:solidFill>
              </a:rPr>
              <a:t>Best of Breed</a:t>
            </a:r>
            <a:endParaRPr sz="2200" b="1" i="0" u="none" strike="noStrike" cap="none">
              <a:solidFill>
                <a:schemeClr val="dk1"/>
              </a:solidFill>
            </a:endParaRPr>
          </a:p>
          <a:p>
            <a:pPr marL="0" marR="0" lvl="0" indent="0" algn="ctr" rtl="0">
              <a:lnSpc>
                <a:spcPct val="115000"/>
              </a:lnSpc>
              <a:spcBef>
                <a:spcPts val="0"/>
              </a:spcBef>
              <a:spcAft>
                <a:spcPts val="0"/>
              </a:spcAft>
              <a:buClr>
                <a:srgbClr val="000000"/>
              </a:buClr>
              <a:buSzPts val="2200"/>
              <a:buFont typeface="Arial"/>
              <a:buNone/>
            </a:pPr>
            <a:r>
              <a:rPr lang="en-US" sz="2200" b="1" i="0" u="none" strike="noStrike" cap="none">
                <a:solidFill>
                  <a:schemeClr val="dk1"/>
                </a:solidFill>
              </a:rPr>
              <a:t>Automation</a:t>
            </a:r>
            <a:endParaRPr sz="2200" b="1">
              <a:solidFill>
                <a:schemeClr val="dk1"/>
              </a:solidFill>
            </a:endParaRPr>
          </a:p>
          <a:p>
            <a:pPr marL="0" marR="0" lvl="0" indent="0" algn="ctr" rtl="0">
              <a:lnSpc>
                <a:spcPct val="115000"/>
              </a:lnSpc>
              <a:spcBef>
                <a:spcPts val="0"/>
              </a:spcBef>
              <a:spcAft>
                <a:spcPts val="0"/>
              </a:spcAft>
              <a:buClr>
                <a:srgbClr val="000000"/>
              </a:buClr>
              <a:buSzPts val="2200"/>
              <a:buFont typeface="Arial"/>
              <a:buNone/>
            </a:pPr>
            <a:r>
              <a:rPr lang="en-US" sz="2200" b="1">
                <a:solidFill>
                  <a:schemeClr val="dk1"/>
                </a:solidFill>
              </a:rPr>
              <a:t>Continuous</a:t>
            </a:r>
            <a:endParaRPr sz="2200" b="1" i="0" u="none" strike="noStrike" cap="none">
              <a:solidFill>
                <a:schemeClr val="dk1"/>
              </a:solidFill>
            </a:endParaRPr>
          </a:p>
        </p:txBody>
      </p:sp>
      <p:pic>
        <p:nvPicPr>
          <p:cNvPr id="350" name="Google Shape;350;g32d563849ba_0_253"/>
          <p:cNvPicPr preferRelativeResize="0"/>
          <p:nvPr/>
        </p:nvPicPr>
        <p:blipFill rotWithShape="1">
          <a:blip r:embed="rId3">
            <a:alphaModFix/>
          </a:blip>
          <a:srcRect/>
          <a:stretch/>
        </p:blipFill>
        <p:spPr>
          <a:xfrm>
            <a:off x="2500979" y="2155565"/>
            <a:ext cx="1829192" cy="1832435"/>
          </a:xfrm>
          <a:prstGeom prst="rect">
            <a:avLst/>
          </a:prstGeom>
          <a:noFill/>
          <a:ln>
            <a:noFill/>
          </a:ln>
        </p:spPr>
      </p:pic>
      <p:pic>
        <p:nvPicPr>
          <p:cNvPr id="351" name="Google Shape;351;g32d563849ba_0_253"/>
          <p:cNvPicPr preferRelativeResize="0"/>
          <p:nvPr/>
        </p:nvPicPr>
        <p:blipFill rotWithShape="1">
          <a:blip r:embed="rId4">
            <a:alphaModFix/>
          </a:blip>
          <a:srcRect/>
          <a:stretch/>
        </p:blipFill>
        <p:spPr>
          <a:xfrm>
            <a:off x="5160400" y="2156926"/>
            <a:ext cx="1871218" cy="1832425"/>
          </a:xfrm>
          <a:prstGeom prst="rect">
            <a:avLst/>
          </a:prstGeom>
          <a:noFill/>
          <a:ln>
            <a:noFill/>
          </a:ln>
        </p:spPr>
      </p:pic>
      <p:pic>
        <p:nvPicPr>
          <p:cNvPr id="352" name="Google Shape;352;g32d563849ba_0_253"/>
          <p:cNvPicPr preferRelativeResize="0"/>
          <p:nvPr/>
        </p:nvPicPr>
        <p:blipFill rotWithShape="1">
          <a:blip r:embed="rId5">
            <a:alphaModFix/>
          </a:blip>
          <a:srcRect/>
          <a:stretch/>
        </p:blipFill>
        <p:spPr>
          <a:xfrm>
            <a:off x="7861850" y="2155575"/>
            <a:ext cx="1871224" cy="1835122"/>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g32d563849ba_0_306"/>
          <p:cNvSpPr txBox="1">
            <a:spLocks noGrp="1"/>
          </p:cNvSpPr>
          <p:nvPr>
            <p:ph type="title"/>
          </p:nvPr>
        </p:nvSpPr>
        <p:spPr>
          <a:xfrm>
            <a:off x="646770" y="1080551"/>
            <a:ext cx="10890900" cy="13257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chemeClr val="dk1"/>
              </a:buClr>
              <a:buSzPct val="100000"/>
              <a:buFont typeface="Arial"/>
              <a:buNone/>
            </a:pPr>
            <a:r>
              <a:rPr lang="en-US">
                <a:solidFill>
                  <a:srgbClr val="3BA40F"/>
                </a:solidFill>
              </a:rPr>
              <a:t>3</a:t>
            </a:r>
            <a:endParaRPr>
              <a:solidFill>
                <a:srgbClr val="3BA40F"/>
              </a:solidFill>
            </a:endParaRPr>
          </a:p>
          <a:p>
            <a:pPr marL="0" lvl="0" indent="0" algn="ctr" rtl="0">
              <a:lnSpc>
                <a:spcPct val="90000"/>
              </a:lnSpc>
              <a:spcBef>
                <a:spcPts val="0"/>
              </a:spcBef>
              <a:spcAft>
                <a:spcPts val="0"/>
              </a:spcAft>
              <a:buClr>
                <a:schemeClr val="dk1"/>
              </a:buClr>
              <a:buSzPct val="100000"/>
              <a:buFont typeface="Arial"/>
              <a:buNone/>
            </a:pPr>
            <a:r>
              <a:rPr lang="en-US"/>
              <a:t>Time management</a:t>
            </a:r>
            <a:endParaRPr/>
          </a:p>
          <a:p>
            <a:pPr marL="0" lvl="0" indent="0" algn="ctr" rtl="0">
              <a:lnSpc>
                <a:spcPct val="90000"/>
              </a:lnSpc>
              <a:spcBef>
                <a:spcPts val="0"/>
              </a:spcBef>
              <a:spcAft>
                <a:spcPts val="0"/>
              </a:spcAft>
              <a:buClr>
                <a:schemeClr val="dk1"/>
              </a:buClr>
              <a:buSzPct val="100000"/>
              <a:buFont typeface="Arial"/>
              <a:buNone/>
            </a:pPr>
            <a:r>
              <a:rPr lang="en-US"/>
              <a:t>2080 vs 100,000</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g32d563849ba_0_310"/>
          <p:cNvSpPr txBox="1">
            <a:spLocks noGrp="1"/>
          </p:cNvSpPr>
          <p:nvPr>
            <p:ph type="title"/>
          </p:nvPr>
        </p:nvSpPr>
        <p:spPr>
          <a:xfrm>
            <a:off x="646770" y="928151"/>
            <a:ext cx="10890900" cy="13257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chemeClr val="dk1"/>
              </a:buClr>
              <a:buSzPct val="100000"/>
              <a:buFont typeface="Arial"/>
              <a:buNone/>
            </a:pPr>
            <a:r>
              <a:rPr lang="en-US">
                <a:solidFill>
                  <a:srgbClr val="3BA40F"/>
                </a:solidFill>
              </a:rPr>
              <a:t>4</a:t>
            </a:r>
            <a:endParaRPr>
              <a:solidFill>
                <a:srgbClr val="3BA40F"/>
              </a:solidFill>
            </a:endParaRPr>
          </a:p>
          <a:p>
            <a:pPr marL="0" lvl="0" indent="0" algn="ctr" rtl="0">
              <a:lnSpc>
                <a:spcPct val="90000"/>
              </a:lnSpc>
              <a:spcBef>
                <a:spcPts val="0"/>
              </a:spcBef>
              <a:spcAft>
                <a:spcPts val="0"/>
              </a:spcAft>
              <a:buClr>
                <a:schemeClr val="dk1"/>
              </a:buClr>
              <a:buSzPct val="100000"/>
              <a:buFont typeface="Arial"/>
              <a:buNone/>
            </a:pPr>
            <a:r>
              <a:rPr lang="en-US"/>
              <a:t>Business is NOT Static</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g32d563849ba_0_314"/>
          <p:cNvSpPr txBox="1">
            <a:spLocks noGrp="1"/>
          </p:cNvSpPr>
          <p:nvPr>
            <p:ph type="title"/>
          </p:nvPr>
        </p:nvSpPr>
        <p:spPr>
          <a:xfrm>
            <a:off x="646770" y="928151"/>
            <a:ext cx="10890900" cy="13257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chemeClr val="dk1"/>
              </a:buClr>
              <a:buSzPct val="100000"/>
              <a:buFont typeface="Arial"/>
              <a:buNone/>
            </a:pPr>
            <a:r>
              <a:rPr lang="en-US"/>
              <a:t>With so many parts in a catalog, we must </a:t>
            </a:r>
            <a:r>
              <a:rPr lang="en-US" u="sng"/>
              <a:t>automate</a:t>
            </a:r>
            <a:r>
              <a:rPr lang="en-US"/>
              <a:t> with</a:t>
            </a:r>
            <a:r>
              <a:rPr lang="en-US">
                <a:solidFill>
                  <a:srgbClr val="3BA40F"/>
                </a:solidFill>
              </a:rPr>
              <a:t> technology</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g32d563849ba_0_318"/>
          <p:cNvSpPr txBox="1">
            <a:spLocks noGrp="1"/>
          </p:cNvSpPr>
          <p:nvPr>
            <p:ph type="title"/>
          </p:nvPr>
        </p:nvSpPr>
        <p:spPr>
          <a:xfrm>
            <a:off x="838199" y="368288"/>
            <a:ext cx="10515600" cy="1325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4800"/>
              <a:buFont typeface="Arial"/>
              <a:buNone/>
            </a:pPr>
            <a:r>
              <a:rPr lang="en-US" sz="4500"/>
              <a:t>What Does Good Look Like?</a:t>
            </a:r>
            <a:endParaRPr sz="4500"/>
          </a:p>
        </p:txBody>
      </p:sp>
      <p:sp>
        <p:nvSpPr>
          <p:cNvPr id="373" name="Google Shape;373;g32d563849ba_0_318"/>
          <p:cNvSpPr txBox="1"/>
          <p:nvPr/>
        </p:nvSpPr>
        <p:spPr>
          <a:xfrm>
            <a:off x="3364500" y="5059950"/>
            <a:ext cx="2841900" cy="1155900"/>
          </a:xfrm>
          <a:prstGeom prst="rect">
            <a:avLst/>
          </a:prstGeom>
          <a:noFill/>
          <a:ln>
            <a:noFill/>
          </a:ln>
        </p:spPr>
        <p:txBody>
          <a:bodyPr spcFirstLastPara="1" wrap="square" lIns="91425" tIns="45700" rIns="91425" bIns="45700" anchor="t" anchorCtr="0">
            <a:noAutofit/>
          </a:bodyPr>
          <a:lstStyle/>
          <a:p>
            <a:pPr marL="457200" lvl="0" indent="-311141" algn="l" rtl="0">
              <a:spcBef>
                <a:spcPts val="1000"/>
              </a:spcBef>
              <a:spcAft>
                <a:spcPts val="0"/>
              </a:spcAft>
              <a:buClr>
                <a:schemeClr val="dk1"/>
              </a:buClr>
              <a:buSzPts val="1300"/>
              <a:buChar char="●"/>
            </a:pPr>
            <a:r>
              <a:rPr lang="en-US" sz="1300" i="1">
                <a:solidFill>
                  <a:schemeClr val="dk1"/>
                </a:solidFill>
              </a:rPr>
              <a:t>Inventory stocking policies</a:t>
            </a:r>
            <a:endParaRPr sz="1300" i="1">
              <a:solidFill>
                <a:schemeClr val="dk1"/>
              </a:solidFill>
            </a:endParaRPr>
          </a:p>
          <a:p>
            <a:pPr marL="457200" lvl="0" indent="-311141" algn="l" rtl="0">
              <a:spcBef>
                <a:spcPts val="0"/>
              </a:spcBef>
              <a:spcAft>
                <a:spcPts val="0"/>
              </a:spcAft>
              <a:buClr>
                <a:schemeClr val="dk1"/>
              </a:buClr>
              <a:buSzPts val="1300"/>
              <a:buChar char="●"/>
            </a:pPr>
            <a:r>
              <a:rPr lang="en-US" sz="1300" i="1">
                <a:solidFill>
                  <a:schemeClr val="dk1"/>
                </a:solidFill>
              </a:rPr>
              <a:t>Parts criticality</a:t>
            </a:r>
            <a:endParaRPr sz="1300" i="1">
              <a:solidFill>
                <a:schemeClr val="dk1"/>
              </a:solidFill>
            </a:endParaRPr>
          </a:p>
          <a:p>
            <a:pPr marL="457200" lvl="0" indent="-311141" algn="l" rtl="0">
              <a:spcBef>
                <a:spcPts val="0"/>
              </a:spcBef>
              <a:spcAft>
                <a:spcPts val="0"/>
              </a:spcAft>
              <a:buClr>
                <a:schemeClr val="dk1"/>
              </a:buClr>
              <a:buSzPts val="1300"/>
              <a:buChar char="●"/>
            </a:pPr>
            <a:r>
              <a:rPr lang="en-US" sz="1300" i="1">
                <a:solidFill>
                  <a:schemeClr val="dk1"/>
                </a:solidFill>
              </a:rPr>
              <a:t>Overmax identification</a:t>
            </a:r>
            <a:endParaRPr sz="1300" i="1">
              <a:solidFill>
                <a:schemeClr val="dk1"/>
              </a:solidFill>
            </a:endParaRPr>
          </a:p>
          <a:p>
            <a:pPr marL="457200" lvl="0" indent="-311141" algn="l" rtl="0">
              <a:spcBef>
                <a:spcPts val="0"/>
              </a:spcBef>
              <a:spcAft>
                <a:spcPts val="0"/>
              </a:spcAft>
              <a:buClr>
                <a:schemeClr val="dk1"/>
              </a:buClr>
              <a:buSzPts val="1300"/>
              <a:buChar char="●"/>
            </a:pPr>
            <a:r>
              <a:rPr lang="en-US" sz="1300" i="1">
                <a:solidFill>
                  <a:schemeClr val="dk1"/>
                </a:solidFill>
              </a:rPr>
              <a:t>At-risk inventory</a:t>
            </a:r>
            <a:endParaRPr sz="1300" i="1">
              <a:solidFill>
                <a:schemeClr val="dk1"/>
              </a:solidFill>
            </a:endParaRPr>
          </a:p>
          <a:p>
            <a:pPr marL="457200" lvl="0" indent="-311141" algn="l" rtl="0">
              <a:spcBef>
                <a:spcPts val="0"/>
              </a:spcBef>
              <a:spcAft>
                <a:spcPts val="0"/>
              </a:spcAft>
              <a:buClr>
                <a:schemeClr val="dk1"/>
              </a:buClr>
              <a:buSzPts val="1300"/>
              <a:buChar char="●"/>
            </a:pPr>
            <a:r>
              <a:rPr lang="en-US" sz="1300" i="1">
                <a:solidFill>
                  <a:schemeClr val="dk1"/>
                </a:solidFill>
              </a:rPr>
              <a:t>Parts sharing </a:t>
            </a:r>
            <a:endParaRPr sz="1300" i="1">
              <a:solidFill>
                <a:schemeClr val="dk1"/>
              </a:solidFill>
            </a:endParaRPr>
          </a:p>
        </p:txBody>
      </p:sp>
      <p:sp>
        <p:nvSpPr>
          <p:cNvPr id="374" name="Google Shape;374;g32d563849ba_0_318"/>
          <p:cNvSpPr txBox="1"/>
          <p:nvPr/>
        </p:nvSpPr>
        <p:spPr>
          <a:xfrm>
            <a:off x="1237425" y="3480800"/>
            <a:ext cx="3220500" cy="861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1000"/>
              </a:spcBef>
              <a:spcAft>
                <a:spcPts val="0"/>
              </a:spcAft>
              <a:buClr>
                <a:srgbClr val="000000"/>
              </a:buClr>
              <a:buSzPts val="2200"/>
              <a:buFont typeface="Arial"/>
              <a:buNone/>
            </a:pPr>
            <a:r>
              <a:rPr lang="en-US" sz="2200" b="1" i="0" u="none" strike="noStrike" cap="none">
                <a:solidFill>
                  <a:schemeClr val="dk1"/>
                </a:solidFill>
              </a:rPr>
              <a:t>Consistent, Accurate, Trustworthy Data</a:t>
            </a:r>
            <a:endParaRPr sz="2200" b="1" i="0" u="none" strike="noStrike" cap="none">
              <a:solidFill>
                <a:schemeClr val="dk1"/>
              </a:solidFill>
            </a:endParaRPr>
          </a:p>
        </p:txBody>
      </p:sp>
      <p:sp>
        <p:nvSpPr>
          <p:cNvPr id="375" name="Google Shape;375;g32d563849ba_0_318"/>
          <p:cNvSpPr txBox="1"/>
          <p:nvPr/>
        </p:nvSpPr>
        <p:spPr>
          <a:xfrm>
            <a:off x="4608300" y="3480800"/>
            <a:ext cx="3399900" cy="1200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1000"/>
              </a:spcBef>
              <a:spcAft>
                <a:spcPts val="0"/>
              </a:spcAft>
              <a:buClr>
                <a:srgbClr val="000000"/>
              </a:buClr>
              <a:buSzPts val="2200"/>
              <a:buFont typeface="Arial"/>
              <a:buNone/>
            </a:pPr>
            <a:r>
              <a:rPr lang="en-US" sz="2200" b="1" i="0" u="none" strike="noStrike" cap="none">
                <a:solidFill>
                  <a:schemeClr val="dk1"/>
                </a:solidFill>
              </a:rPr>
              <a:t>Operations + Procurement Objectives &amp; Alignment</a:t>
            </a:r>
            <a:endParaRPr sz="2200" b="1" i="0" u="none" strike="noStrike" cap="none">
              <a:solidFill>
                <a:schemeClr val="dk1"/>
              </a:solidFill>
            </a:endParaRPr>
          </a:p>
        </p:txBody>
      </p:sp>
      <p:sp>
        <p:nvSpPr>
          <p:cNvPr id="376" name="Google Shape;376;g32d563849ba_0_318"/>
          <p:cNvSpPr txBox="1"/>
          <p:nvPr/>
        </p:nvSpPr>
        <p:spPr>
          <a:xfrm>
            <a:off x="8043077" y="3480800"/>
            <a:ext cx="2911500" cy="1328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1000"/>
              </a:spcBef>
              <a:spcAft>
                <a:spcPts val="0"/>
              </a:spcAft>
              <a:buClr>
                <a:srgbClr val="000000"/>
              </a:buClr>
              <a:buSzPts val="2200"/>
              <a:buFont typeface="Arial"/>
              <a:buNone/>
            </a:pPr>
            <a:r>
              <a:rPr lang="en-US" sz="2200" b="1" i="0" u="none" strike="noStrike" cap="none">
                <a:solidFill>
                  <a:schemeClr val="dk1"/>
                </a:solidFill>
              </a:rPr>
              <a:t>Capture Tribal Knowledge</a:t>
            </a:r>
            <a:endParaRPr sz="1800">
              <a:solidFill>
                <a:schemeClr val="dk1"/>
              </a:solidFill>
            </a:endParaRPr>
          </a:p>
          <a:p>
            <a:pPr marL="0" marR="0" lvl="0" indent="0" algn="ctr" rtl="0">
              <a:lnSpc>
                <a:spcPct val="100000"/>
              </a:lnSpc>
              <a:spcBef>
                <a:spcPts val="1000"/>
              </a:spcBef>
              <a:spcAft>
                <a:spcPts val="0"/>
              </a:spcAft>
              <a:buClr>
                <a:srgbClr val="000000"/>
              </a:buClr>
              <a:buSzPts val="2200"/>
              <a:buFont typeface="Arial"/>
              <a:buNone/>
            </a:pPr>
            <a:r>
              <a:rPr lang="en-US" sz="2200" b="1" i="0" u="none" strike="noStrike" cap="none">
                <a:solidFill>
                  <a:schemeClr val="dk1"/>
                </a:solidFill>
              </a:rPr>
              <a:t>(outside of systems)</a:t>
            </a:r>
            <a:endParaRPr sz="2200" b="1" i="0" u="none" strike="noStrike" cap="none">
              <a:solidFill>
                <a:schemeClr val="dk1"/>
              </a:solidFill>
            </a:endParaRPr>
          </a:p>
        </p:txBody>
      </p:sp>
      <p:pic>
        <p:nvPicPr>
          <p:cNvPr id="377" name="Google Shape;377;g32d563849ba_0_318"/>
          <p:cNvPicPr preferRelativeResize="0"/>
          <p:nvPr/>
        </p:nvPicPr>
        <p:blipFill rotWithShape="1">
          <a:blip r:embed="rId3">
            <a:alphaModFix/>
          </a:blip>
          <a:srcRect/>
          <a:stretch/>
        </p:blipFill>
        <p:spPr>
          <a:xfrm>
            <a:off x="2263125" y="2211019"/>
            <a:ext cx="1169100" cy="1153085"/>
          </a:xfrm>
          <a:prstGeom prst="rect">
            <a:avLst/>
          </a:prstGeom>
          <a:noFill/>
          <a:ln>
            <a:noFill/>
          </a:ln>
        </p:spPr>
      </p:pic>
      <p:pic>
        <p:nvPicPr>
          <p:cNvPr id="378" name="Google Shape;378;g32d563849ba_0_318"/>
          <p:cNvPicPr preferRelativeResize="0"/>
          <p:nvPr/>
        </p:nvPicPr>
        <p:blipFill rotWithShape="1">
          <a:blip r:embed="rId4">
            <a:alphaModFix/>
          </a:blip>
          <a:srcRect/>
          <a:stretch/>
        </p:blipFill>
        <p:spPr>
          <a:xfrm>
            <a:off x="5704225" y="2203007"/>
            <a:ext cx="1169100" cy="1169100"/>
          </a:xfrm>
          <a:prstGeom prst="rect">
            <a:avLst/>
          </a:prstGeom>
          <a:noFill/>
          <a:ln>
            <a:noFill/>
          </a:ln>
        </p:spPr>
      </p:pic>
      <p:pic>
        <p:nvPicPr>
          <p:cNvPr id="379" name="Google Shape;379;g32d563849ba_0_318"/>
          <p:cNvPicPr preferRelativeResize="0"/>
          <p:nvPr/>
        </p:nvPicPr>
        <p:blipFill rotWithShape="1">
          <a:blip r:embed="rId5">
            <a:alphaModFix/>
          </a:blip>
          <a:srcRect/>
          <a:stretch/>
        </p:blipFill>
        <p:spPr>
          <a:xfrm>
            <a:off x="8914275" y="2203007"/>
            <a:ext cx="1169100" cy="1169100"/>
          </a:xfrm>
          <a:prstGeom prst="rect">
            <a:avLst/>
          </a:prstGeom>
          <a:noFill/>
          <a:ln>
            <a:noFill/>
          </a:ln>
        </p:spPr>
      </p:pic>
      <p:sp>
        <p:nvSpPr>
          <p:cNvPr id="380" name="Google Shape;380;g32d563849ba_0_318"/>
          <p:cNvSpPr txBox="1"/>
          <p:nvPr/>
        </p:nvSpPr>
        <p:spPr>
          <a:xfrm>
            <a:off x="6255200" y="5059950"/>
            <a:ext cx="2463600" cy="1185300"/>
          </a:xfrm>
          <a:prstGeom prst="rect">
            <a:avLst/>
          </a:prstGeom>
          <a:noFill/>
          <a:ln>
            <a:noFill/>
          </a:ln>
        </p:spPr>
        <p:txBody>
          <a:bodyPr spcFirstLastPara="1" wrap="square" lIns="91425" tIns="91425" rIns="91425" bIns="91425" anchor="t" anchorCtr="0">
            <a:spAutoFit/>
          </a:bodyPr>
          <a:lstStyle/>
          <a:p>
            <a:pPr marL="457200" marR="0" lvl="0" indent="-311141" algn="l" rtl="0">
              <a:lnSpc>
                <a:spcPct val="100000"/>
              </a:lnSpc>
              <a:spcBef>
                <a:spcPts val="1000"/>
              </a:spcBef>
              <a:spcAft>
                <a:spcPts val="0"/>
              </a:spcAft>
              <a:buClr>
                <a:schemeClr val="dk1"/>
              </a:buClr>
              <a:buSzPts val="1300"/>
              <a:buChar char="●"/>
            </a:pPr>
            <a:r>
              <a:rPr lang="en-US" sz="1300" i="1" u="none" strike="noStrike" cap="none">
                <a:solidFill>
                  <a:schemeClr val="dk1"/>
                </a:solidFill>
              </a:rPr>
              <a:t>Disposition</a:t>
            </a:r>
            <a:endParaRPr sz="1300" i="1" u="none" strike="noStrike" cap="none">
              <a:solidFill>
                <a:schemeClr val="dk1"/>
              </a:solidFill>
            </a:endParaRPr>
          </a:p>
          <a:p>
            <a:pPr marL="457200" marR="0" lvl="0" indent="-311141" algn="l" rtl="0">
              <a:lnSpc>
                <a:spcPct val="100000"/>
              </a:lnSpc>
              <a:spcBef>
                <a:spcPts val="0"/>
              </a:spcBef>
              <a:spcAft>
                <a:spcPts val="0"/>
              </a:spcAft>
              <a:buClr>
                <a:schemeClr val="dk1"/>
              </a:buClr>
              <a:buSzPts val="1300"/>
              <a:buChar char="●"/>
            </a:pPr>
            <a:r>
              <a:rPr lang="en-US" sz="1300" i="1" u="none" strike="noStrike" cap="none">
                <a:solidFill>
                  <a:schemeClr val="dk1"/>
                </a:solidFill>
              </a:rPr>
              <a:t>Vendor compliance</a:t>
            </a:r>
            <a:endParaRPr sz="1300" i="1" u="none" strike="noStrike" cap="none">
              <a:solidFill>
                <a:schemeClr val="dk1"/>
              </a:solidFill>
            </a:endParaRPr>
          </a:p>
          <a:p>
            <a:pPr marL="457200" marR="0" lvl="0" indent="-311141" algn="l" rtl="0">
              <a:lnSpc>
                <a:spcPct val="100000"/>
              </a:lnSpc>
              <a:spcBef>
                <a:spcPts val="0"/>
              </a:spcBef>
              <a:spcAft>
                <a:spcPts val="0"/>
              </a:spcAft>
              <a:buClr>
                <a:schemeClr val="dk1"/>
              </a:buClr>
              <a:buSzPts val="1300"/>
              <a:buChar char="●"/>
            </a:pPr>
            <a:r>
              <a:rPr lang="en-US" sz="1300" i="1" u="none" strike="noStrike" cap="none">
                <a:solidFill>
                  <a:schemeClr val="dk1"/>
                </a:solidFill>
              </a:rPr>
              <a:t>Tail-spend</a:t>
            </a:r>
            <a:endParaRPr sz="1300" i="1" u="none" strike="noStrike" cap="none">
              <a:solidFill>
                <a:schemeClr val="dk1"/>
              </a:solidFill>
            </a:endParaRPr>
          </a:p>
          <a:p>
            <a:pPr marL="457200" marR="0" lvl="0" indent="-311141" algn="l" rtl="0">
              <a:lnSpc>
                <a:spcPct val="100000"/>
              </a:lnSpc>
              <a:spcBef>
                <a:spcPts val="0"/>
              </a:spcBef>
              <a:spcAft>
                <a:spcPts val="0"/>
              </a:spcAft>
              <a:buClr>
                <a:schemeClr val="dk1"/>
              </a:buClr>
              <a:buSzPts val="1300"/>
              <a:buChar char="●"/>
            </a:pPr>
            <a:r>
              <a:rPr lang="en-US" sz="1300" i="1" u="none" strike="noStrike" cap="none">
                <a:solidFill>
                  <a:schemeClr val="dk1"/>
                </a:solidFill>
              </a:rPr>
              <a:t>VMI </a:t>
            </a:r>
            <a:endParaRPr sz="1300" i="1" u="none" strike="noStrike" cap="none">
              <a:solidFill>
                <a:schemeClr val="dk1"/>
              </a:solidFill>
            </a:endParaRPr>
          </a:p>
          <a:p>
            <a:pPr marL="457200" marR="0" lvl="0" indent="-311141" algn="l" rtl="0">
              <a:lnSpc>
                <a:spcPct val="100000"/>
              </a:lnSpc>
              <a:spcBef>
                <a:spcPts val="0"/>
              </a:spcBef>
              <a:spcAft>
                <a:spcPts val="0"/>
              </a:spcAft>
              <a:buClr>
                <a:schemeClr val="dk1"/>
              </a:buClr>
              <a:buSzPts val="1300"/>
              <a:buChar char="●"/>
            </a:pPr>
            <a:r>
              <a:rPr lang="en-US" sz="1300" i="1" u="none" strike="noStrike" cap="none">
                <a:solidFill>
                  <a:schemeClr val="dk1"/>
                </a:solidFill>
              </a:rPr>
              <a:t>Disposition</a:t>
            </a:r>
            <a:endParaRPr sz="1300" i="0" u="none" strike="noStrike" cap="none">
              <a:solidFill>
                <a:schemeClr val="dk1"/>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Shape 384"/>
        <p:cNvGrpSpPr/>
        <p:nvPr/>
      </p:nvGrpSpPr>
      <p:grpSpPr>
        <a:xfrm>
          <a:off x="0" y="0"/>
          <a:ext cx="0" cy="0"/>
          <a:chOff x="0" y="0"/>
          <a:chExt cx="0" cy="0"/>
        </a:xfrm>
      </p:grpSpPr>
      <p:sp>
        <p:nvSpPr>
          <p:cNvPr id="385" name="Google Shape;385;p4"/>
          <p:cNvSpPr txBox="1">
            <a:spLocks noGrp="1"/>
          </p:cNvSpPr>
          <p:nvPr>
            <p:ph type="title"/>
          </p:nvPr>
        </p:nvSpPr>
        <p:spPr>
          <a:xfrm>
            <a:off x="646770" y="242351"/>
            <a:ext cx="10890900" cy="1325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800"/>
              <a:buFont typeface="Arial"/>
              <a:buNone/>
            </a:pPr>
            <a:r>
              <a:rPr lang="en-US"/>
              <a:t>Technology?</a:t>
            </a:r>
            <a:endParaRPr/>
          </a:p>
        </p:txBody>
      </p:sp>
      <p:sp>
        <p:nvSpPr>
          <p:cNvPr id="386" name="Google Shape;386;p4"/>
          <p:cNvSpPr txBox="1">
            <a:spLocks noGrp="1"/>
          </p:cNvSpPr>
          <p:nvPr>
            <p:ph type="body" idx="1"/>
          </p:nvPr>
        </p:nvSpPr>
        <p:spPr>
          <a:xfrm>
            <a:off x="646773" y="1691000"/>
            <a:ext cx="5995500" cy="4572000"/>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0"/>
              </a:spcBef>
              <a:spcAft>
                <a:spcPts val="0"/>
              </a:spcAft>
              <a:buSzPts val="1800"/>
              <a:buChar char="●"/>
            </a:pPr>
            <a:r>
              <a:rPr lang="en-US" dirty="0"/>
              <a:t>AI / Large Language Model / Natural Language Processing </a:t>
            </a:r>
            <a:endParaRPr dirty="0"/>
          </a:p>
          <a:p>
            <a:pPr marL="457200" lvl="0" indent="-342900" algn="l" rtl="0">
              <a:lnSpc>
                <a:spcPct val="90000"/>
              </a:lnSpc>
              <a:spcBef>
                <a:spcPts val="1000"/>
              </a:spcBef>
              <a:spcAft>
                <a:spcPts val="0"/>
              </a:spcAft>
              <a:buSzPts val="1800"/>
              <a:buChar char="●"/>
            </a:pPr>
            <a:r>
              <a:rPr lang="en-US" dirty="0"/>
              <a:t>Continuous, automated</a:t>
            </a:r>
            <a:endParaRPr dirty="0"/>
          </a:p>
          <a:p>
            <a:pPr marL="457200" lvl="0" indent="-342900" algn="l" rtl="0">
              <a:lnSpc>
                <a:spcPct val="90000"/>
              </a:lnSpc>
              <a:spcBef>
                <a:spcPts val="1000"/>
              </a:spcBef>
              <a:spcAft>
                <a:spcPts val="0"/>
              </a:spcAft>
              <a:buSzPts val="1800"/>
              <a:buChar char="●"/>
            </a:pPr>
            <a:r>
              <a:rPr lang="en-US" dirty="0"/>
              <a:t>Time to value</a:t>
            </a:r>
            <a:endParaRPr dirty="0"/>
          </a:p>
          <a:p>
            <a:pPr marL="457200" lvl="0" indent="-342900" algn="l" rtl="0">
              <a:lnSpc>
                <a:spcPct val="90000"/>
              </a:lnSpc>
              <a:spcBef>
                <a:spcPts val="1000"/>
              </a:spcBef>
              <a:spcAft>
                <a:spcPts val="0"/>
              </a:spcAft>
              <a:buSzPts val="1800"/>
              <a:buChar char="●"/>
            </a:pPr>
            <a:r>
              <a:rPr lang="en-US" dirty="0"/>
              <a:t>Easy user adoption </a:t>
            </a:r>
            <a:endParaRPr dirty="0"/>
          </a:p>
          <a:p>
            <a:pPr marL="457200" lvl="0" indent="-342900" algn="l" rtl="0">
              <a:lnSpc>
                <a:spcPct val="90000"/>
              </a:lnSpc>
              <a:spcBef>
                <a:spcPts val="1000"/>
              </a:spcBef>
              <a:spcAft>
                <a:spcPts val="0"/>
              </a:spcAft>
              <a:buSzPts val="1800"/>
              <a:buChar char="●"/>
            </a:pPr>
            <a:r>
              <a:rPr lang="en-US" dirty="0"/>
              <a:t>Certified connectors back to systems</a:t>
            </a:r>
            <a:endParaRPr dirty="0"/>
          </a:p>
          <a:p>
            <a:pPr marL="457200" lvl="0" indent="-342900" algn="l" rtl="0">
              <a:lnSpc>
                <a:spcPct val="90000"/>
              </a:lnSpc>
              <a:spcBef>
                <a:spcPts val="1000"/>
              </a:spcBef>
              <a:spcAft>
                <a:spcPts val="0"/>
              </a:spcAft>
              <a:buSzPts val="1800"/>
              <a:buChar char="●"/>
            </a:pPr>
            <a:r>
              <a:rPr lang="en-US" dirty="0"/>
              <a:t>No required data cleanse prerequisites</a:t>
            </a:r>
            <a:endParaRPr dirty="0"/>
          </a:p>
          <a:p>
            <a:pPr marL="18288" lvl="0" indent="0" algn="l" rtl="0">
              <a:lnSpc>
                <a:spcPct val="90000"/>
              </a:lnSpc>
              <a:spcBef>
                <a:spcPts val="1000"/>
              </a:spcBef>
              <a:spcAft>
                <a:spcPts val="0"/>
              </a:spcAft>
              <a:buClr>
                <a:schemeClr val="dk1"/>
              </a:buClr>
              <a:buSzPts val="2400"/>
              <a:buNone/>
            </a:pPr>
            <a:endParaRPr dirty="0"/>
          </a:p>
        </p:txBody>
      </p:sp>
      <p:grpSp>
        <p:nvGrpSpPr>
          <p:cNvPr id="387" name="Google Shape;387;p4"/>
          <p:cNvGrpSpPr/>
          <p:nvPr/>
        </p:nvGrpSpPr>
        <p:grpSpPr>
          <a:xfrm>
            <a:off x="7352215" y="689060"/>
            <a:ext cx="4185473" cy="2212872"/>
            <a:chOff x="-2051551" y="698913"/>
            <a:chExt cx="8116100" cy="5931044"/>
          </a:xfrm>
        </p:grpSpPr>
        <p:grpSp>
          <p:nvGrpSpPr>
            <p:cNvPr id="388" name="Google Shape;388;p4"/>
            <p:cNvGrpSpPr/>
            <p:nvPr/>
          </p:nvGrpSpPr>
          <p:grpSpPr>
            <a:xfrm>
              <a:off x="-2051551" y="698913"/>
              <a:ext cx="8116100" cy="5931044"/>
              <a:chOff x="1718801" y="1770713"/>
              <a:chExt cx="1442375" cy="992810"/>
            </a:xfrm>
          </p:grpSpPr>
          <p:pic>
            <p:nvPicPr>
              <p:cNvPr id="389" name="Google Shape;389;p4"/>
              <p:cNvPicPr preferRelativeResize="0"/>
              <p:nvPr/>
            </p:nvPicPr>
            <p:blipFill rotWithShape="1">
              <a:blip r:embed="rId3">
                <a:alphaModFix/>
              </a:blip>
              <a:srcRect/>
              <a:stretch/>
            </p:blipFill>
            <p:spPr>
              <a:xfrm>
                <a:off x="1718801" y="1770713"/>
                <a:ext cx="1166240" cy="711201"/>
              </a:xfrm>
              <a:prstGeom prst="rect">
                <a:avLst/>
              </a:prstGeom>
              <a:noFill/>
              <a:ln w="19050" cap="flat" cmpd="sng">
                <a:solidFill>
                  <a:srgbClr val="003251"/>
                </a:solidFill>
                <a:prstDash val="solid"/>
                <a:round/>
                <a:headEnd type="none" w="sm" len="sm"/>
                <a:tailEnd type="none" w="sm" len="sm"/>
              </a:ln>
            </p:spPr>
          </p:pic>
          <p:pic>
            <p:nvPicPr>
              <p:cNvPr id="390" name="Google Shape;390;p4"/>
              <p:cNvPicPr preferRelativeResize="0"/>
              <p:nvPr/>
            </p:nvPicPr>
            <p:blipFill rotWithShape="1">
              <a:blip r:embed="rId4">
                <a:alphaModFix/>
              </a:blip>
              <a:srcRect/>
              <a:stretch/>
            </p:blipFill>
            <p:spPr>
              <a:xfrm>
                <a:off x="2044792" y="2052320"/>
                <a:ext cx="1116384" cy="711203"/>
              </a:xfrm>
              <a:prstGeom prst="rect">
                <a:avLst/>
              </a:prstGeom>
              <a:noFill/>
              <a:ln w="19050" cap="flat" cmpd="sng">
                <a:solidFill>
                  <a:srgbClr val="003251"/>
                </a:solidFill>
                <a:prstDash val="solid"/>
                <a:round/>
                <a:headEnd type="none" w="sm" len="sm"/>
                <a:tailEnd type="none" w="sm" len="sm"/>
              </a:ln>
            </p:spPr>
          </p:pic>
        </p:grpSp>
        <p:sp>
          <p:nvSpPr>
            <p:cNvPr id="391" name="Google Shape;391;p4"/>
            <p:cNvSpPr/>
            <p:nvPr/>
          </p:nvSpPr>
          <p:spPr>
            <a:xfrm>
              <a:off x="4657675" y="2876675"/>
              <a:ext cx="1406700" cy="527400"/>
            </a:xfrm>
            <a:prstGeom prst="rect">
              <a:avLst/>
            </a:prstGeom>
            <a:solidFill>
              <a:srgbClr val="DFEBF7"/>
            </a:solidFill>
            <a:ln w="9525" cap="flat" cmpd="sng">
              <a:solidFill>
                <a:srgbClr val="DFEBF7"/>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
        <p:nvSpPr>
          <p:cNvPr id="392" name="Google Shape;392;p4"/>
          <p:cNvSpPr/>
          <p:nvPr/>
        </p:nvSpPr>
        <p:spPr>
          <a:xfrm>
            <a:off x="8898774" y="3088525"/>
            <a:ext cx="1092300" cy="830700"/>
          </a:xfrm>
          <a:prstGeom prst="downArrow">
            <a:avLst>
              <a:gd name="adj1" fmla="val 50000"/>
              <a:gd name="adj2" fmla="val 50000"/>
            </a:avLst>
          </a:prstGeom>
          <a:solidFill>
            <a:srgbClr val="E7E6E6"/>
          </a:solidFill>
          <a:ln w="9525" cap="flat" cmpd="sng">
            <a:solidFill>
              <a:srgbClr val="E7E6E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pic>
        <p:nvPicPr>
          <p:cNvPr id="393" name="Google Shape;393;p4"/>
          <p:cNvPicPr preferRelativeResize="0"/>
          <p:nvPr/>
        </p:nvPicPr>
        <p:blipFill rotWithShape="1">
          <a:blip r:embed="rId5">
            <a:alphaModFix/>
          </a:blip>
          <a:srcRect/>
          <a:stretch/>
        </p:blipFill>
        <p:spPr>
          <a:xfrm>
            <a:off x="7721647" y="4265583"/>
            <a:ext cx="3446698" cy="1997417"/>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764"/>
        <p:cNvGrpSpPr/>
        <p:nvPr/>
      </p:nvGrpSpPr>
      <p:grpSpPr>
        <a:xfrm>
          <a:off x="0" y="0"/>
          <a:ext cx="0" cy="0"/>
          <a:chOff x="0" y="0"/>
          <a:chExt cx="0" cy="0"/>
        </a:xfrm>
      </p:grpSpPr>
      <p:sp>
        <p:nvSpPr>
          <p:cNvPr id="3765" name="Google Shape;3765;p388"/>
          <p:cNvSpPr/>
          <p:nvPr/>
        </p:nvSpPr>
        <p:spPr>
          <a:xfrm>
            <a:off x="369250" y="1003775"/>
            <a:ext cx="5571600" cy="708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766" name="Google Shape;3766;p388"/>
          <p:cNvSpPr/>
          <p:nvPr/>
        </p:nvSpPr>
        <p:spPr>
          <a:xfrm>
            <a:off x="0" y="1738200"/>
            <a:ext cx="12192000" cy="5127900"/>
          </a:xfrm>
          <a:prstGeom prst="rect">
            <a:avLst/>
          </a:prstGeom>
          <a:solidFill>
            <a:srgbClr val="F8F8F8"/>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767" name="Google Shape;3767;p388"/>
          <p:cNvSpPr txBox="1">
            <a:spLocks noGrp="1"/>
          </p:cNvSpPr>
          <p:nvPr>
            <p:ph type="title"/>
          </p:nvPr>
        </p:nvSpPr>
        <p:spPr>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2200" b="1">
                <a:latin typeface="Open Sans"/>
                <a:ea typeface="Open Sans"/>
                <a:cs typeface="Open Sans"/>
                <a:sym typeface="Open Sans"/>
              </a:rPr>
              <a:t>Client Optimization Journey </a:t>
            </a:r>
            <a:endParaRPr sz="2200" b="1">
              <a:solidFill>
                <a:schemeClr val="accent2"/>
              </a:solidFill>
              <a:latin typeface="Open Sans"/>
              <a:ea typeface="Open Sans"/>
              <a:cs typeface="Open Sans"/>
              <a:sym typeface="Open Sans"/>
            </a:endParaRPr>
          </a:p>
        </p:txBody>
      </p:sp>
      <p:sp>
        <p:nvSpPr>
          <p:cNvPr id="3768" name="Google Shape;3768;p388"/>
          <p:cNvSpPr/>
          <p:nvPr/>
        </p:nvSpPr>
        <p:spPr>
          <a:xfrm>
            <a:off x="307900" y="2389325"/>
            <a:ext cx="998100" cy="3754800"/>
          </a:xfrm>
          <a:prstGeom prst="rect">
            <a:avLst/>
          </a:prstGeom>
          <a:solidFill>
            <a:schemeClr val="dk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3769" name="Google Shape;3769;p388"/>
          <p:cNvSpPr txBox="1"/>
          <p:nvPr/>
        </p:nvSpPr>
        <p:spPr>
          <a:xfrm>
            <a:off x="90700" y="6111725"/>
            <a:ext cx="1432500" cy="5694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200" b="1">
                <a:solidFill>
                  <a:schemeClr val="dk1"/>
                </a:solidFill>
                <a:latin typeface="Open Sans"/>
                <a:ea typeface="Open Sans"/>
                <a:cs typeface="Open Sans"/>
                <a:sym typeface="Open Sans"/>
              </a:rPr>
              <a:t>Starting </a:t>
            </a:r>
            <a:endParaRPr sz="1200" b="1">
              <a:solidFill>
                <a:schemeClr val="dk1"/>
              </a:solidFill>
              <a:latin typeface="Open Sans"/>
              <a:ea typeface="Open Sans"/>
              <a:cs typeface="Open Sans"/>
              <a:sym typeface="Open Sans"/>
            </a:endParaRPr>
          </a:p>
          <a:p>
            <a:pPr marL="0" lvl="0" indent="0" algn="ctr" rtl="0">
              <a:spcBef>
                <a:spcPts val="0"/>
              </a:spcBef>
              <a:spcAft>
                <a:spcPts val="0"/>
              </a:spcAft>
              <a:buNone/>
            </a:pPr>
            <a:r>
              <a:rPr lang="en-US" sz="1200" b="1">
                <a:solidFill>
                  <a:schemeClr val="dk1"/>
                </a:solidFill>
                <a:latin typeface="Open Sans"/>
                <a:ea typeface="Open Sans"/>
                <a:cs typeface="Open Sans"/>
                <a:sym typeface="Open Sans"/>
              </a:rPr>
              <a:t>SOH Inventory</a:t>
            </a:r>
            <a:endParaRPr sz="1200" b="1">
              <a:solidFill>
                <a:schemeClr val="dk1"/>
              </a:solidFill>
              <a:latin typeface="Open Sans"/>
              <a:ea typeface="Open Sans"/>
              <a:cs typeface="Open Sans"/>
              <a:sym typeface="Open Sans"/>
            </a:endParaRPr>
          </a:p>
        </p:txBody>
      </p:sp>
      <p:sp>
        <p:nvSpPr>
          <p:cNvPr id="3770" name="Google Shape;3770;p388"/>
          <p:cNvSpPr txBox="1"/>
          <p:nvPr/>
        </p:nvSpPr>
        <p:spPr>
          <a:xfrm>
            <a:off x="307900" y="2389325"/>
            <a:ext cx="998100" cy="6378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600" b="1">
                <a:solidFill>
                  <a:schemeClr val="lt1"/>
                </a:solidFill>
                <a:latin typeface="Open Sans"/>
                <a:ea typeface="Open Sans"/>
                <a:cs typeface="Open Sans"/>
                <a:sym typeface="Open Sans"/>
              </a:rPr>
              <a:t>$427</a:t>
            </a:r>
            <a:endParaRPr sz="1600" b="1">
              <a:solidFill>
                <a:schemeClr val="lt1"/>
              </a:solidFill>
              <a:latin typeface="Open Sans"/>
              <a:ea typeface="Open Sans"/>
              <a:cs typeface="Open Sans"/>
              <a:sym typeface="Open Sans"/>
            </a:endParaRPr>
          </a:p>
          <a:p>
            <a:pPr marL="0" lvl="0" indent="0" algn="ctr" rtl="0">
              <a:spcBef>
                <a:spcPts val="0"/>
              </a:spcBef>
              <a:spcAft>
                <a:spcPts val="0"/>
              </a:spcAft>
              <a:buNone/>
            </a:pPr>
            <a:r>
              <a:rPr lang="en-US" sz="1600" b="1">
                <a:solidFill>
                  <a:schemeClr val="lt1"/>
                </a:solidFill>
                <a:latin typeface="Open Sans"/>
                <a:ea typeface="Open Sans"/>
                <a:cs typeface="Open Sans"/>
                <a:sym typeface="Open Sans"/>
              </a:rPr>
              <a:t>MM</a:t>
            </a:r>
            <a:endParaRPr sz="1600" b="1">
              <a:solidFill>
                <a:schemeClr val="lt1"/>
              </a:solidFill>
              <a:latin typeface="Open Sans"/>
              <a:ea typeface="Open Sans"/>
              <a:cs typeface="Open Sans"/>
              <a:sym typeface="Open Sans"/>
            </a:endParaRPr>
          </a:p>
        </p:txBody>
      </p:sp>
      <p:sp>
        <p:nvSpPr>
          <p:cNvPr id="3771" name="Google Shape;3771;p388"/>
          <p:cNvSpPr/>
          <p:nvPr/>
        </p:nvSpPr>
        <p:spPr>
          <a:xfrm>
            <a:off x="6302625" y="3636675"/>
            <a:ext cx="998100" cy="24750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3772" name="Google Shape;3772;p388"/>
          <p:cNvSpPr txBox="1"/>
          <p:nvPr/>
        </p:nvSpPr>
        <p:spPr>
          <a:xfrm>
            <a:off x="6106775" y="6111725"/>
            <a:ext cx="1398600" cy="5694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200" b="1">
                <a:solidFill>
                  <a:schemeClr val="dk1"/>
                </a:solidFill>
                <a:latin typeface="Open Sans"/>
                <a:ea typeface="Open Sans"/>
                <a:cs typeface="Open Sans"/>
                <a:sym typeface="Open Sans"/>
              </a:rPr>
              <a:t>Improved </a:t>
            </a:r>
            <a:endParaRPr sz="1200" b="1">
              <a:solidFill>
                <a:schemeClr val="dk1"/>
              </a:solidFill>
              <a:latin typeface="Open Sans"/>
              <a:ea typeface="Open Sans"/>
              <a:cs typeface="Open Sans"/>
              <a:sym typeface="Open Sans"/>
            </a:endParaRPr>
          </a:p>
          <a:p>
            <a:pPr marL="0" lvl="0" indent="0" algn="ctr" rtl="0">
              <a:spcBef>
                <a:spcPts val="0"/>
              </a:spcBef>
              <a:spcAft>
                <a:spcPts val="0"/>
              </a:spcAft>
              <a:buNone/>
            </a:pPr>
            <a:r>
              <a:rPr lang="en-US" sz="1200" b="1">
                <a:solidFill>
                  <a:schemeClr val="dk1"/>
                </a:solidFill>
                <a:latin typeface="Open Sans"/>
                <a:ea typeface="Open Sans"/>
                <a:cs typeface="Open Sans"/>
                <a:sym typeface="Open Sans"/>
              </a:rPr>
              <a:t>SOH Inventory</a:t>
            </a:r>
            <a:endParaRPr sz="1200" b="1">
              <a:solidFill>
                <a:schemeClr val="dk1"/>
              </a:solidFill>
              <a:latin typeface="Open Sans"/>
              <a:ea typeface="Open Sans"/>
              <a:cs typeface="Open Sans"/>
              <a:sym typeface="Open Sans"/>
            </a:endParaRPr>
          </a:p>
        </p:txBody>
      </p:sp>
      <p:sp>
        <p:nvSpPr>
          <p:cNvPr id="3773" name="Google Shape;3773;p388"/>
          <p:cNvSpPr txBox="1"/>
          <p:nvPr/>
        </p:nvSpPr>
        <p:spPr>
          <a:xfrm>
            <a:off x="6302623" y="3642513"/>
            <a:ext cx="998100" cy="6063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600" b="1">
                <a:solidFill>
                  <a:schemeClr val="lt1"/>
                </a:solidFill>
                <a:latin typeface="Open Sans"/>
                <a:ea typeface="Open Sans"/>
                <a:cs typeface="Open Sans"/>
                <a:sym typeface="Open Sans"/>
              </a:rPr>
              <a:t>$365</a:t>
            </a:r>
            <a:endParaRPr sz="1600" b="1">
              <a:solidFill>
                <a:schemeClr val="lt1"/>
              </a:solidFill>
              <a:latin typeface="Open Sans"/>
              <a:ea typeface="Open Sans"/>
              <a:cs typeface="Open Sans"/>
              <a:sym typeface="Open Sans"/>
            </a:endParaRPr>
          </a:p>
          <a:p>
            <a:pPr marL="0" lvl="0" indent="0" algn="ctr" rtl="0">
              <a:spcBef>
                <a:spcPts val="0"/>
              </a:spcBef>
              <a:spcAft>
                <a:spcPts val="0"/>
              </a:spcAft>
              <a:buNone/>
            </a:pPr>
            <a:r>
              <a:rPr lang="en-US" sz="1600" b="1">
                <a:solidFill>
                  <a:schemeClr val="lt1"/>
                </a:solidFill>
                <a:latin typeface="Open Sans"/>
                <a:ea typeface="Open Sans"/>
                <a:cs typeface="Open Sans"/>
                <a:sym typeface="Open Sans"/>
              </a:rPr>
              <a:t>MM</a:t>
            </a:r>
            <a:endParaRPr sz="1600" b="1">
              <a:solidFill>
                <a:schemeClr val="lt1"/>
              </a:solidFill>
              <a:latin typeface="Open Sans"/>
              <a:ea typeface="Open Sans"/>
              <a:cs typeface="Open Sans"/>
              <a:sym typeface="Open Sans"/>
            </a:endParaRPr>
          </a:p>
        </p:txBody>
      </p:sp>
      <p:sp>
        <p:nvSpPr>
          <p:cNvPr id="3774" name="Google Shape;3774;p388"/>
          <p:cNvSpPr/>
          <p:nvPr/>
        </p:nvSpPr>
        <p:spPr>
          <a:xfrm>
            <a:off x="8104600" y="3936100"/>
            <a:ext cx="998100" cy="2175600"/>
          </a:xfrm>
          <a:prstGeom prst="rect">
            <a:avLst/>
          </a:prstGeom>
          <a:solidFill>
            <a:schemeClr val="dk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3775" name="Google Shape;3775;p388"/>
          <p:cNvSpPr txBox="1"/>
          <p:nvPr/>
        </p:nvSpPr>
        <p:spPr>
          <a:xfrm>
            <a:off x="8104594" y="3951188"/>
            <a:ext cx="998100" cy="6063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600" b="1">
                <a:solidFill>
                  <a:schemeClr val="lt1"/>
                </a:solidFill>
                <a:latin typeface="Open Sans"/>
                <a:ea typeface="Open Sans"/>
                <a:cs typeface="Open Sans"/>
                <a:sym typeface="Open Sans"/>
              </a:rPr>
              <a:t>$344</a:t>
            </a:r>
            <a:endParaRPr sz="1600" b="1">
              <a:solidFill>
                <a:schemeClr val="lt1"/>
              </a:solidFill>
              <a:latin typeface="Open Sans"/>
              <a:ea typeface="Open Sans"/>
              <a:cs typeface="Open Sans"/>
              <a:sym typeface="Open Sans"/>
            </a:endParaRPr>
          </a:p>
          <a:p>
            <a:pPr marL="0" lvl="0" indent="0" algn="ctr" rtl="0">
              <a:spcBef>
                <a:spcPts val="0"/>
              </a:spcBef>
              <a:spcAft>
                <a:spcPts val="0"/>
              </a:spcAft>
              <a:buNone/>
            </a:pPr>
            <a:r>
              <a:rPr lang="en-US" sz="1600" b="1">
                <a:solidFill>
                  <a:schemeClr val="lt1"/>
                </a:solidFill>
                <a:latin typeface="Open Sans"/>
                <a:ea typeface="Open Sans"/>
                <a:cs typeface="Open Sans"/>
                <a:sym typeface="Open Sans"/>
              </a:rPr>
              <a:t>MM</a:t>
            </a:r>
            <a:endParaRPr sz="1600" b="1">
              <a:solidFill>
                <a:schemeClr val="lt1"/>
              </a:solidFill>
              <a:latin typeface="Open Sans"/>
              <a:ea typeface="Open Sans"/>
              <a:cs typeface="Open Sans"/>
              <a:sym typeface="Open Sans"/>
            </a:endParaRPr>
          </a:p>
        </p:txBody>
      </p:sp>
      <p:sp>
        <p:nvSpPr>
          <p:cNvPr id="3776" name="Google Shape;3776;p388"/>
          <p:cNvSpPr/>
          <p:nvPr/>
        </p:nvSpPr>
        <p:spPr>
          <a:xfrm>
            <a:off x="9725475" y="1128400"/>
            <a:ext cx="2466600" cy="5729700"/>
          </a:xfrm>
          <a:prstGeom prst="roundRect">
            <a:avLst>
              <a:gd name="adj" fmla="val 16667"/>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2500" b="1">
                <a:solidFill>
                  <a:schemeClr val="lt1"/>
                </a:solidFill>
                <a:latin typeface="Open Sans"/>
                <a:ea typeface="Open Sans"/>
                <a:cs typeface="Open Sans"/>
                <a:sym typeface="Open Sans"/>
              </a:rPr>
              <a:t>$62MM</a:t>
            </a:r>
            <a:br>
              <a:rPr lang="en-US" b="1">
                <a:solidFill>
                  <a:schemeClr val="lt1"/>
                </a:solidFill>
                <a:latin typeface="Open Sans"/>
                <a:ea typeface="Open Sans"/>
                <a:cs typeface="Open Sans"/>
                <a:sym typeface="Open Sans"/>
              </a:rPr>
            </a:br>
            <a:r>
              <a:rPr lang="en-US" b="1">
                <a:solidFill>
                  <a:schemeClr val="lt1"/>
                </a:solidFill>
                <a:latin typeface="Open Sans"/>
                <a:ea typeface="Open Sans"/>
                <a:cs typeface="Open Sans"/>
                <a:sym typeface="Open Sans"/>
              </a:rPr>
              <a:t>Optimization Opportunity</a:t>
            </a:r>
            <a:endParaRPr sz="1900" b="1">
              <a:solidFill>
                <a:schemeClr val="accent2"/>
              </a:solidFill>
              <a:latin typeface="Open Sans"/>
              <a:ea typeface="Open Sans"/>
              <a:cs typeface="Open Sans"/>
              <a:sym typeface="Open Sans"/>
            </a:endParaRPr>
          </a:p>
          <a:p>
            <a:pPr marL="0" lvl="0" indent="0" algn="ctr" rtl="0">
              <a:spcBef>
                <a:spcPts val="0"/>
              </a:spcBef>
              <a:spcAft>
                <a:spcPts val="0"/>
              </a:spcAft>
              <a:buNone/>
            </a:pPr>
            <a:endParaRPr b="1">
              <a:solidFill>
                <a:schemeClr val="lt1"/>
              </a:solidFill>
              <a:latin typeface="Open Sans"/>
              <a:ea typeface="Open Sans"/>
              <a:cs typeface="Open Sans"/>
              <a:sym typeface="Open Sans"/>
            </a:endParaRPr>
          </a:p>
          <a:p>
            <a:pPr marL="0" lvl="0" indent="0" algn="l" rtl="0">
              <a:spcBef>
                <a:spcPts val="0"/>
              </a:spcBef>
              <a:spcAft>
                <a:spcPts val="0"/>
              </a:spcAft>
              <a:buNone/>
            </a:pPr>
            <a:r>
              <a:rPr lang="en-US" sz="1100">
                <a:solidFill>
                  <a:schemeClr val="lt1"/>
                </a:solidFill>
                <a:latin typeface="Open Sans Light"/>
                <a:ea typeface="Open Sans Light"/>
                <a:cs typeface="Open Sans Light"/>
                <a:sym typeface="Open Sans Light"/>
              </a:rPr>
              <a:t>$21MM Realized in &lt;12 months</a:t>
            </a:r>
            <a:endParaRPr sz="1100">
              <a:solidFill>
                <a:schemeClr val="lt1"/>
              </a:solidFill>
              <a:latin typeface="Open Sans Light"/>
              <a:ea typeface="Open Sans Light"/>
              <a:cs typeface="Open Sans Light"/>
              <a:sym typeface="Open Sans Light"/>
            </a:endParaRPr>
          </a:p>
          <a:p>
            <a:pPr marL="0" lvl="0" indent="0" algn="l" rtl="0">
              <a:spcBef>
                <a:spcPts val="0"/>
              </a:spcBef>
              <a:spcAft>
                <a:spcPts val="0"/>
              </a:spcAft>
              <a:buNone/>
            </a:pPr>
            <a:endParaRPr sz="300">
              <a:solidFill>
                <a:schemeClr val="lt1"/>
              </a:solidFill>
              <a:latin typeface="Open Sans Light"/>
              <a:ea typeface="Open Sans Light"/>
              <a:cs typeface="Open Sans Light"/>
              <a:sym typeface="Open Sans Light"/>
            </a:endParaRPr>
          </a:p>
          <a:p>
            <a:pPr marL="457200" lvl="0" indent="-279400" algn="l" rtl="0">
              <a:spcBef>
                <a:spcPts val="0"/>
              </a:spcBef>
              <a:spcAft>
                <a:spcPts val="0"/>
              </a:spcAft>
              <a:buClr>
                <a:schemeClr val="lt1"/>
              </a:buClr>
              <a:buSzPts val="800"/>
              <a:buFont typeface="Open Sans"/>
              <a:buChar char="●"/>
            </a:pPr>
            <a:r>
              <a:rPr lang="en-US" sz="1100">
                <a:solidFill>
                  <a:schemeClr val="lt1"/>
                </a:solidFill>
                <a:latin typeface="Open Sans Light"/>
                <a:ea typeface="Open Sans Light"/>
                <a:cs typeface="Open Sans Light"/>
                <a:sym typeface="Open Sans Light"/>
              </a:rPr>
              <a:t>Acceptance of  Verusen recommendations </a:t>
            </a:r>
            <a:br>
              <a:rPr lang="en-US" sz="1100">
                <a:solidFill>
                  <a:schemeClr val="lt1"/>
                </a:solidFill>
                <a:latin typeface="Open Sans Light"/>
                <a:ea typeface="Open Sans Light"/>
                <a:cs typeface="Open Sans Light"/>
                <a:sym typeface="Open Sans Light"/>
              </a:rPr>
            </a:br>
            <a:r>
              <a:rPr lang="en-US" sz="1100">
                <a:solidFill>
                  <a:schemeClr val="lt1"/>
                </a:solidFill>
                <a:latin typeface="Open Sans Light"/>
                <a:ea typeface="Open Sans Light"/>
                <a:cs typeface="Open Sans Light"/>
                <a:sym typeface="Open Sans Light"/>
              </a:rPr>
              <a:t>(site and network level stocking policies) </a:t>
            </a:r>
            <a:endParaRPr sz="1100">
              <a:solidFill>
                <a:schemeClr val="lt1"/>
              </a:solidFill>
              <a:latin typeface="Open Sans Light"/>
              <a:ea typeface="Open Sans Light"/>
              <a:cs typeface="Open Sans Light"/>
              <a:sym typeface="Open Sans Light"/>
            </a:endParaRPr>
          </a:p>
          <a:p>
            <a:pPr marL="0" lvl="0" indent="0" algn="l" rtl="0">
              <a:spcBef>
                <a:spcPts val="0"/>
              </a:spcBef>
              <a:spcAft>
                <a:spcPts val="0"/>
              </a:spcAft>
              <a:buNone/>
            </a:pPr>
            <a:endParaRPr sz="300">
              <a:solidFill>
                <a:schemeClr val="lt1"/>
              </a:solidFill>
              <a:latin typeface="Open Sans Light"/>
              <a:ea typeface="Open Sans Light"/>
              <a:cs typeface="Open Sans Light"/>
              <a:sym typeface="Open Sans Light"/>
            </a:endParaRPr>
          </a:p>
          <a:p>
            <a:pPr marL="457200" lvl="0" indent="-279400" algn="l" rtl="0">
              <a:spcBef>
                <a:spcPts val="0"/>
              </a:spcBef>
              <a:spcAft>
                <a:spcPts val="0"/>
              </a:spcAft>
              <a:buClr>
                <a:schemeClr val="lt1"/>
              </a:buClr>
              <a:buSzPts val="800"/>
              <a:buFont typeface="Open Sans Light"/>
              <a:buChar char="●"/>
            </a:pPr>
            <a:r>
              <a:rPr lang="en-US" sz="1100">
                <a:solidFill>
                  <a:schemeClr val="lt1"/>
                </a:solidFill>
                <a:latin typeface="Open Sans Light"/>
                <a:ea typeface="Open Sans Light"/>
                <a:cs typeface="Open Sans Light"/>
                <a:sym typeface="Open Sans Light"/>
              </a:rPr>
              <a:t>Leverage of the Verusen Trusted Ecosystem</a:t>
            </a:r>
            <a:endParaRPr sz="1100">
              <a:solidFill>
                <a:schemeClr val="lt1"/>
              </a:solidFill>
              <a:latin typeface="Open Sans Light"/>
              <a:ea typeface="Open Sans Light"/>
              <a:cs typeface="Open Sans Light"/>
              <a:sym typeface="Open Sans Light"/>
            </a:endParaRPr>
          </a:p>
          <a:p>
            <a:pPr marL="457200" lvl="0" indent="0" algn="l" rtl="0">
              <a:spcBef>
                <a:spcPts val="0"/>
              </a:spcBef>
              <a:spcAft>
                <a:spcPts val="0"/>
              </a:spcAft>
              <a:buNone/>
            </a:pPr>
            <a:endParaRPr sz="1100">
              <a:solidFill>
                <a:schemeClr val="lt1"/>
              </a:solidFill>
              <a:latin typeface="Open Sans Light"/>
              <a:ea typeface="Open Sans Light"/>
              <a:cs typeface="Open Sans Light"/>
              <a:sym typeface="Open Sans Light"/>
            </a:endParaRPr>
          </a:p>
          <a:p>
            <a:pPr marL="0" lvl="0" indent="0" algn="l" rtl="0">
              <a:spcBef>
                <a:spcPts val="0"/>
              </a:spcBef>
              <a:spcAft>
                <a:spcPts val="0"/>
              </a:spcAft>
              <a:buNone/>
            </a:pPr>
            <a:r>
              <a:rPr lang="en-US" sz="1100">
                <a:solidFill>
                  <a:schemeClr val="lt1"/>
                </a:solidFill>
                <a:latin typeface="Open Sans Light"/>
                <a:ea typeface="Open Sans Light"/>
                <a:cs typeface="Open Sans Light"/>
                <a:sym typeface="Open Sans Light"/>
              </a:rPr>
              <a:t>$41MM+ Long Term Potential Inventory Reduction </a:t>
            </a:r>
            <a:endParaRPr sz="1100">
              <a:solidFill>
                <a:schemeClr val="lt1"/>
              </a:solidFill>
              <a:latin typeface="Open Sans Light"/>
              <a:ea typeface="Open Sans Light"/>
              <a:cs typeface="Open Sans Light"/>
              <a:sym typeface="Open Sans Light"/>
            </a:endParaRPr>
          </a:p>
          <a:p>
            <a:pPr marL="0" lvl="0" indent="0" algn="l" rtl="0">
              <a:spcBef>
                <a:spcPts val="0"/>
              </a:spcBef>
              <a:spcAft>
                <a:spcPts val="0"/>
              </a:spcAft>
              <a:buNone/>
            </a:pPr>
            <a:endParaRPr sz="300">
              <a:solidFill>
                <a:schemeClr val="lt1"/>
              </a:solidFill>
              <a:latin typeface="Open Sans Light"/>
              <a:ea typeface="Open Sans Light"/>
              <a:cs typeface="Open Sans Light"/>
              <a:sym typeface="Open Sans Light"/>
            </a:endParaRPr>
          </a:p>
          <a:p>
            <a:pPr marL="457200" lvl="0" indent="-279400" algn="l" rtl="0">
              <a:spcBef>
                <a:spcPts val="0"/>
              </a:spcBef>
              <a:spcAft>
                <a:spcPts val="0"/>
              </a:spcAft>
              <a:buClr>
                <a:schemeClr val="lt1"/>
              </a:buClr>
              <a:buSzPts val="800"/>
              <a:buFont typeface="Open Sans Light"/>
              <a:buChar char="●"/>
            </a:pPr>
            <a:r>
              <a:rPr lang="en-US" sz="1100">
                <a:solidFill>
                  <a:schemeClr val="lt1"/>
                </a:solidFill>
                <a:latin typeface="Open Sans Light"/>
                <a:ea typeface="Open Sans Light"/>
                <a:cs typeface="Open Sans Light"/>
                <a:sym typeface="Open Sans Light"/>
              </a:rPr>
              <a:t>Continued network/spare parts sharing</a:t>
            </a:r>
            <a:endParaRPr sz="1100">
              <a:solidFill>
                <a:schemeClr val="lt1"/>
              </a:solidFill>
              <a:latin typeface="Open Sans Light"/>
              <a:ea typeface="Open Sans Light"/>
              <a:cs typeface="Open Sans Light"/>
              <a:sym typeface="Open Sans Light"/>
            </a:endParaRPr>
          </a:p>
          <a:p>
            <a:pPr marL="0" lvl="0" indent="0" algn="l" rtl="0">
              <a:spcBef>
                <a:spcPts val="0"/>
              </a:spcBef>
              <a:spcAft>
                <a:spcPts val="0"/>
              </a:spcAft>
              <a:buNone/>
            </a:pPr>
            <a:endParaRPr sz="300">
              <a:solidFill>
                <a:schemeClr val="lt1"/>
              </a:solidFill>
              <a:latin typeface="Open Sans Light"/>
              <a:ea typeface="Open Sans Light"/>
              <a:cs typeface="Open Sans Light"/>
              <a:sym typeface="Open Sans Light"/>
            </a:endParaRPr>
          </a:p>
          <a:p>
            <a:pPr marL="457200" lvl="0" indent="-279400" algn="l" rtl="0">
              <a:spcBef>
                <a:spcPts val="0"/>
              </a:spcBef>
              <a:spcAft>
                <a:spcPts val="0"/>
              </a:spcAft>
              <a:buClr>
                <a:schemeClr val="lt1"/>
              </a:buClr>
              <a:buSzPts val="800"/>
              <a:buFont typeface="Open Sans Light"/>
              <a:buChar char="●"/>
            </a:pPr>
            <a:r>
              <a:rPr lang="en-US" sz="1100">
                <a:solidFill>
                  <a:schemeClr val="lt1"/>
                </a:solidFill>
                <a:latin typeface="Open Sans Light"/>
                <a:ea typeface="Open Sans Light"/>
                <a:cs typeface="Open Sans Light"/>
                <a:sym typeface="Open Sans Light"/>
              </a:rPr>
              <a:t>Realizing burndown on slower moving inventory</a:t>
            </a:r>
            <a:endParaRPr sz="1100">
              <a:solidFill>
                <a:schemeClr val="lt1"/>
              </a:solidFill>
              <a:latin typeface="Open Sans Light"/>
              <a:ea typeface="Open Sans Light"/>
              <a:cs typeface="Open Sans Light"/>
              <a:sym typeface="Open Sans Light"/>
            </a:endParaRPr>
          </a:p>
          <a:p>
            <a:pPr marL="0" lvl="0" indent="0" algn="l" rtl="0">
              <a:spcBef>
                <a:spcPts val="0"/>
              </a:spcBef>
              <a:spcAft>
                <a:spcPts val="0"/>
              </a:spcAft>
              <a:buNone/>
            </a:pPr>
            <a:endParaRPr sz="300">
              <a:solidFill>
                <a:schemeClr val="lt1"/>
              </a:solidFill>
              <a:latin typeface="Open Sans Light"/>
              <a:ea typeface="Open Sans Light"/>
              <a:cs typeface="Open Sans Light"/>
              <a:sym typeface="Open Sans Light"/>
            </a:endParaRPr>
          </a:p>
          <a:p>
            <a:pPr marL="457200" lvl="0" indent="-279400" algn="l" rtl="0">
              <a:spcBef>
                <a:spcPts val="0"/>
              </a:spcBef>
              <a:spcAft>
                <a:spcPts val="0"/>
              </a:spcAft>
              <a:buClr>
                <a:schemeClr val="lt1"/>
              </a:buClr>
              <a:buSzPts val="800"/>
              <a:buFont typeface="Open Sans Light"/>
              <a:buChar char="●"/>
            </a:pPr>
            <a:r>
              <a:rPr lang="en-US" sz="1100">
                <a:solidFill>
                  <a:schemeClr val="lt1"/>
                </a:solidFill>
                <a:latin typeface="Open Sans Light"/>
                <a:ea typeface="Open Sans Light"/>
                <a:cs typeface="Open Sans Light"/>
                <a:sym typeface="Open Sans Light"/>
              </a:rPr>
              <a:t>Continued rundown of nonstock</a:t>
            </a:r>
            <a:endParaRPr sz="1100">
              <a:solidFill>
                <a:schemeClr val="lt1"/>
              </a:solidFill>
              <a:latin typeface="Open Sans Light"/>
              <a:ea typeface="Open Sans Light"/>
              <a:cs typeface="Open Sans Light"/>
              <a:sym typeface="Open Sans Light"/>
            </a:endParaRPr>
          </a:p>
          <a:p>
            <a:pPr marL="0" lvl="0" indent="0" algn="l" rtl="0">
              <a:spcBef>
                <a:spcPts val="0"/>
              </a:spcBef>
              <a:spcAft>
                <a:spcPts val="0"/>
              </a:spcAft>
              <a:buNone/>
            </a:pPr>
            <a:endParaRPr sz="300">
              <a:solidFill>
                <a:schemeClr val="lt1"/>
              </a:solidFill>
              <a:latin typeface="Open Sans Light"/>
              <a:ea typeface="Open Sans Light"/>
              <a:cs typeface="Open Sans Light"/>
              <a:sym typeface="Open Sans Light"/>
            </a:endParaRPr>
          </a:p>
          <a:p>
            <a:pPr marL="457200" lvl="0" indent="-279400" algn="l" rtl="0">
              <a:spcBef>
                <a:spcPts val="0"/>
              </a:spcBef>
              <a:spcAft>
                <a:spcPts val="0"/>
              </a:spcAft>
              <a:buClr>
                <a:schemeClr val="lt1"/>
              </a:buClr>
              <a:buSzPts val="800"/>
              <a:buFont typeface="Open Sans Light"/>
              <a:buChar char="●"/>
            </a:pPr>
            <a:r>
              <a:rPr lang="en-US" sz="1100">
                <a:solidFill>
                  <a:schemeClr val="lt1"/>
                </a:solidFill>
                <a:latin typeface="Open Sans Light"/>
                <a:ea typeface="Open Sans Light"/>
                <a:cs typeface="Open Sans Light"/>
                <a:sym typeface="Open Sans Light"/>
              </a:rPr>
              <a:t>Ongoing redisposition of SLOB targeting additional $21MM in value</a:t>
            </a:r>
            <a:endParaRPr sz="1100">
              <a:solidFill>
                <a:schemeClr val="lt1"/>
              </a:solidFill>
              <a:latin typeface="Open Sans Light"/>
              <a:ea typeface="Open Sans Light"/>
              <a:cs typeface="Open Sans Light"/>
              <a:sym typeface="Open Sans Light"/>
            </a:endParaRPr>
          </a:p>
        </p:txBody>
      </p:sp>
      <p:sp>
        <p:nvSpPr>
          <p:cNvPr id="3777" name="Google Shape;3777;p388"/>
          <p:cNvSpPr txBox="1"/>
          <p:nvPr/>
        </p:nvSpPr>
        <p:spPr>
          <a:xfrm>
            <a:off x="7904350" y="6111725"/>
            <a:ext cx="1398600" cy="5694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200" b="1">
                <a:solidFill>
                  <a:schemeClr val="dk1"/>
                </a:solidFill>
                <a:latin typeface="Open Sans"/>
                <a:ea typeface="Open Sans"/>
                <a:cs typeface="Open Sans"/>
                <a:sym typeface="Open Sans"/>
              </a:rPr>
              <a:t>Optimal </a:t>
            </a:r>
            <a:endParaRPr sz="1200" b="1">
              <a:solidFill>
                <a:schemeClr val="dk1"/>
              </a:solidFill>
              <a:latin typeface="Open Sans"/>
              <a:ea typeface="Open Sans"/>
              <a:cs typeface="Open Sans"/>
              <a:sym typeface="Open Sans"/>
            </a:endParaRPr>
          </a:p>
          <a:p>
            <a:pPr marL="0" lvl="0" indent="0" algn="ctr" rtl="0">
              <a:spcBef>
                <a:spcPts val="0"/>
              </a:spcBef>
              <a:spcAft>
                <a:spcPts val="0"/>
              </a:spcAft>
              <a:buNone/>
            </a:pPr>
            <a:r>
              <a:rPr lang="en-US" sz="1200" b="1">
                <a:solidFill>
                  <a:schemeClr val="dk1"/>
                </a:solidFill>
                <a:latin typeface="Open Sans"/>
                <a:ea typeface="Open Sans"/>
                <a:cs typeface="Open Sans"/>
                <a:sym typeface="Open Sans"/>
              </a:rPr>
              <a:t>SOH Inventory</a:t>
            </a:r>
            <a:endParaRPr sz="1200" b="1">
              <a:solidFill>
                <a:schemeClr val="dk1"/>
              </a:solidFill>
              <a:latin typeface="Open Sans"/>
              <a:ea typeface="Open Sans"/>
              <a:cs typeface="Open Sans"/>
              <a:sym typeface="Open Sans"/>
            </a:endParaRPr>
          </a:p>
        </p:txBody>
      </p:sp>
      <p:sp>
        <p:nvSpPr>
          <p:cNvPr id="3778" name="Google Shape;3778;p388"/>
          <p:cNvSpPr/>
          <p:nvPr/>
        </p:nvSpPr>
        <p:spPr>
          <a:xfrm>
            <a:off x="1381289" y="2105862"/>
            <a:ext cx="519900" cy="276900"/>
          </a:xfrm>
          <a:prstGeom prst="rect">
            <a:avLst/>
          </a:prstGeom>
          <a:solidFill>
            <a:srgbClr val="F9CB9C"/>
          </a:solid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779" name="Google Shape;3779;p388"/>
          <p:cNvSpPr txBox="1"/>
          <p:nvPr/>
        </p:nvSpPr>
        <p:spPr>
          <a:xfrm>
            <a:off x="1280200" y="2382760"/>
            <a:ext cx="722100" cy="3597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800" b="1" i="1">
                <a:solidFill>
                  <a:schemeClr val="dk1"/>
                </a:solidFill>
                <a:latin typeface="Open Sans"/>
                <a:ea typeface="Open Sans"/>
                <a:cs typeface="Open Sans"/>
                <a:sym typeface="Open Sans"/>
              </a:rPr>
              <a:t>Active Increases</a:t>
            </a:r>
            <a:endParaRPr sz="800" b="1" i="1">
              <a:solidFill>
                <a:schemeClr val="dk1"/>
              </a:solidFill>
              <a:latin typeface="Open Sans"/>
              <a:ea typeface="Open Sans"/>
              <a:cs typeface="Open Sans"/>
              <a:sym typeface="Open Sans"/>
            </a:endParaRPr>
          </a:p>
        </p:txBody>
      </p:sp>
      <p:sp>
        <p:nvSpPr>
          <p:cNvPr id="3780" name="Google Shape;3780;p388"/>
          <p:cNvSpPr txBox="1"/>
          <p:nvPr/>
        </p:nvSpPr>
        <p:spPr>
          <a:xfrm>
            <a:off x="1329357" y="1869513"/>
            <a:ext cx="623700" cy="225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800" b="1">
                <a:solidFill>
                  <a:schemeClr val="dk1"/>
                </a:solidFill>
                <a:latin typeface="Open Sans"/>
                <a:ea typeface="Open Sans"/>
                <a:cs typeface="Open Sans"/>
                <a:sym typeface="Open Sans"/>
              </a:rPr>
              <a:t>+18MM</a:t>
            </a:r>
            <a:endParaRPr sz="800" b="1">
              <a:solidFill>
                <a:schemeClr val="dk1"/>
              </a:solidFill>
              <a:latin typeface="Open Sans"/>
              <a:ea typeface="Open Sans"/>
              <a:cs typeface="Open Sans"/>
              <a:sym typeface="Open Sans"/>
            </a:endParaRPr>
          </a:p>
        </p:txBody>
      </p:sp>
      <p:sp>
        <p:nvSpPr>
          <p:cNvPr id="3781" name="Google Shape;3781;p388"/>
          <p:cNvSpPr/>
          <p:nvPr/>
        </p:nvSpPr>
        <p:spPr>
          <a:xfrm>
            <a:off x="2093714" y="2105861"/>
            <a:ext cx="519900" cy="637800"/>
          </a:xfrm>
          <a:prstGeom prst="rect">
            <a:avLst/>
          </a:prstGeom>
          <a:solidFill>
            <a:srgbClr val="C9DAF8"/>
          </a:solidFill>
          <a:ln w="9525" cap="flat" cmpd="sng">
            <a:solidFill>
              <a:srgbClr val="C9DAF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782" name="Google Shape;3782;p388"/>
          <p:cNvSpPr txBox="1"/>
          <p:nvPr/>
        </p:nvSpPr>
        <p:spPr>
          <a:xfrm>
            <a:off x="2064469" y="1869525"/>
            <a:ext cx="578400" cy="225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800" b="1">
                <a:solidFill>
                  <a:schemeClr val="dk1"/>
                </a:solidFill>
                <a:latin typeface="Open Sans"/>
                <a:ea typeface="Open Sans"/>
                <a:cs typeface="Open Sans"/>
                <a:sym typeface="Open Sans"/>
              </a:rPr>
              <a:t>-47MM</a:t>
            </a:r>
            <a:endParaRPr sz="800" b="1">
              <a:solidFill>
                <a:schemeClr val="dk1"/>
              </a:solidFill>
              <a:latin typeface="Open Sans"/>
              <a:ea typeface="Open Sans"/>
              <a:cs typeface="Open Sans"/>
              <a:sym typeface="Open Sans"/>
            </a:endParaRPr>
          </a:p>
        </p:txBody>
      </p:sp>
      <p:sp>
        <p:nvSpPr>
          <p:cNvPr id="3783" name="Google Shape;3783;p388"/>
          <p:cNvSpPr/>
          <p:nvPr/>
        </p:nvSpPr>
        <p:spPr>
          <a:xfrm>
            <a:off x="2806139" y="2707908"/>
            <a:ext cx="519900" cy="319200"/>
          </a:xfrm>
          <a:prstGeom prst="rect">
            <a:avLst/>
          </a:prstGeom>
          <a:solidFill>
            <a:srgbClr val="A2C4C9"/>
          </a:solidFill>
          <a:ln w="9525" cap="flat" cmpd="sng">
            <a:solidFill>
              <a:srgbClr val="A2C4C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784" name="Google Shape;3784;p388"/>
          <p:cNvSpPr txBox="1"/>
          <p:nvPr/>
        </p:nvSpPr>
        <p:spPr>
          <a:xfrm>
            <a:off x="2731611" y="2482909"/>
            <a:ext cx="669000" cy="225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800" b="1">
                <a:solidFill>
                  <a:schemeClr val="dk1"/>
                </a:solidFill>
                <a:latin typeface="Open Sans"/>
                <a:ea typeface="Open Sans"/>
                <a:cs typeface="Open Sans"/>
                <a:sym typeface="Open Sans"/>
              </a:rPr>
              <a:t>-19.3MM</a:t>
            </a:r>
            <a:endParaRPr sz="800" b="1">
              <a:solidFill>
                <a:schemeClr val="dk1"/>
              </a:solidFill>
              <a:latin typeface="Open Sans"/>
              <a:ea typeface="Open Sans"/>
              <a:cs typeface="Open Sans"/>
              <a:sym typeface="Open Sans"/>
            </a:endParaRPr>
          </a:p>
        </p:txBody>
      </p:sp>
      <p:sp>
        <p:nvSpPr>
          <p:cNvPr id="3785" name="Google Shape;3785;p388"/>
          <p:cNvSpPr/>
          <p:nvPr/>
        </p:nvSpPr>
        <p:spPr>
          <a:xfrm>
            <a:off x="3518564" y="3007793"/>
            <a:ext cx="519900" cy="138900"/>
          </a:xfrm>
          <a:prstGeom prst="rect">
            <a:avLst/>
          </a:prstGeom>
          <a:solidFill>
            <a:srgbClr val="B6D7A8"/>
          </a:solidFill>
          <a:ln w="9525" cap="flat" cmpd="sng">
            <a:solidFill>
              <a:srgbClr val="B6D7A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786" name="Google Shape;3786;p388"/>
          <p:cNvSpPr txBox="1"/>
          <p:nvPr/>
        </p:nvSpPr>
        <p:spPr>
          <a:xfrm>
            <a:off x="3383749" y="3092290"/>
            <a:ext cx="784500" cy="3192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800" b="1" i="1">
                <a:solidFill>
                  <a:schemeClr val="dk1"/>
                </a:solidFill>
                <a:latin typeface="Open Sans"/>
                <a:ea typeface="Open Sans"/>
                <a:cs typeface="Open Sans"/>
                <a:sym typeface="Open Sans"/>
              </a:rPr>
              <a:t>Repairable</a:t>
            </a:r>
            <a:endParaRPr sz="800" b="1" i="1">
              <a:solidFill>
                <a:schemeClr val="dk1"/>
              </a:solidFill>
              <a:latin typeface="Open Sans"/>
              <a:ea typeface="Open Sans"/>
              <a:cs typeface="Open Sans"/>
              <a:sym typeface="Open Sans"/>
            </a:endParaRPr>
          </a:p>
        </p:txBody>
      </p:sp>
      <p:sp>
        <p:nvSpPr>
          <p:cNvPr id="3787" name="Google Shape;3787;p388"/>
          <p:cNvSpPr txBox="1"/>
          <p:nvPr/>
        </p:nvSpPr>
        <p:spPr>
          <a:xfrm>
            <a:off x="3486796" y="2788795"/>
            <a:ext cx="578400" cy="225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800" b="1">
                <a:solidFill>
                  <a:schemeClr val="dk1"/>
                </a:solidFill>
                <a:latin typeface="Open Sans"/>
                <a:ea typeface="Open Sans"/>
                <a:cs typeface="Open Sans"/>
                <a:sym typeface="Open Sans"/>
              </a:rPr>
              <a:t>-5.8MM</a:t>
            </a:r>
            <a:endParaRPr sz="800" b="1">
              <a:solidFill>
                <a:schemeClr val="dk1"/>
              </a:solidFill>
              <a:latin typeface="Open Sans"/>
              <a:ea typeface="Open Sans"/>
              <a:cs typeface="Open Sans"/>
              <a:sym typeface="Open Sans"/>
            </a:endParaRPr>
          </a:p>
        </p:txBody>
      </p:sp>
      <p:sp>
        <p:nvSpPr>
          <p:cNvPr id="3788" name="Google Shape;3788;p388"/>
          <p:cNvSpPr/>
          <p:nvPr/>
        </p:nvSpPr>
        <p:spPr>
          <a:xfrm>
            <a:off x="4230989" y="3166536"/>
            <a:ext cx="519900" cy="70800"/>
          </a:xfrm>
          <a:prstGeom prst="rect">
            <a:avLst/>
          </a:prstGeom>
          <a:solidFill>
            <a:srgbClr val="D5A6BD"/>
          </a:solidFill>
          <a:ln w="9525" cap="flat" cmpd="sng">
            <a:solidFill>
              <a:srgbClr val="D5A6B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789" name="Google Shape;3789;p388"/>
          <p:cNvSpPr txBox="1"/>
          <p:nvPr/>
        </p:nvSpPr>
        <p:spPr>
          <a:xfrm>
            <a:off x="4186673" y="2953604"/>
            <a:ext cx="578400" cy="225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800" b="1">
                <a:solidFill>
                  <a:schemeClr val="dk1"/>
                </a:solidFill>
                <a:latin typeface="Open Sans"/>
                <a:ea typeface="Open Sans"/>
                <a:cs typeface="Open Sans"/>
                <a:sym typeface="Open Sans"/>
              </a:rPr>
              <a:t>-1.8MM</a:t>
            </a:r>
            <a:endParaRPr sz="800" b="1">
              <a:solidFill>
                <a:schemeClr val="dk1"/>
              </a:solidFill>
              <a:latin typeface="Open Sans"/>
              <a:ea typeface="Open Sans"/>
              <a:cs typeface="Open Sans"/>
              <a:sym typeface="Open Sans"/>
            </a:endParaRPr>
          </a:p>
        </p:txBody>
      </p:sp>
      <p:sp>
        <p:nvSpPr>
          <p:cNvPr id="3790" name="Google Shape;3790;p388"/>
          <p:cNvSpPr/>
          <p:nvPr/>
        </p:nvSpPr>
        <p:spPr>
          <a:xfrm>
            <a:off x="4943414" y="3260262"/>
            <a:ext cx="519900" cy="225000"/>
          </a:xfrm>
          <a:prstGeom prst="rect">
            <a:avLst/>
          </a:prstGeom>
          <a:solidFill>
            <a:srgbClr val="B4A7D6"/>
          </a:solidFill>
          <a:ln w="9525" cap="flat" cmpd="sng">
            <a:solidFill>
              <a:srgbClr val="B4A7D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791" name="Google Shape;3791;p388"/>
          <p:cNvSpPr txBox="1"/>
          <p:nvPr/>
        </p:nvSpPr>
        <p:spPr>
          <a:xfrm>
            <a:off x="4726975" y="3435476"/>
            <a:ext cx="952800" cy="3192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800" b="1" i="1">
                <a:solidFill>
                  <a:schemeClr val="dk1"/>
                </a:solidFill>
                <a:latin typeface="Open Sans"/>
                <a:ea typeface="Open Sans"/>
                <a:cs typeface="Open Sans"/>
                <a:sym typeface="Open Sans"/>
              </a:rPr>
              <a:t>Deduplication</a:t>
            </a:r>
            <a:endParaRPr sz="800" b="1" i="1">
              <a:solidFill>
                <a:schemeClr val="dk1"/>
              </a:solidFill>
              <a:latin typeface="Open Sans"/>
              <a:ea typeface="Open Sans"/>
              <a:cs typeface="Open Sans"/>
              <a:sym typeface="Open Sans"/>
            </a:endParaRPr>
          </a:p>
        </p:txBody>
      </p:sp>
      <p:sp>
        <p:nvSpPr>
          <p:cNvPr id="3792" name="Google Shape;3792;p388"/>
          <p:cNvSpPr txBox="1"/>
          <p:nvPr/>
        </p:nvSpPr>
        <p:spPr>
          <a:xfrm>
            <a:off x="4891525" y="3027119"/>
            <a:ext cx="623700" cy="225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800" b="1">
                <a:solidFill>
                  <a:schemeClr val="dk1"/>
                </a:solidFill>
                <a:latin typeface="Open Sans"/>
                <a:ea typeface="Open Sans"/>
                <a:cs typeface="Open Sans"/>
                <a:sym typeface="Open Sans"/>
              </a:rPr>
              <a:t>-2.5MM</a:t>
            </a:r>
            <a:endParaRPr sz="800" b="1">
              <a:solidFill>
                <a:schemeClr val="dk1"/>
              </a:solidFill>
              <a:latin typeface="Open Sans"/>
              <a:ea typeface="Open Sans"/>
              <a:cs typeface="Open Sans"/>
              <a:sym typeface="Open Sans"/>
            </a:endParaRPr>
          </a:p>
        </p:txBody>
      </p:sp>
      <p:sp>
        <p:nvSpPr>
          <p:cNvPr id="3793" name="Google Shape;3793;p388"/>
          <p:cNvSpPr/>
          <p:nvPr/>
        </p:nvSpPr>
        <p:spPr>
          <a:xfrm>
            <a:off x="5655839" y="3497776"/>
            <a:ext cx="519900" cy="138900"/>
          </a:xfrm>
          <a:prstGeom prst="rect">
            <a:avLst/>
          </a:pr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794" name="Google Shape;3794;p388"/>
          <p:cNvSpPr txBox="1"/>
          <p:nvPr/>
        </p:nvSpPr>
        <p:spPr>
          <a:xfrm>
            <a:off x="5536551" y="3659291"/>
            <a:ext cx="758400" cy="3192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800" b="1" i="1">
                <a:solidFill>
                  <a:schemeClr val="dk1"/>
                </a:solidFill>
                <a:latin typeface="Open Sans"/>
                <a:ea typeface="Open Sans"/>
                <a:cs typeface="Open Sans"/>
                <a:sym typeface="Open Sans"/>
              </a:rPr>
              <a:t>Tail Spend &amp; PPV</a:t>
            </a:r>
            <a:endParaRPr sz="800" b="1" i="1">
              <a:solidFill>
                <a:schemeClr val="dk1"/>
              </a:solidFill>
              <a:latin typeface="Open Sans"/>
              <a:ea typeface="Open Sans"/>
              <a:cs typeface="Open Sans"/>
              <a:sym typeface="Open Sans"/>
            </a:endParaRPr>
          </a:p>
        </p:txBody>
      </p:sp>
      <p:sp>
        <p:nvSpPr>
          <p:cNvPr id="3795" name="Google Shape;3795;p388"/>
          <p:cNvSpPr txBox="1"/>
          <p:nvPr/>
        </p:nvSpPr>
        <p:spPr>
          <a:xfrm>
            <a:off x="5603908" y="3264630"/>
            <a:ext cx="623700" cy="225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800" b="1">
                <a:solidFill>
                  <a:schemeClr val="dk1"/>
                </a:solidFill>
                <a:latin typeface="Open Sans"/>
                <a:ea typeface="Open Sans"/>
                <a:cs typeface="Open Sans"/>
                <a:sym typeface="Open Sans"/>
              </a:rPr>
              <a:t>-3.5MM</a:t>
            </a:r>
            <a:endParaRPr sz="800" b="1">
              <a:solidFill>
                <a:schemeClr val="dk1"/>
              </a:solidFill>
              <a:latin typeface="Open Sans"/>
              <a:ea typeface="Open Sans"/>
              <a:cs typeface="Open Sans"/>
              <a:sym typeface="Open Sans"/>
            </a:endParaRPr>
          </a:p>
        </p:txBody>
      </p:sp>
      <p:sp>
        <p:nvSpPr>
          <p:cNvPr id="3796" name="Google Shape;3796;p388"/>
          <p:cNvSpPr/>
          <p:nvPr/>
        </p:nvSpPr>
        <p:spPr>
          <a:xfrm>
            <a:off x="7442708" y="3641455"/>
            <a:ext cx="519900" cy="276900"/>
          </a:xfrm>
          <a:prstGeom prst="rect">
            <a:avLst/>
          </a:prstGeom>
          <a:solidFill>
            <a:srgbClr val="EA9999"/>
          </a:solid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797" name="Google Shape;3797;p388"/>
          <p:cNvSpPr txBox="1"/>
          <p:nvPr/>
        </p:nvSpPr>
        <p:spPr>
          <a:xfrm>
            <a:off x="7341607" y="3874152"/>
            <a:ext cx="722100" cy="3192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800" b="1" i="1">
                <a:solidFill>
                  <a:schemeClr val="dk1"/>
                </a:solidFill>
                <a:latin typeface="Open Sans"/>
                <a:ea typeface="Open Sans"/>
                <a:cs typeface="Open Sans"/>
                <a:sym typeface="Open Sans"/>
              </a:rPr>
              <a:t>SLOB</a:t>
            </a:r>
            <a:endParaRPr sz="800" b="1" i="1">
              <a:solidFill>
                <a:schemeClr val="dk1"/>
              </a:solidFill>
              <a:latin typeface="Open Sans"/>
              <a:ea typeface="Open Sans"/>
              <a:cs typeface="Open Sans"/>
              <a:sym typeface="Open Sans"/>
            </a:endParaRPr>
          </a:p>
        </p:txBody>
      </p:sp>
      <p:sp>
        <p:nvSpPr>
          <p:cNvPr id="3798" name="Google Shape;3798;p388"/>
          <p:cNvSpPr txBox="1"/>
          <p:nvPr/>
        </p:nvSpPr>
        <p:spPr>
          <a:xfrm>
            <a:off x="7390777" y="3405179"/>
            <a:ext cx="623700" cy="225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800" b="1">
                <a:solidFill>
                  <a:schemeClr val="dk1"/>
                </a:solidFill>
                <a:latin typeface="Open Sans"/>
                <a:ea typeface="Open Sans"/>
                <a:cs typeface="Open Sans"/>
                <a:sym typeface="Open Sans"/>
              </a:rPr>
              <a:t>-21MM</a:t>
            </a:r>
            <a:endParaRPr sz="800" b="1">
              <a:solidFill>
                <a:schemeClr val="dk1"/>
              </a:solidFill>
              <a:latin typeface="Open Sans"/>
              <a:ea typeface="Open Sans"/>
              <a:cs typeface="Open Sans"/>
              <a:sym typeface="Open Sans"/>
            </a:endParaRPr>
          </a:p>
        </p:txBody>
      </p:sp>
      <p:sp>
        <p:nvSpPr>
          <p:cNvPr id="3799" name="Google Shape;3799;p388"/>
          <p:cNvSpPr txBox="1"/>
          <p:nvPr/>
        </p:nvSpPr>
        <p:spPr>
          <a:xfrm>
            <a:off x="5940850" y="1245800"/>
            <a:ext cx="1491300" cy="3597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200" b="1">
                <a:solidFill>
                  <a:schemeClr val="dk1"/>
                </a:solidFill>
                <a:latin typeface="Open Sans"/>
                <a:ea typeface="Open Sans"/>
                <a:cs typeface="Open Sans"/>
                <a:sym typeface="Open Sans"/>
              </a:rPr>
              <a:t>12-24 MONTHS</a:t>
            </a:r>
            <a:endParaRPr sz="1200" b="1">
              <a:solidFill>
                <a:schemeClr val="dk1"/>
              </a:solidFill>
              <a:latin typeface="Open Sans"/>
              <a:ea typeface="Open Sans"/>
              <a:cs typeface="Open Sans"/>
              <a:sym typeface="Open Sans"/>
            </a:endParaRPr>
          </a:p>
        </p:txBody>
      </p:sp>
      <p:sp>
        <p:nvSpPr>
          <p:cNvPr id="3800" name="Google Shape;3800;p388"/>
          <p:cNvSpPr/>
          <p:nvPr/>
        </p:nvSpPr>
        <p:spPr>
          <a:xfrm>
            <a:off x="6471550" y="1528338"/>
            <a:ext cx="429900" cy="427200"/>
          </a:xfrm>
          <a:prstGeom prst="ellipse">
            <a:avLst/>
          </a:prstGeom>
          <a:solidFill>
            <a:schemeClr val="lt1"/>
          </a:solidFill>
          <a:ln w="9525"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801" name="Google Shape;3801;p388"/>
          <p:cNvSpPr txBox="1"/>
          <p:nvPr/>
        </p:nvSpPr>
        <p:spPr>
          <a:xfrm>
            <a:off x="7460900" y="1238625"/>
            <a:ext cx="2121900" cy="3597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200" b="1">
                <a:solidFill>
                  <a:schemeClr val="dk1"/>
                </a:solidFill>
                <a:latin typeface="Open Sans"/>
                <a:ea typeface="Open Sans"/>
                <a:cs typeface="Open Sans"/>
                <a:sym typeface="Open Sans"/>
              </a:rPr>
              <a:t>LONG TERM &amp; BEYOND</a:t>
            </a:r>
            <a:endParaRPr sz="1200" b="1">
              <a:solidFill>
                <a:schemeClr val="dk1"/>
              </a:solidFill>
              <a:latin typeface="Open Sans"/>
              <a:ea typeface="Open Sans"/>
              <a:cs typeface="Open Sans"/>
              <a:sym typeface="Open Sans"/>
            </a:endParaRPr>
          </a:p>
        </p:txBody>
      </p:sp>
      <p:sp>
        <p:nvSpPr>
          <p:cNvPr id="3802" name="Google Shape;3802;p388"/>
          <p:cNvSpPr/>
          <p:nvPr/>
        </p:nvSpPr>
        <p:spPr>
          <a:xfrm>
            <a:off x="8312500" y="1528338"/>
            <a:ext cx="429900" cy="427200"/>
          </a:xfrm>
          <a:prstGeom prst="ellipse">
            <a:avLst/>
          </a:prstGeom>
          <a:solidFill>
            <a:schemeClr val="lt1"/>
          </a:solidFill>
          <a:ln w="9525"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803" name="Google Shape;3803;p388"/>
          <p:cNvPicPr preferRelativeResize="0"/>
          <p:nvPr/>
        </p:nvPicPr>
        <p:blipFill>
          <a:blip r:embed="rId3">
            <a:alphaModFix/>
          </a:blip>
          <a:stretch>
            <a:fillRect/>
          </a:stretch>
        </p:blipFill>
        <p:spPr>
          <a:xfrm>
            <a:off x="6506650" y="1562100"/>
            <a:ext cx="359700" cy="359700"/>
          </a:xfrm>
          <a:prstGeom prst="rect">
            <a:avLst/>
          </a:prstGeom>
          <a:noFill/>
          <a:ln>
            <a:noFill/>
          </a:ln>
        </p:spPr>
      </p:pic>
      <p:pic>
        <p:nvPicPr>
          <p:cNvPr id="3804" name="Google Shape;3804;p388"/>
          <p:cNvPicPr preferRelativeResize="0"/>
          <p:nvPr/>
        </p:nvPicPr>
        <p:blipFill>
          <a:blip r:embed="rId3">
            <a:alphaModFix/>
          </a:blip>
          <a:stretch>
            <a:fillRect/>
          </a:stretch>
        </p:blipFill>
        <p:spPr>
          <a:xfrm>
            <a:off x="8347600" y="1562100"/>
            <a:ext cx="359700" cy="359700"/>
          </a:xfrm>
          <a:prstGeom prst="rect">
            <a:avLst/>
          </a:prstGeom>
          <a:noFill/>
          <a:ln>
            <a:noFill/>
          </a:ln>
        </p:spPr>
      </p:pic>
      <p:sp>
        <p:nvSpPr>
          <p:cNvPr id="3805" name="Google Shape;3805;p388"/>
          <p:cNvSpPr txBox="1"/>
          <p:nvPr/>
        </p:nvSpPr>
        <p:spPr>
          <a:xfrm>
            <a:off x="1952624" y="2738015"/>
            <a:ext cx="784500" cy="3597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800" b="1" i="1">
                <a:solidFill>
                  <a:schemeClr val="dk1"/>
                </a:solidFill>
                <a:latin typeface="Open Sans"/>
                <a:ea typeface="Open Sans"/>
                <a:cs typeface="Open Sans"/>
                <a:sym typeface="Open Sans"/>
              </a:rPr>
              <a:t>Active Decreases</a:t>
            </a:r>
            <a:endParaRPr sz="800" b="1" i="1">
              <a:solidFill>
                <a:schemeClr val="dk1"/>
              </a:solidFill>
              <a:latin typeface="Open Sans"/>
              <a:ea typeface="Open Sans"/>
              <a:cs typeface="Open Sans"/>
              <a:sym typeface="Open Sans"/>
            </a:endParaRPr>
          </a:p>
        </p:txBody>
      </p:sp>
      <p:sp>
        <p:nvSpPr>
          <p:cNvPr id="3806" name="Google Shape;3806;p388"/>
          <p:cNvSpPr txBox="1"/>
          <p:nvPr/>
        </p:nvSpPr>
        <p:spPr>
          <a:xfrm>
            <a:off x="2649099" y="2959775"/>
            <a:ext cx="834000" cy="3597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800" b="1" i="1">
                <a:solidFill>
                  <a:schemeClr val="dk1"/>
                </a:solidFill>
                <a:latin typeface="Open Sans"/>
                <a:ea typeface="Open Sans"/>
                <a:cs typeface="Open Sans"/>
                <a:sym typeface="Open Sans"/>
              </a:rPr>
              <a:t>Networking</a:t>
            </a:r>
            <a:endParaRPr sz="800" b="1" i="1">
              <a:solidFill>
                <a:schemeClr val="dk1"/>
              </a:solidFill>
              <a:latin typeface="Open Sans"/>
              <a:ea typeface="Open Sans"/>
              <a:cs typeface="Open Sans"/>
              <a:sym typeface="Open Sans"/>
            </a:endParaRPr>
          </a:p>
        </p:txBody>
      </p:sp>
      <p:sp>
        <p:nvSpPr>
          <p:cNvPr id="3807" name="Google Shape;3807;p388"/>
          <p:cNvSpPr txBox="1"/>
          <p:nvPr/>
        </p:nvSpPr>
        <p:spPr>
          <a:xfrm>
            <a:off x="4129900" y="3254682"/>
            <a:ext cx="722100" cy="2250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800" b="1" i="1">
                <a:solidFill>
                  <a:schemeClr val="dk1"/>
                </a:solidFill>
                <a:latin typeface="Open Sans"/>
                <a:ea typeface="Open Sans"/>
                <a:cs typeface="Open Sans"/>
                <a:sym typeface="Open Sans"/>
              </a:rPr>
              <a:t>VMI</a:t>
            </a:r>
            <a:endParaRPr sz="800" b="1" i="1">
              <a:solidFill>
                <a:schemeClr val="dk1"/>
              </a:solidFill>
              <a:latin typeface="Open Sans"/>
              <a:ea typeface="Open Sans"/>
              <a:cs typeface="Open Sans"/>
              <a:sym typeface="Open Sans"/>
            </a:endParaRPr>
          </a:p>
        </p:txBody>
      </p:sp>
      <p:cxnSp>
        <p:nvCxnSpPr>
          <p:cNvPr id="3808" name="Google Shape;3808;p388"/>
          <p:cNvCxnSpPr/>
          <p:nvPr/>
        </p:nvCxnSpPr>
        <p:spPr>
          <a:xfrm rot="10800000" flipH="1">
            <a:off x="-68400" y="6121825"/>
            <a:ext cx="9513900" cy="22200"/>
          </a:xfrm>
          <a:prstGeom prst="straightConnector1">
            <a:avLst/>
          </a:prstGeom>
          <a:noFill/>
          <a:ln w="9525" cap="flat" cmpd="sng">
            <a:solidFill>
              <a:schemeClr val="lt2"/>
            </a:solidFill>
            <a:prstDash val="solid"/>
            <a:round/>
            <a:headEnd type="none" w="med" len="med"/>
            <a:tailEnd type="none" w="med" len="med"/>
          </a:ln>
        </p:spPr>
      </p:cxnSp>
      <p:sp>
        <p:nvSpPr>
          <p:cNvPr id="5" name="Google Shape;411;g33966a364c5_0_0">
            <a:extLst>
              <a:ext uri="{FF2B5EF4-FFF2-40B4-BE49-F238E27FC236}">
                <a16:creationId xmlns:a16="http://schemas.microsoft.com/office/drawing/2014/main" id="{B0FDDCE5-1CE4-77B0-D1F2-90F4A04B8E95}"/>
              </a:ext>
            </a:extLst>
          </p:cNvPr>
          <p:cNvSpPr/>
          <p:nvPr/>
        </p:nvSpPr>
        <p:spPr>
          <a:xfrm>
            <a:off x="1381300" y="2183559"/>
            <a:ext cx="519900" cy="106500"/>
          </a:xfrm>
          <a:prstGeom prst="rect">
            <a:avLst/>
          </a:prstGeom>
          <a:solidFill>
            <a:srgbClr val="F85F4A"/>
          </a:solidFill>
          <a:ln w="9525" cap="flat" cmpd="sng">
            <a:solidFill>
              <a:srgbClr val="F85F4A"/>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dirty="0">
                <a:solidFill>
                  <a:srgbClr val="FFFFFF"/>
                </a:solidFill>
                <a:latin typeface="Arial"/>
                <a:ea typeface="Arial"/>
                <a:cs typeface="Arial"/>
                <a:sym typeface="Arial"/>
              </a:rPr>
              <a:t>RISK</a:t>
            </a:r>
            <a:endParaRPr sz="1100" b="0" i="0" u="none" strike="noStrike" cap="none" dirty="0">
              <a:solidFill>
                <a:srgbClr val="FFFFFF"/>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g337a997bcf3_0_245"/>
          <p:cNvSpPr/>
          <p:nvPr/>
        </p:nvSpPr>
        <p:spPr>
          <a:xfrm>
            <a:off x="316100" y="1523333"/>
            <a:ext cx="3753300" cy="2264700"/>
          </a:xfrm>
          <a:prstGeom prst="rect">
            <a:avLst/>
          </a:prstGeom>
          <a:solidFill>
            <a:srgbClr val="F8F8F8"/>
          </a:solidFill>
          <a:ln w="9525" cap="flat" cmpd="sng">
            <a:solidFill>
              <a:srgbClr val="F8F8F8"/>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458" name="Google Shape;458;g337a997bcf3_0_245"/>
          <p:cNvSpPr txBox="1">
            <a:spLocks noGrp="1"/>
          </p:cNvSpPr>
          <p:nvPr>
            <p:ph type="title"/>
          </p:nvPr>
        </p:nvSpPr>
        <p:spPr>
          <a:xfrm>
            <a:off x="429425" y="365125"/>
            <a:ext cx="10924500" cy="5052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2400"/>
              <a:buNone/>
            </a:pPr>
            <a:r>
              <a:rPr lang="en-US" b="1">
                <a:latin typeface="Open Sans"/>
                <a:ea typeface="Open Sans"/>
                <a:cs typeface="Open Sans"/>
                <a:sym typeface="Open Sans"/>
              </a:rPr>
              <a:t>How Verusen uses Purpose-built AI for MRO </a:t>
            </a:r>
            <a:endParaRPr b="1">
              <a:latin typeface="Open Sans"/>
              <a:ea typeface="Open Sans"/>
              <a:cs typeface="Open Sans"/>
              <a:sym typeface="Open Sans"/>
            </a:endParaRPr>
          </a:p>
        </p:txBody>
      </p:sp>
      <p:sp>
        <p:nvSpPr>
          <p:cNvPr id="459" name="Google Shape;459;g337a997bcf3_0_245"/>
          <p:cNvSpPr txBox="1"/>
          <p:nvPr/>
        </p:nvSpPr>
        <p:spPr>
          <a:xfrm>
            <a:off x="395167" y="1726967"/>
            <a:ext cx="3594900" cy="257700"/>
          </a:xfrm>
          <a:prstGeom prst="rect">
            <a:avLst/>
          </a:prstGeom>
          <a:noFill/>
          <a:ln>
            <a:noFill/>
          </a:ln>
        </p:spPr>
        <p:txBody>
          <a:bodyPr spcFirstLastPara="1" wrap="square" lIns="121900" tIns="121900" rIns="121900" bIns="121900" anchor="ctr" anchorCtr="0">
            <a:noAutofit/>
          </a:bodyPr>
          <a:lstStyle/>
          <a:p>
            <a:pPr marL="0" lvl="0" indent="0" algn="ctr" rtl="0">
              <a:lnSpc>
                <a:spcPct val="115000"/>
              </a:lnSpc>
              <a:spcBef>
                <a:spcPts val="0"/>
              </a:spcBef>
              <a:spcAft>
                <a:spcPts val="0"/>
              </a:spcAft>
              <a:buNone/>
            </a:pPr>
            <a:r>
              <a:rPr lang="en-US" sz="900" b="1" i="1">
                <a:solidFill>
                  <a:schemeClr val="dk1"/>
                </a:solidFill>
                <a:latin typeface="Open Sans"/>
                <a:ea typeface="Open Sans"/>
                <a:cs typeface="Open Sans"/>
                <a:sym typeface="Open Sans"/>
              </a:rPr>
              <a:t>The Foundation for </a:t>
            </a:r>
            <a:r>
              <a:rPr lang="en-US" sz="900" b="1" i="1">
                <a:solidFill>
                  <a:schemeClr val="accent1"/>
                </a:solidFill>
                <a:latin typeface="Open Sans"/>
                <a:ea typeface="Open Sans"/>
                <a:cs typeface="Open Sans"/>
                <a:sym typeface="Open Sans"/>
              </a:rPr>
              <a:t>Verusen’s Platform</a:t>
            </a:r>
            <a:endParaRPr sz="900" b="1" i="1">
              <a:solidFill>
                <a:schemeClr val="accent1"/>
              </a:solidFill>
              <a:latin typeface="Open Sans"/>
              <a:ea typeface="Open Sans"/>
              <a:cs typeface="Open Sans"/>
              <a:sym typeface="Open Sans"/>
            </a:endParaRPr>
          </a:p>
        </p:txBody>
      </p:sp>
      <p:sp>
        <p:nvSpPr>
          <p:cNvPr id="460" name="Google Shape;460;g337a997bcf3_0_245"/>
          <p:cNvSpPr txBox="1"/>
          <p:nvPr/>
        </p:nvSpPr>
        <p:spPr>
          <a:xfrm>
            <a:off x="395167" y="3023533"/>
            <a:ext cx="3594900" cy="764400"/>
          </a:xfrm>
          <a:prstGeom prst="rect">
            <a:avLst/>
          </a:prstGeom>
          <a:noFill/>
          <a:ln>
            <a:noFill/>
          </a:ln>
        </p:spPr>
        <p:txBody>
          <a:bodyPr spcFirstLastPara="1" wrap="square" lIns="121900" tIns="121900" rIns="121900" bIns="121900" anchor="t" anchorCtr="0">
            <a:noAutofit/>
          </a:bodyPr>
          <a:lstStyle/>
          <a:p>
            <a:pPr marL="177800" marR="0" lvl="0" indent="-184150" algn="l" rtl="0">
              <a:lnSpc>
                <a:spcPct val="115000"/>
              </a:lnSpc>
              <a:spcBef>
                <a:spcPts val="0"/>
              </a:spcBef>
              <a:spcAft>
                <a:spcPts val="0"/>
              </a:spcAft>
              <a:buClr>
                <a:schemeClr val="dk1"/>
              </a:buClr>
              <a:buSzPts val="1100"/>
              <a:buFont typeface="Open Sans"/>
              <a:buChar char="●"/>
            </a:pPr>
            <a:r>
              <a:rPr lang="en-US" sz="1100">
                <a:solidFill>
                  <a:schemeClr val="dk1"/>
                </a:solidFill>
                <a:latin typeface="Open Sans"/>
                <a:ea typeface="Open Sans"/>
                <a:cs typeface="Open Sans"/>
                <a:sym typeface="Open Sans"/>
              </a:rPr>
              <a:t>Ingested and trained on </a:t>
            </a:r>
            <a:r>
              <a:rPr lang="en-US" sz="1100" b="1">
                <a:solidFill>
                  <a:schemeClr val="dk1"/>
                </a:solidFill>
                <a:latin typeface="Open Sans"/>
                <a:ea typeface="Open Sans"/>
                <a:cs typeface="Open Sans"/>
                <a:sym typeface="Open Sans"/>
              </a:rPr>
              <a:t>50M+</a:t>
            </a:r>
            <a:r>
              <a:rPr lang="en-US" sz="1100">
                <a:solidFill>
                  <a:schemeClr val="dk1"/>
                </a:solidFill>
                <a:latin typeface="Open Sans"/>
                <a:ea typeface="Open Sans"/>
                <a:cs typeface="Open Sans"/>
                <a:sym typeface="Open Sans"/>
              </a:rPr>
              <a:t> unique MRO materials &amp; </a:t>
            </a:r>
            <a:r>
              <a:rPr lang="en-US" sz="1100" b="1">
                <a:solidFill>
                  <a:schemeClr val="dk1"/>
                </a:solidFill>
                <a:latin typeface="Open Sans"/>
                <a:ea typeface="Open Sans"/>
                <a:cs typeface="Open Sans"/>
                <a:sym typeface="Open Sans"/>
              </a:rPr>
              <a:t>$9B+ </a:t>
            </a:r>
            <a:r>
              <a:rPr lang="en-US" sz="1100">
                <a:solidFill>
                  <a:schemeClr val="dk1"/>
                </a:solidFill>
                <a:latin typeface="Open Sans"/>
                <a:ea typeface="Open Sans"/>
                <a:cs typeface="Open Sans"/>
                <a:sym typeface="Open Sans"/>
              </a:rPr>
              <a:t>material transactions</a:t>
            </a:r>
            <a:endParaRPr sz="1100">
              <a:solidFill>
                <a:schemeClr val="dk1"/>
              </a:solidFill>
              <a:latin typeface="Open Sans"/>
              <a:ea typeface="Open Sans"/>
              <a:cs typeface="Open Sans"/>
              <a:sym typeface="Open Sans"/>
            </a:endParaRPr>
          </a:p>
          <a:p>
            <a:pPr marL="177800" marR="0" lvl="0" indent="-184150" algn="l" rtl="0">
              <a:lnSpc>
                <a:spcPct val="115000"/>
              </a:lnSpc>
              <a:spcBef>
                <a:spcPts val="0"/>
              </a:spcBef>
              <a:spcAft>
                <a:spcPts val="0"/>
              </a:spcAft>
              <a:buClr>
                <a:schemeClr val="dk1"/>
              </a:buClr>
              <a:buSzPts val="1100"/>
              <a:buFont typeface="Open Sans"/>
              <a:buChar char="●"/>
            </a:pPr>
            <a:r>
              <a:rPr lang="en-US" sz="1100">
                <a:solidFill>
                  <a:schemeClr val="dk1"/>
                </a:solidFill>
                <a:latin typeface="Open Sans"/>
                <a:ea typeface="Open Sans"/>
                <a:cs typeface="Open Sans"/>
                <a:sym typeface="Open Sans"/>
              </a:rPr>
              <a:t>Industry leading materials</a:t>
            </a:r>
            <a:r>
              <a:rPr lang="en-US" sz="1100" b="1">
                <a:solidFill>
                  <a:schemeClr val="dk1"/>
                </a:solidFill>
                <a:latin typeface="Open Sans"/>
                <a:ea typeface="Open Sans"/>
                <a:cs typeface="Open Sans"/>
                <a:sym typeface="Open Sans"/>
              </a:rPr>
              <a:t> knowledge graph</a:t>
            </a:r>
            <a:endParaRPr sz="1100" b="1">
              <a:solidFill>
                <a:schemeClr val="dk1"/>
              </a:solidFill>
              <a:latin typeface="Open Sans"/>
              <a:ea typeface="Open Sans"/>
              <a:cs typeface="Open Sans"/>
              <a:sym typeface="Open Sans"/>
            </a:endParaRPr>
          </a:p>
        </p:txBody>
      </p:sp>
      <p:sp>
        <p:nvSpPr>
          <p:cNvPr id="461" name="Google Shape;461;g337a997bcf3_0_245"/>
          <p:cNvSpPr txBox="1"/>
          <p:nvPr/>
        </p:nvSpPr>
        <p:spPr>
          <a:xfrm>
            <a:off x="308900" y="1078933"/>
            <a:ext cx="3760500" cy="626700"/>
          </a:xfrm>
          <a:prstGeom prst="rect">
            <a:avLst/>
          </a:prstGeom>
          <a:solidFill>
            <a:schemeClr val="dk1"/>
          </a:solidFill>
          <a:ln>
            <a:noFill/>
          </a:ln>
        </p:spPr>
        <p:txBody>
          <a:bodyPr spcFirstLastPara="1" wrap="square" lIns="121900" tIns="121900" rIns="121900" bIns="121900" anchor="ctr" anchorCtr="0">
            <a:noAutofit/>
          </a:bodyPr>
          <a:lstStyle/>
          <a:p>
            <a:pPr marL="0" lvl="0" indent="0" algn="ctr" rtl="0">
              <a:lnSpc>
                <a:spcPct val="115000"/>
              </a:lnSpc>
              <a:spcBef>
                <a:spcPts val="0"/>
              </a:spcBef>
              <a:spcAft>
                <a:spcPts val="0"/>
              </a:spcAft>
              <a:buNone/>
            </a:pPr>
            <a:r>
              <a:rPr lang="en-US" sz="1300" b="1">
                <a:solidFill>
                  <a:schemeClr val="lt1"/>
                </a:solidFill>
                <a:latin typeface="Open Sans"/>
                <a:ea typeface="Open Sans"/>
                <a:cs typeface="Open Sans"/>
                <a:sym typeface="Open Sans"/>
              </a:rPr>
              <a:t>Verusen Material Graph</a:t>
            </a:r>
            <a:endParaRPr sz="1300" b="1">
              <a:solidFill>
                <a:schemeClr val="lt1"/>
              </a:solidFill>
              <a:latin typeface="Open Sans"/>
              <a:ea typeface="Open Sans"/>
              <a:cs typeface="Open Sans"/>
              <a:sym typeface="Open Sans"/>
            </a:endParaRPr>
          </a:p>
        </p:txBody>
      </p:sp>
      <p:sp>
        <p:nvSpPr>
          <p:cNvPr id="462" name="Google Shape;462;g337a997bcf3_0_245"/>
          <p:cNvSpPr/>
          <p:nvPr/>
        </p:nvSpPr>
        <p:spPr>
          <a:xfrm>
            <a:off x="4223000" y="1523333"/>
            <a:ext cx="3753300" cy="2264700"/>
          </a:xfrm>
          <a:prstGeom prst="rect">
            <a:avLst/>
          </a:prstGeom>
          <a:solidFill>
            <a:srgbClr val="F8F8F8"/>
          </a:solidFill>
          <a:ln w="9525" cap="flat" cmpd="sng">
            <a:solidFill>
              <a:srgbClr val="F8F8F8"/>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463" name="Google Shape;463;g337a997bcf3_0_245"/>
          <p:cNvSpPr txBox="1"/>
          <p:nvPr/>
        </p:nvSpPr>
        <p:spPr>
          <a:xfrm>
            <a:off x="4302067" y="1726967"/>
            <a:ext cx="3594900" cy="257700"/>
          </a:xfrm>
          <a:prstGeom prst="rect">
            <a:avLst/>
          </a:prstGeom>
          <a:noFill/>
          <a:ln>
            <a:noFill/>
          </a:ln>
        </p:spPr>
        <p:txBody>
          <a:bodyPr spcFirstLastPara="1" wrap="square" lIns="121900" tIns="121900" rIns="121900" bIns="121900" anchor="ctr" anchorCtr="0">
            <a:noAutofit/>
          </a:bodyPr>
          <a:lstStyle/>
          <a:p>
            <a:pPr marL="0" lvl="0" indent="0" algn="ctr" rtl="0">
              <a:lnSpc>
                <a:spcPct val="115000"/>
              </a:lnSpc>
              <a:spcBef>
                <a:spcPts val="0"/>
              </a:spcBef>
              <a:spcAft>
                <a:spcPts val="0"/>
              </a:spcAft>
              <a:buNone/>
            </a:pPr>
            <a:r>
              <a:rPr lang="en-US" sz="900" b="1" i="1">
                <a:solidFill>
                  <a:schemeClr val="dk1"/>
                </a:solidFill>
                <a:latin typeface="Open Sans"/>
                <a:ea typeface="Open Sans"/>
                <a:cs typeface="Open Sans"/>
                <a:sym typeface="Open Sans"/>
              </a:rPr>
              <a:t>Foundation for </a:t>
            </a:r>
            <a:r>
              <a:rPr lang="en-US" sz="900" b="1" i="1">
                <a:solidFill>
                  <a:schemeClr val="accent1"/>
                </a:solidFill>
                <a:latin typeface="Open Sans"/>
                <a:ea typeface="Open Sans"/>
                <a:cs typeface="Open Sans"/>
                <a:sym typeface="Open Sans"/>
              </a:rPr>
              <a:t>Inventory &amp; Criticality Recommendations</a:t>
            </a:r>
            <a:endParaRPr sz="1200" b="1" i="1">
              <a:solidFill>
                <a:schemeClr val="accent1"/>
              </a:solidFill>
              <a:latin typeface="Open Sans"/>
              <a:ea typeface="Open Sans"/>
              <a:cs typeface="Open Sans"/>
              <a:sym typeface="Open Sans"/>
            </a:endParaRPr>
          </a:p>
        </p:txBody>
      </p:sp>
      <p:sp>
        <p:nvSpPr>
          <p:cNvPr id="464" name="Google Shape;464;g337a997bcf3_0_245"/>
          <p:cNvSpPr txBox="1"/>
          <p:nvPr/>
        </p:nvSpPr>
        <p:spPr>
          <a:xfrm>
            <a:off x="4302067" y="3023533"/>
            <a:ext cx="3594900" cy="764400"/>
          </a:xfrm>
          <a:prstGeom prst="rect">
            <a:avLst/>
          </a:prstGeom>
          <a:noFill/>
          <a:ln>
            <a:noFill/>
          </a:ln>
        </p:spPr>
        <p:txBody>
          <a:bodyPr spcFirstLastPara="1" wrap="square" lIns="121900" tIns="121900" rIns="121900" bIns="121900" anchor="t" anchorCtr="0">
            <a:noAutofit/>
          </a:bodyPr>
          <a:lstStyle/>
          <a:p>
            <a:pPr marL="177800" marR="0" lvl="0" indent="-184150" algn="l" rtl="0">
              <a:lnSpc>
                <a:spcPct val="115000"/>
              </a:lnSpc>
              <a:spcBef>
                <a:spcPts val="0"/>
              </a:spcBef>
              <a:spcAft>
                <a:spcPts val="0"/>
              </a:spcAft>
              <a:buClr>
                <a:schemeClr val="dk1"/>
              </a:buClr>
              <a:buSzPts val="1100"/>
              <a:buFont typeface="Open Sans"/>
              <a:buChar char="●"/>
            </a:pPr>
            <a:r>
              <a:rPr lang="en-US" sz="1100">
                <a:solidFill>
                  <a:schemeClr val="dk1"/>
                </a:solidFill>
                <a:latin typeface="Open Sans"/>
                <a:ea typeface="Open Sans"/>
                <a:cs typeface="Open Sans"/>
                <a:sym typeface="Open Sans"/>
              </a:rPr>
              <a:t>Uses </a:t>
            </a:r>
            <a:r>
              <a:rPr lang="en-US" sz="1100" b="1">
                <a:solidFill>
                  <a:schemeClr val="dk1"/>
                </a:solidFill>
                <a:latin typeface="Open Sans"/>
                <a:ea typeface="Open Sans"/>
                <a:cs typeface="Open Sans"/>
                <a:sym typeface="Open Sans"/>
              </a:rPr>
              <a:t>Stochastic Modeling</a:t>
            </a:r>
            <a:r>
              <a:rPr lang="en-US" sz="1100">
                <a:solidFill>
                  <a:schemeClr val="dk1"/>
                </a:solidFill>
                <a:latin typeface="Open Sans"/>
                <a:ea typeface="Open Sans"/>
                <a:cs typeface="Open Sans"/>
                <a:sym typeface="Open Sans"/>
              </a:rPr>
              <a:t>, </a:t>
            </a:r>
            <a:r>
              <a:rPr lang="en-US" sz="1100" b="1">
                <a:solidFill>
                  <a:schemeClr val="dk1"/>
                </a:solidFill>
                <a:latin typeface="Open Sans"/>
                <a:ea typeface="Open Sans"/>
                <a:cs typeface="Open Sans"/>
                <a:sym typeface="Open Sans"/>
              </a:rPr>
              <a:t>Machine Learning</a:t>
            </a:r>
            <a:r>
              <a:rPr lang="en-US" sz="1100">
                <a:solidFill>
                  <a:schemeClr val="dk1"/>
                </a:solidFill>
                <a:latin typeface="Open Sans"/>
                <a:ea typeface="Open Sans"/>
                <a:cs typeface="Open Sans"/>
                <a:sym typeface="Open Sans"/>
              </a:rPr>
              <a:t> (ML), </a:t>
            </a:r>
            <a:r>
              <a:rPr lang="en-US" sz="1100" b="1">
                <a:solidFill>
                  <a:schemeClr val="dk1"/>
                </a:solidFill>
                <a:latin typeface="Open Sans"/>
                <a:ea typeface="Open Sans"/>
                <a:cs typeface="Open Sans"/>
                <a:sym typeface="Open Sans"/>
              </a:rPr>
              <a:t>User-in-the-loop AI</a:t>
            </a:r>
            <a:r>
              <a:rPr lang="en-US" sz="1100">
                <a:solidFill>
                  <a:schemeClr val="dk1"/>
                </a:solidFill>
                <a:latin typeface="Open Sans"/>
                <a:ea typeface="Open Sans"/>
                <a:cs typeface="Open Sans"/>
                <a:sym typeface="Open Sans"/>
              </a:rPr>
              <a:t>, and business logic </a:t>
            </a:r>
            <a:endParaRPr sz="1100">
              <a:solidFill>
                <a:schemeClr val="dk1"/>
              </a:solidFill>
              <a:latin typeface="Open Sans"/>
              <a:ea typeface="Open Sans"/>
              <a:cs typeface="Open Sans"/>
              <a:sym typeface="Open Sans"/>
            </a:endParaRPr>
          </a:p>
          <a:p>
            <a:pPr marL="177800" marR="0" lvl="0" indent="-184150" algn="l" rtl="0">
              <a:lnSpc>
                <a:spcPct val="115000"/>
              </a:lnSpc>
              <a:spcBef>
                <a:spcPts val="0"/>
              </a:spcBef>
              <a:spcAft>
                <a:spcPts val="0"/>
              </a:spcAft>
              <a:buClr>
                <a:schemeClr val="dk1"/>
              </a:buClr>
              <a:buSzPts val="1100"/>
              <a:buFont typeface="Open Sans"/>
              <a:buChar char="●"/>
            </a:pPr>
            <a:r>
              <a:rPr lang="en-US" sz="1100" b="1">
                <a:solidFill>
                  <a:schemeClr val="dk1"/>
                </a:solidFill>
                <a:latin typeface="Open Sans"/>
                <a:ea typeface="Open Sans"/>
                <a:cs typeface="Open Sans"/>
                <a:sym typeface="Open Sans"/>
              </a:rPr>
              <a:t>Right materials </a:t>
            </a:r>
            <a:r>
              <a:rPr lang="en-US" sz="1100">
                <a:solidFill>
                  <a:schemeClr val="dk1"/>
                </a:solidFill>
                <a:latin typeface="Open Sans"/>
                <a:ea typeface="Open Sans"/>
                <a:cs typeface="Open Sans"/>
                <a:sym typeface="Open Sans"/>
              </a:rPr>
              <a:t>are stocked at the </a:t>
            </a:r>
            <a:r>
              <a:rPr lang="en-US" sz="1100" b="1">
                <a:solidFill>
                  <a:schemeClr val="dk1"/>
                </a:solidFill>
                <a:latin typeface="Open Sans"/>
                <a:ea typeface="Open Sans"/>
                <a:cs typeface="Open Sans"/>
                <a:sym typeface="Open Sans"/>
              </a:rPr>
              <a:t>right levels </a:t>
            </a:r>
            <a:endParaRPr sz="1100" b="1">
              <a:solidFill>
                <a:schemeClr val="dk1"/>
              </a:solidFill>
              <a:latin typeface="Open Sans"/>
              <a:ea typeface="Open Sans"/>
              <a:cs typeface="Open Sans"/>
              <a:sym typeface="Open Sans"/>
            </a:endParaRPr>
          </a:p>
          <a:p>
            <a:pPr marL="0" marR="0" lvl="0" indent="0" algn="l" rtl="0">
              <a:lnSpc>
                <a:spcPct val="115000"/>
              </a:lnSpc>
              <a:spcBef>
                <a:spcPts val="0"/>
              </a:spcBef>
              <a:spcAft>
                <a:spcPts val="0"/>
              </a:spcAft>
              <a:buNone/>
            </a:pPr>
            <a:endParaRPr sz="1100">
              <a:solidFill>
                <a:schemeClr val="dk1"/>
              </a:solidFill>
              <a:latin typeface="Open Sans"/>
              <a:ea typeface="Open Sans"/>
              <a:cs typeface="Open Sans"/>
              <a:sym typeface="Open Sans"/>
            </a:endParaRPr>
          </a:p>
        </p:txBody>
      </p:sp>
      <p:sp>
        <p:nvSpPr>
          <p:cNvPr id="465" name="Google Shape;465;g337a997bcf3_0_245"/>
          <p:cNvSpPr txBox="1"/>
          <p:nvPr/>
        </p:nvSpPr>
        <p:spPr>
          <a:xfrm>
            <a:off x="4215800" y="1078933"/>
            <a:ext cx="3760500" cy="626700"/>
          </a:xfrm>
          <a:prstGeom prst="rect">
            <a:avLst/>
          </a:prstGeom>
          <a:solidFill>
            <a:schemeClr val="dk1"/>
          </a:solidFill>
          <a:ln>
            <a:noFill/>
          </a:ln>
        </p:spPr>
        <p:txBody>
          <a:bodyPr spcFirstLastPara="1" wrap="square" lIns="121900" tIns="121900" rIns="121900" bIns="121900" anchor="ctr" anchorCtr="0">
            <a:noAutofit/>
          </a:bodyPr>
          <a:lstStyle/>
          <a:p>
            <a:pPr marL="0" lvl="0" indent="0" algn="ctr" rtl="0">
              <a:lnSpc>
                <a:spcPct val="115000"/>
              </a:lnSpc>
              <a:spcBef>
                <a:spcPts val="0"/>
              </a:spcBef>
              <a:spcAft>
                <a:spcPts val="0"/>
              </a:spcAft>
              <a:buNone/>
            </a:pPr>
            <a:r>
              <a:rPr lang="en-US" sz="1300" b="1">
                <a:solidFill>
                  <a:schemeClr val="lt1"/>
                </a:solidFill>
                <a:latin typeface="Open Sans"/>
                <a:ea typeface="Open Sans"/>
                <a:cs typeface="Open Sans"/>
                <a:sym typeface="Open Sans"/>
              </a:rPr>
              <a:t>Deep Learning  </a:t>
            </a:r>
            <a:endParaRPr sz="1300" b="1">
              <a:solidFill>
                <a:schemeClr val="lt1"/>
              </a:solidFill>
              <a:latin typeface="Open Sans"/>
              <a:ea typeface="Open Sans"/>
              <a:cs typeface="Open Sans"/>
              <a:sym typeface="Open Sans"/>
            </a:endParaRPr>
          </a:p>
          <a:p>
            <a:pPr marL="0" lvl="0" indent="0" algn="ctr" rtl="0">
              <a:lnSpc>
                <a:spcPct val="115000"/>
              </a:lnSpc>
              <a:spcBef>
                <a:spcPts val="0"/>
              </a:spcBef>
              <a:spcAft>
                <a:spcPts val="0"/>
              </a:spcAft>
              <a:buNone/>
            </a:pPr>
            <a:r>
              <a:rPr lang="en-US" sz="1300" b="1">
                <a:solidFill>
                  <a:schemeClr val="lt1"/>
                </a:solidFill>
                <a:latin typeface="Open Sans"/>
                <a:ea typeface="Open Sans"/>
                <a:cs typeface="Open Sans"/>
                <a:sym typeface="Open Sans"/>
              </a:rPr>
              <a:t>User-in-the-Loop Models</a:t>
            </a:r>
            <a:endParaRPr sz="1300" b="1">
              <a:solidFill>
                <a:schemeClr val="lt1"/>
              </a:solidFill>
              <a:latin typeface="Open Sans"/>
              <a:ea typeface="Open Sans"/>
              <a:cs typeface="Open Sans"/>
              <a:sym typeface="Open Sans"/>
            </a:endParaRPr>
          </a:p>
        </p:txBody>
      </p:sp>
      <p:sp>
        <p:nvSpPr>
          <p:cNvPr id="466" name="Google Shape;466;g337a997bcf3_0_245"/>
          <p:cNvSpPr/>
          <p:nvPr/>
        </p:nvSpPr>
        <p:spPr>
          <a:xfrm>
            <a:off x="8137100" y="1523333"/>
            <a:ext cx="3753300" cy="2264700"/>
          </a:xfrm>
          <a:prstGeom prst="rect">
            <a:avLst/>
          </a:prstGeom>
          <a:solidFill>
            <a:srgbClr val="F8F8F8"/>
          </a:solidFill>
          <a:ln w="9525" cap="flat" cmpd="sng">
            <a:solidFill>
              <a:srgbClr val="F8F8F8"/>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467" name="Google Shape;467;g337a997bcf3_0_245"/>
          <p:cNvSpPr txBox="1"/>
          <p:nvPr/>
        </p:nvSpPr>
        <p:spPr>
          <a:xfrm>
            <a:off x="8216167" y="1726967"/>
            <a:ext cx="3594900" cy="257700"/>
          </a:xfrm>
          <a:prstGeom prst="rect">
            <a:avLst/>
          </a:prstGeom>
          <a:noFill/>
          <a:ln>
            <a:noFill/>
          </a:ln>
        </p:spPr>
        <p:txBody>
          <a:bodyPr spcFirstLastPara="1" wrap="square" lIns="121900" tIns="121900" rIns="121900" bIns="121900" anchor="ctr" anchorCtr="0">
            <a:noAutofit/>
          </a:bodyPr>
          <a:lstStyle/>
          <a:p>
            <a:pPr marL="0" lvl="0" indent="0" algn="ctr" rtl="0">
              <a:lnSpc>
                <a:spcPct val="115000"/>
              </a:lnSpc>
              <a:spcBef>
                <a:spcPts val="0"/>
              </a:spcBef>
              <a:spcAft>
                <a:spcPts val="0"/>
              </a:spcAft>
              <a:buNone/>
            </a:pPr>
            <a:r>
              <a:rPr lang="en-US" sz="900" b="1" i="1">
                <a:solidFill>
                  <a:schemeClr val="dk1"/>
                </a:solidFill>
                <a:latin typeface="Open Sans"/>
                <a:ea typeface="Open Sans"/>
                <a:cs typeface="Open Sans"/>
                <a:sym typeface="Open Sans"/>
              </a:rPr>
              <a:t>Foundation for </a:t>
            </a:r>
            <a:r>
              <a:rPr lang="en-US" sz="900" b="1" i="1">
                <a:solidFill>
                  <a:schemeClr val="accent1"/>
                </a:solidFill>
                <a:latin typeface="Open Sans"/>
                <a:ea typeface="Open Sans"/>
                <a:cs typeface="Open Sans"/>
                <a:sym typeface="Open Sans"/>
              </a:rPr>
              <a:t>Duplicates</a:t>
            </a:r>
            <a:r>
              <a:rPr lang="en-US" sz="900" b="1" i="1">
                <a:solidFill>
                  <a:schemeClr val="dk1"/>
                </a:solidFill>
                <a:latin typeface="Open Sans"/>
                <a:ea typeface="Open Sans"/>
                <a:cs typeface="Open Sans"/>
                <a:sym typeface="Open Sans"/>
              </a:rPr>
              <a:t> &amp; </a:t>
            </a:r>
            <a:r>
              <a:rPr lang="en-US" sz="900" b="1" i="1">
                <a:solidFill>
                  <a:schemeClr val="accent1"/>
                </a:solidFill>
                <a:latin typeface="Open Sans"/>
                <a:ea typeface="Open Sans"/>
                <a:cs typeface="Open Sans"/>
                <a:sym typeface="Open Sans"/>
              </a:rPr>
              <a:t>Search &amp; Discovery </a:t>
            </a:r>
            <a:endParaRPr sz="900" b="1" i="1">
              <a:solidFill>
                <a:schemeClr val="accent1"/>
              </a:solidFill>
              <a:latin typeface="Open Sans"/>
              <a:ea typeface="Open Sans"/>
              <a:cs typeface="Open Sans"/>
              <a:sym typeface="Open Sans"/>
            </a:endParaRPr>
          </a:p>
        </p:txBody>
      </p:sp>
      <p:sp>
        <p:nvSpPr>
          <p:cNvPr id="468" name="Google Shape;468;g337a997bcf3_0_245"/>
          <p:cNvSpPr txBox="1"/>
          <p:nvPr/>
        </p:nvSpPr>
        <p:spPr>
          <a:xfrm>
            <a:off x="8216167" y="3023533"/>
            <a:ext cx="3594900" cy="764400"/>
          </a:xfrm>
          <a:prstGeom prst="rect">
            <a:avLst/>
          </a:prstGeom>
          <a:noFill/>
          <a:ln>
            <a:noFill/>
          </a:ln>
        </p:spPr>
        <p:txBody>
          <a:bodyPr spcFirstLastPara="1" wrap="square" lIns="121900" tIns="121900" rIns="121900" bIns="121900" anchor="t" anchorCtr="0">
            <a:noAutofit/>
          </a:bodyPr>
          <a:lstStyle/>
          <a:p>
            <a:pPr marL="177800" marR="0" lvl="0" indent="-184150" algn="l" rtl="0">
              <a:lnSpc>
                <a:spcPct val="115000"/>
              </a:lnSpc>
              <a:spcBef>
                <a:spcPts val="0"/>
              </a:spcBef>
              <a:spcAft>
                <a:spcPts val="0"/>
              </a:spcAft>
              <a:buClr>
                <a:schemeClr val="dk1"/>
              </a:buClr>
              <a:buSzPts val="1100"/>
              <a:buFont typeface="Open Sans"/>
              <a:buChar char="●"/>
            </a:pPr>
            <a:r>
              <a:rPr lang="en-US" sz="1100">
                <a:solidFill>
                  <a:schemeClr val="dk1"/>
                </a:solidFill>
                <a:latin typeface="Open Sans"/>
                <a:ea typeface="Open Sans"/>
                <a:cs typeface="Open Sans"/>
                <a:sym typeface="Open Sans"/>
              </a:rPr>
              <a:t>Understands </a:t>
            </a:r>
            <a:r>
              <a:rPr lang="en-US" sz="1100" b="1">
                <a:solidFill>
                  <a:schemeClr val="dk1"/>
                </a:solidFill>
                <a:latin typeface="Open Sans"/>
                <a:ea typeface="Open Sans"/>
                <a:cs typeface="Open Sans"/>
                <a:sym typeface="Open Sans"/>
              </a:rPr>
              <a:t>complex material attributes</a:t>
            </a:r>
            <a:r>
              <a:rPr lang="en-US" sz="1100">
                <a:solidFill>
                  <a:schemeClr val="dk1"/>
                </a:solidFill>
                <a:latin typeface="Open Sans"/>
                <a:ea typeface="Open Sans"/>
                <a:cs typeface="Open Sans"/>
                <a:sym typeface="Open Sans"/>
              </a:rPr>
              <a:t> to identify </a:t>
            </a:r>
            <a:r>
              <a:rPr lang="en-US" sz="1100" b="1">
                <a:solidFill>
                  <a:schemeClr val="dk1"/>
                </a:solidFill>
                <a:latin typeface="Open Sans"/>
                <a:ea typeface="Open Sans"/>
                <a:cs typeface="Open Sans"/>
                <a:sym typeface="Open Sans"/>
              </a:rPr>
              <a:t>contextual relationships</a:t>
            </a:r>
            <a:endParaRPr sz="1100" b="1">
              <a:solidFill>
                <a:schemeClr val="dk1"/>
              </a:solidFill>
              <a:latin typeface="Open Sans"/>
              <a:ea typeface="Open Sans"/>
              <a:cs typeface="Open Sans"/>
              <a:sym typeface="Open Sans"/>
            </a:endParaRPr>
          </a:p>
          <a:p>
            <a:pPr marL="177800" marR="0" lvl="0" indent="-184150" algn="l" rtl="0">
              <a:lnSpc>
                <a:spcPct val="115000"/>
              </a:lnSpc>
              <a:spcBef>
                <a:spcPts val="0"/>
              </a:spcBef>
              <a:spcAft>
                <a:spcPts val="0"/>
              </a:spcAft>
              <a:buClr>
                <a:schemeClr val="dk1"/>
              </a:buClr>
              <a:buSzPts val="1100"/>
              <a:buFont typeface="Open Sans"/>
              <a:buChar char="●"/>
            </a:pPr>
            <a:r>
              <a:rPr lang="en-US" sz="1100">
                <a:solidFill>
                  <a:schemeClr val="dk1"/>
                </a:solidFill>
                <a:latin typeface="Open Sans"/>
                <a:ea typeface="Open Sans"/>
                <a:cs typeface="Open Sans"/>
                <a:sym typeface="Open Sans"/>
              </a:rPr>
              <a:t>Leverages </a:t>
            </a:r>
            <a:r>
              <a:rPr lang="en-US" sz="1100" b="1">
                <a:solidFill>
                  <a:schemeClr val="dk1"/>
                </a:solidFill>
                <a:latin typeface="Open Sans"/>
                <a:ea typeface="Open Sans"/>
                <a:cs typeface="Open Sans"/>
                <a:sym typeface="Open Sans"/>
              </a:rPr>
              <a:t>Graph Databases</a:t>
            </a:r>
            <a:endParaRPr sz="1100">
              <a:solidFill>
                <a:schemeClr val="dk1"/>
              </a:solidFill>
              <a:latin typeface="Open Sans"/>
              <a:ea typeface="Open Sans"/>
              <a:cs typeface="Open Sans"/>
              <a:sym typeface="Open Sans"/>
            </a:endParaRPr>
          </a:p>
        </p:txBody>
      </p:sp>
      <p:sp>
        <p:nvSpPr>
          <p:cNvPr id="469" name="Google Shape;469;g337a997bcf3_0_245"/>
          <p:cNvSpPr txBox="1"/>
          <p:nvPr/>
        </p:nvSpPr>
        <p:spPr>
          <a:xfrm>
            <a:off x="8129900" y="1078933"/>
            <a:ext cx="3760500" cy="626700"/>
          </a:xfrm>
          <a:prstGeom prst="rect">
            <a:avLst/>
          </a:prstGeom>
          <a:solidFill>
            <a:schemeClr val="dk1"/>
          </a:solidFill>
          <a:ln>
            <a:noFill/>
          </a:ln>
        </p:spPr>
        <p:txBody>
          <a:bodyPr spcFirstLastPara="1" wrap="square" lIns="121900" tIns="121900" rIns="121900" bIns="121900" anchor="ctr" anchorCtr="0">
            <a:noAutofit/>
          </a:bodyPr>
          <a:lstStyle/>
          <a:p>
            <a:pPr marL="0" lvl="0" indent="0" algn="ctr" rtl="0">
              <a:lnSpc>
                <a:spcPct val="115000"/>
              </a:lnSpc>
              <a:spcBef>
                <a:spcPts val="0"/>
              </a:spcBef>
              <a:spcAft>
                <a:spcPts val="0"/>
              </a:spcAft>
              <a:buNone/>
            </a:pPr>
            <a:r>
              <a:rPr lang="en-US" sz="1300" b="1">
                <a:solidFill>
                  <a:schemeClr val="lt1"/>
                </a:solidFill>
                <a:latin typeface="Open Sans"/>
                <a:ea typeface="Open Sans"/>
                <a:cs typeface="Open Sans"/>
                <a:sym typeface="Open Sans"/>
              </a:rPr>
              <a:t>Large Language Models (LLMs) &amp; </a:t>
            </a:r>
            <a:endParaRPr sz="1300" b="1">
              <a:solidFill>
                <a:schemeClr val="lt1"/>
              </a:solidFill>
              <a:latin typeface="Open Sans"/>
              <a:ea typeface="Open Sans"/>
              <a:cs typeface="Open Sans"/>
              <a:sym typeface="Open Sans"/>
            </a:endParaRPr>
          </a:p>
          <a:p>
            <a:pPr marL="0" lvl="0" indent="0" algn="ctr" rtl="0">
              <a:lnSpc>
                <a:spcPct val="115000"/>
              </a:lnSpc>
              <a:spcBef>
                <a:spcPts val="0"/>
              </a:spcBef>
              <a:spcAft>
                <a:spcPts val="0"/>
              </a:spcAft>
              <a:buNone/>
            </a:pPr>
            <a:r>
              <a:rPr lang="en-US" sz="1300" b="1">
                <a:solidFill>
                  <a:schemeClr val="lt1"/>
                </a:solidFill>
                <a:latin typeface="Open Sans"/>
                <a:ea typeface="Open Sans"/>
                <a:cs typeface="Open Sans"/>
                <a:sym typeface="Open Sans"/>
              </a:rPr>
              <a:t>Natural Language (NLP) Processing</a:t>
            </a:r>
            <a:endParaRPr sz="1300" b="1">
              <a:solidFill>
                <a:schemeClr val="lt1"/>
              </a:solidFill>
              <a:latin typeface="Open Sans"/>
              <a:ea typeface="Open Sans"/>
              <a:cs typeface="Open Sans"/>
              <a:sym typeface="Open Sans"/>
            </a:endParaRPr>
          </a:p>
        </p:txBody>
      </p:sp>
      <p:pic>
        <p:nvPicPr>
          <p:cNvPr id="470" name="Google Shape;470;g337a997bcf3_0_245"/>
          <p:cNvPicPr preferRelativeResize="0"/>
          <p:nvPr/>
        </p:nvPicPr>
        <p:blipFill>
          <a:blip r:embed="rId3">
            <a:alphaModFix/>
          </a:blip>
          <a:stretch>
            <a:fillRect/>
          </a:stretch>
        </p:blipFill>
        <p:spPr>
          <a:xfrm>
            <a:off x="9248700" y="2030467"/>
            <a:ext cx="1529734" cy="926401"/>
          </a:xfrm>
          <a:prstGeom prst="rect">
            <a:avLst/>
          </a:prstGeom>
          <a:noFill/>
          <a:ln>
            <a:noFill/>
          </a:ln>
        </p:spPr>
      </p:pic>
      <p:sp>
        <p:nvSpPr>
          <p:cNvPr id="471" name="Google Shape;471;g337a997bcf3_0_245"/>
          <p:cNvSpPr/>
          <p:nvPr/>
        </p:nvSpPr>
        <p:spPr>
          <a:xfrm>
            <a:off x="2268183" y="4438100"/>
            <a:ext cx="3753300" cy="2264700"/>
          </a:xfrm>
          <a:prstGeom prst="rect">
            <a:avLst/>
          </a:prstGeom>
          <a:solidFill>
            <a:srgbClr val="F8F8F8"/>
          </a:solidFill>
          <a:ln w="9525" cap="flat" cmpd="sng">
            <a:solidFill>
              <a:srgbClr val="F8F8F8"/>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472" name="Google Shape;472;g337a997bcf3_0_245"/>
          <p:cNvSpPr txBox="1"/>
          <p:nvPr/>
        </p:nvSpPr>
        <p:spPr>
          <a:xfrm>
            <a:off x="2347250" y="4641733"/>
            <a:ext cx="3594900" cy="257700"/>
          </a:xfrm>
          <a:prstGeom prst="rect">
            <a:avLst/>
          </a:prstGeom>
          <a:noFill/>
          <a:ln>
            <a:noFill/>
          </a:ln>
        </p:spPr>
        <p:txBody>
          <a:bodyPr spcFirstLastPara="1" wrap="square" lIns="121900" tIns="121900" rIns="121900" bIns="121900" anchor="ctr" anchorCtr="0">
            <a:noAutofit/>
          </a:bodyPr>
          <a:lstStyle/>
          <a:p>
            <a:pPr marL="0" lvl="0" indent="0" algn="ctr" rtl="0">
              <a:lnSpc>
                <a:spcPct val="115000"/>
              </a:lnSpc>
              <a:spcBef>
                <a:spcPts val="0"/>
              </a:spcBef>
              <a:spcAft>
                <a:spcPts val="0"/>
              </a:spcAft>
              <a:buNone/>
            </a:pPr>
            <a:r>
              <a:rPr lang="en-US" sz="900" b="1" i="1">
                <a:solidFill>
                  <a:schemeClr val="dk1"/>
                </a:solidFill>
                <a:latin typeface="Open Sans"/>
                <a:ea typeface="Open Sans"/>
                <a:cs typeface="Open Sans"/>
                <a:sym typeface="Open Sans"/>
              </a:rPr>
              <a:t>Foundation for </a:t>
            </a:r>
            <a:r>
              <a:rPr lang="en-US" sz="900" b="1" i="1">
                <a:solidFill>
                  <a:schemeClr val="accent1"/>
                </a:solidFill>
                <a:latin typeface="Open Sans"/>
                <a:ea typeface="Open Sans"/>
                <a:cs typeface="Open Sans"/>
                <a:sym typeface="Open Sans"/>
              </a:rPr>
              <a:t>Trust</a:t>
            </a:r>
            <a:endParaRPr sz="900" b="1" i="1">
              <a:solidFill>
                <a:schemeClr val="accent1"/>
              </a:solidFill>
              <a:latin typeface="Open Sans"/>
              <a:ea typeface="Open Sans"/>
              <a:cs typeface="Open Sans"/>
              <a:sym typeface="Open Sans"/>
            </a:endParaRPr>
          </a:p>
        </p:txBody>
      </p:sp>
      <p:sp>
        <p:nvSpPr>
          <p:cNvPr id="473" name="Google Shape;473;g337a997bcf3_0_245"/>
          <p:cNvSpPr txBox="1"/>
          <p:nvPr/>
        </p:nvSpPr>
        <p:spPr>
          <a:xfrm>
            <a:off x="2347250" y="5938300"/>
            <a:ext cx="3594900" cy="764400"/>
          </a:xfrm>
          <a:prstGeom prst="rect">
            <a:avLst/>
          </a:prstGeom>
          <a:noFill/>
          <a:ln>
            <a:noFill/>
          </a:ln>
        </p:spPr>
        <p:txBody>
          <a:bodyPr spcFirstLastPara="1" wrap="square" lIns="121900" tIns="121900" rIns="121900" bIns="121900" anchor="t" anchorCtr="0">
            <a:noAutofit/>
          </a:bodyPr>
          <a:lstStyle/>
          <a:p>
            <a:pPr marL="177800" marR="0" lvl="0" indent="-184150" algn="l" rtl="0">
              <a:lnSpc>
                <a:spcPct val="115000"/>
              </a:lnSpc>
              <a:spcBef>
                <a:spcPts val="0"/>
              </a:spcBef>
              <a:spcAft>
                <a:spcPts val="0"/>
              </a:spcAft>
              <a:buClr>
                <a:schemeClr val="dk1"/>
              </a:buClr>
              <a:buSzPts val="1100"/>
              <a:buFont typeface="Open Sans"/>
              <a:buChar char="●"/>
            </a:pPr>
            <a:r>
              <a:rPr lang="en-US" sz="1100">
                <a:solidFill>
                  <a:schemeClr val="dk1"/>
                </a:solidFill>
                <a:latin typeface="Open Sans"/>
                <a:ea typeface="Open Sans"/>
                <a:cs typeface="Open Sans"/>
                <a:sym typeface="Open Sans"/>
              </a:rPr>
              <a:t>Leverages </a:t>
            </a:r>
            <a:r>
              <a:rPr lang="en-US" sz="1100" b="1">
                <a:solidFill>
                  <a:schemeClr val="dk1"/>
                </a:solidFill>
                <a:latin typeface="Open Sans"/>
                <a:ea typeface="Open Sans"/>
                <a:cs typeface="Open Sans"/>
                <a:sym typeface="Open Sans"/>
              </a:rPr>
              <a:t>generative AI</a:t>
            </a:r>
            <a:r>
              <a:rPr lang="en-US" sz="1100">
                <a:solidFill>
                  <a:schemeClr val="dk1"/>
                </a:solidFill>
                <a:latin typeface="Open Sans"/>
                <a:ea typeface="Open Sans"/>
                <a:cs typeface="Open Sans"/>
                <a:sym typeface="Open Sans"/>
              </a:rPr>
              <a:t> to explain the "why" behind suggestions </a:t>
            </a:r>
            <a:endParaRPr sz="1100">
              <a:solidFill>
                <a:schemeClr val="dk1"/>
              </a:solidFill>
              <a:latin typeface="Open Sans"/>
              <a:ea typeface="Open Sans"/>
              <a:cs typeface="Open Sans"/>
              <a:sym typeface="Open Sans"/>
            </a:endParaRPr>
          </a:p>
          <a:p>
            <a:pPr marL="177800" marR="0" lvl="0" indent="-184150" algn="l" rtl="0">
              <a:lnSpc>
                <a:spcPct val="115000"/>
              </a:lnSpc>
              <a:spcBef>
                <a:spcPts val="0"/>
              </a:spcBef>
              <a:spcAft>
                <a:spcPts val="0"/>
              </a:spcAft>
              <a:buClr>
                <a:schemeClr val="dk1"/>
              </a:buClr>
              <a:buSzPts val="1100"/>
              <a:buFont typeface="Open Sans"/>
              <a:buChar char="●"/>
            </a:pPr>
            <a:r>
              <a:rPr lang="en-US" sz="1100">
                <a:solidFill>
                  <a:schemeClr val="dk1"/>
                </a:solidFill>
                <a:latin typeface="Open Sans"/>
                <a:ea typeface="Open Sans"/>
                <a:cs typeface="Open Sans"/>
                <a:sym typeface="Open Sans"/>
              </a:rPr>
              <a:t>Builds </a:t>
            </a:r>
            <a:r>
              <a:rPr lang="en-US" sz="1100" b="1">
                <a:solidFill>
                  <a:schemeClr val="dk1"/>
                </a:solidFill>
                <a:latin typeface="Open Sans"/>
                <a:ea typeface="Open Sans"/>
                <a:cs typeface="Open Sans"/>
                <a:sym typeface="Open Sans"/>
              </a:rPr>
              <a:t>user trust</a:t>
            </a:r>
            <a:r>
              <a:rPr lang="en-US" sz="1100">
                <a:solidFill>
                  <a:schemeClr val="dk1"/>
                </a:solidFill>
                <a:latin typeface="Open Sans"/>
                <a:ea typeface="Open Sans"/>
                <a:cs typeface="Open Sans"/>
                <a:sym typeface="Open Sans"/>
              </a:rPr>
              <a:t> and accelerates </a:t>
            </a:r>
            <a:r>
              <a:rPr lang="en-US" sz="1100" b="1">
                <a:solidFill>
                  <a:schemeClr val="dk1"/>
                </a:solidFill>
                <a:latin typeface="Open Sans"/>
                <a:ea typeface="Open Sans"/>
                <a:cs typeface="Open Sans"/>
                <a:sym typeface="Open Sans"/>
              </a:rPr>
              <a:t>execution</a:t>
            </a:r>
            <a:endParaRPr sz="1100" b="1">
              <a:solidFill>
                <a:schemeClr val="dk1"/>
              </a:solidFill>
              <a:latin typeface="Open Sans"/>
              <a:ea typeface="Open Sans"/>
              <a:cs typeface="Open Sans"/>
              <a:sym typeface="Open Sans"/>
            </a:endParaRPr>
          </a:p>
        </p:txBody>
      </p:sp>
      <p:sp>
        <p:nvSpPr>
          <p:cNvPr id="474" name="Google Shape;474;g337a997bcf3_0_245"/>
          <p:cNvSpPr txBox="1"/>
          <p:nvPr/>
        </p:nvSpPr>
        <p:spPr>
          <a:xfrm>
            <a:off x="2260983" y="3993700"/>
            <a:ext cx="3760500" cy="626700"/>
          </a:xfrm>
          <a:prstGeom prst="rect">
            <a:avLst/>
          </a:prstGeom>
          <a:solidFill>
            <a:schemeClr val="dk1"/>
          </a:solidFill>
          <a:ln>
            <a:noFill/>
          </a:ln>
        </p:spPr>
        <p:txBody>
          <a:bodyPr spcFirstLastPara="1" wrap="square" lIns="121900" tIns="121900" rIns="121900" bIns="121900" anchor="ctr" anchorCtr="0">
            <a:noAutofit/>
          </a:bodyPr>
          <a:lstStyle/>
          <a:p>
            <a:pPr marL="0" lvl="0" indent="0" algn="ctr" rtl="0">
              <a:lnSpc>
                <a:spcPct val="115000"/>
              </a:lnSpc>
              <a:spcBef>
                <a:spcPts val="0"/>
              </a:spcBef>
              <a:spcAft>
                <a:spcPts val="0"/>
              </a:spcAft>
              <a:buNone/>
            </a:pPr>
            <a:r>
              <a:rPr lang="en-US" sz="1300" b="1">
                <a:solidFill>
                  <a:schemeClr val="lt1"/>
                </a:solidFill>
                <a:latin typeface="Open Sans"/>
                <a:ea typeface="Open Sans"/>
                <a:cs typeface="Open Sans"/>
                <a:sym typeface="Open Sans"/>
              </a:rPr>
              <a:t>GenAI IO Explainability</a:t>
            </a:r>
            <a:endParaRPr sz="1300" b="1">
              <a:solidFill>
                <a:schemeClr val="lt1"/>
              </a:solidFill>
              <a:latin typeface="Open Sans"/>
              <a:ea typeface="Open Sans"/>
              <a:cs typeface="Open Sans"/>
              <a:sym typeface="Open Sans"/>
            </a:endParaRPr>
          </a:p>
        </p:txBody>
      </p:sp>
      <p:sp>
        <p:nvSpPr>
          <p:cNvPr id="475" name="Google Shape;475;g337a997bcf3_0_245"/>
          <p:cNvSpPr/>
          <p:nvPr/>
        </p:nvSpPr>
        <p:spPr>
          <a:xfrm>
            <a:off x="6177817" y="4438100"/>
            <a:ext cx="3753300" cy="2264700"/>
          </a:xfrm>
          <a:prstGeom prst="rect">
            <a:avLst/>
          </a:prstGeom>
          <a:solidFill>
            <a:srgbClr val="F8F8F8"/>
          </a:solidFill>
          <a:ln w="9525" cap="flat" cmpd="sng">
            <a:solidFill>
              <a:srgbClr val="F8F8F8"/>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476" name="Google Shape;476;g337a997bcf3_0_245"/>
          <p:cNvSpPr txBox="1"/>
          <p:nvPr/>
        </p:nvSpPr>
        <p:spPr>
          <a:xfrm>
            <a:off x="6256883" y="4641733"/>
            <a:ext cx="3594900" cy="257700"/>
          </a:xfrm>
          <a:prstGeom prst="rect">
            <a:avLst/>
          </a:prstGeom>
          <a:noFill/>
          <a:ln>
            <a:noFill/>
          </a:ln>
        </p:spPr>
        <p:txBody>
          <a:bodyPr spcFirstLastPara="1" wrap="square" lIns="121900" tIns="121900" rIns="121900" bIns="121900" anchor="ctr" anchorCtr="0">
            <a:noAutofit/>
          </a:bodyPr>
          <a:lstStyle/>
          <a:p>
            <a:pPr marL="0" lvl="0" indent="0" algn="ctr" rtl="0">
              <a:lnSpc>
                <a:spcPct val="115000"/>
              </a:lnSpc>
              <a:spcBef>
                <a:spcPts val="0"/>
              </a:spcBef>
              <a:spcAft>
                <a:spcPts val="0"/>
              </a:spcAft>
              <a:buNone/>
            </a:pPr>
            <a:r>
              <a:rPr lang="en-US" sz="900" b="1" i="1">
                <a:solidFill>
                  <a:schemeClr val="dk1"/>
                </a:solidFill>
                <a:latin typeface="Open Sans"/>
                <a:ea typeface="Open Sans"/>
                <a:cs typeface="Open Sans"/>
                <a:sym typeface="Open Sans"/>
              </a:rPr>
              <a:t>Foundation for </a:t>
            </a:r>
            <a:r>
              <a:rPr lang="en-US" sz="900" b="1" i="1">
                <a:solidFill>
                  <a:schemeClr val="accent1"/>
                </a:solidFill>
                <a:latin typeface="Open Sans"/>
                <a:ea typeface="Open Sans"/>
                <a:cs typeface="Open Sans"/>
                <a:sym typeface="Open Sans"/>
              </a:rPr>
              <a:t>Scalability</a:t>
            </a:r>
            <a:endParaRPr sz="1200" b="1" i="1">
              <a:solidFill>
                <a:schemeClr val="accent1"/>
              </a:solidFill>
              <a:latin typeface="Open Sans"/>
              <a:ea typeface="Open Sans"/>
              <a:cs typeface="Open Sans"/>
              <a:sym typeface="Open Sans"/>
            </a:endParaRPr>
          </a:p>
        </p:txBody>
      </p:sp>
      <p:sp>
        <p:nvSpPr>
          <p:cNvPr id="477" name="Google Shape;477;g337a997bcf3_0_245"/>
          <p:cNvSpPr txBox="1"/>
          <p:nvPr/>
        </p:nvSpPr>
        <p:spPr>
          <a:xfrm>
            <a:off x="6256900" y="5938300"/>
            <a:ext cx="3753300" cy="764400"/>
          </a:xfrm>
          <a:prstGeom prst="rect">
            <a:avLst/>
          </a:prstGeom>
          <a:noFill/>
          <a:ln>
            <a:noFill/>
          </a:ln>
        </p:spPr>
        <p:txBody>
          <a:bodyPr spcFirstLastPara="1" wrap="square" lIns="121900" tIns="121900" rIns="121900" bIns="121900" anchor="t" anchorCtr="0">
            <a:noAutofit/>
          </a:bodyPr>
          <a:lstStyle/>
          <a:p>
            <a:pPr marL="177800" marR="0" lvl="0" indent="-184150" algn="l" rtl="0">
              <a:lnSpc>
                <a:spcPct val="115000"/>
              </a:lnSpc>
              <a:spcBef>
                <a:spcPts val="0"/>
              </a:spcBef>
              <a:spcAft>
                <a:spcPts val="0"/>
              </a:spcAft>
              <a:buClr>
                <a:schemeClr val="dk1"/>
              </a:buClr>
              <a:buSzPts val="1100"/>
              <a:buFont typeface="Open Sans"/>
              <a:buChar char="●"/>
            </a:pPr>
            <a:r>
              <a:rPr lang="en-US" sz="1100" b="1">
                <a:solidFill>
                  <a:schemeClr val="dk1"/>
                </a:solidFill>
                <a:latin typeface="Open Sans"/>
                <a:ea typeface="Open Sans"/>
                <a:cs typeface="Open Sans"/>
                <a:sym typeface="Open Sans"/>
              </a:rPr>
              <a:t>Reduces</a:t>
            </a:r>
            <a:r>
              <a:rPr lang="en-US" sz="1100">
                <a:solidFill>
                  <a:schemeClr val="dk1"/>
                </a:solidFill>
                <a:latin typeface="Open Sans"/>
                <a:ea typeface="Open Sans"/>
                <a:cs typeface="Open Sans"/>
                <a:sym typeface="Open Sans"/>
              </a:rPr>
              <a:t> manual effort, high costs &amp; inconsistencies</a:t>
            </a:r>
            <a:endParaRPr sz="1100">
              <a:solidFill>
                <a:schemeClr val="dk1"/>
              </a:solidFill>
              <a:latin typeface="Open Sans"/>
              <a:ea typeface="Open Sans"/>
              <a:cs typeface="Open Sans"/>
              <a:sym typeface="Open Sans"/>
            </a:endParaRPr>
          </a:p>
          <a:p>
            <a:pPr marL="177800" marR="0" lvl="0" indent="-184150" algn="l" rtl="0">
              <a:lnSpc>
                <a:spcPct val="115000"/>
              </a:lnSpc>
              <a:spcBef>
                <a:spcPts val="0"/>
              </a:spcBef>
              <a:spcAft>
                <a:spcPts val="0"/>
              </a:spcAft>
              <a:buClr>
                <a:schemeClr val="dk1"/>
              </a:buClr>
              <a:buSzPts val="1100"/>
              <a:buFont typeface="Open Sans"/>
              <a:buChar char="●"/>
            </a:pPr>
            <a:r>
              <a:rPr lang="en-US" sz="1100">
                <a:solidFill>
                  <a:schemeClr val="dk1"/>
                </a:solidFill>
                <a:latin typeface="Open Sans"/>
                <a:ea typeface="Open Sans"/>
                <a:cs typeface="Open Sans"/>
                <a:sym typeface="Open Sans"/>
              </a:rPr>
              <a:t>AI-driven </a:t>
            </a:r>
            <a:r>
              <a:rPr lang="en-US" sz="1100" b="1">
                <a:solidFill>
                  <a:schemeClr val="dk1"/>
                </a:solidFill>
                <a:latin typeface="Open Sans"/>
                <a:ea typeface="Open Sans"/>
                <a:cs typeface="Open Sans"/>
                <a:sym typeface="Open Sans"/>
              </a:rPr>
              <a:t>automation</a:t>
            </a:r>
            <a:r>
              <a:rPr lang="en-US" sz="1100">
                <a:solidFill>
                  <a:schemeClr val="dk1"/>
                </a:solidFill>
                <a:latin typeface="Open Sans"/>
                <a:ea typeface="Open Sans"/>
                <a:cs typeface="Open Sans"/>
                <a:sym typeface="Open Sans"/>
              </a:rPr>
              <a:t>, “Out of the Box” 80%+ </a:t>
            </a:r>
            <a:r>
              <a:rPr lang="en-US" sz="1100" b="1">
                <a:solidFill>
                  <a:schemeClr val="dk1"/>
                </a:solidFill>
                <a:latin typeface="Open Sans"/>
                <a:ea typeface="Open Sans"/>
                <a:cs typeface="Open Sans"/>
                <a:sym typeface="Open Sans"/>
              </a:rPr>
              <a:t>accuracy</a:t>
            </a:r>
            <a:r>
              <a:rPr lang="en-US" sz="1100">
                <a:solidFill>
                  <a:schemeClr val="dk1"/>
                </a:solidFill>
                <a:latin typeface="Open Sans"/>
                <a:ea typeface="Open Sans"/>
                <a:cs typeface="Open Sans"/>
                <a:sym typeface="Open Sans"/>
              </a:rPr>
              <a:t> and </a:t>
            </a:r>
            <a:r>
              <a:rPr lang="en-US" sz="1100" b="1">
                <a:solidFill>
                  <a:schemeClr val="dk1"/>
                </a:solidFill>
                <a:latin typeface="Open Sans"/>
                <a:ea typeface="Open Sans"/>
                <a:cs typeface="Open Sans"/>
                <a:sym typeface="Open Sans"/>
              </a:rPr>
              <a:t>scalability</a:t>
            </a:r>
            <a:r>
              <a:rPr lang="en-US" sz="1100">
                <a:solidFill>
                  <a:schemeClr val="dk1"/>
                </a:solidFill>
                <a:latin typeface="Open Sans"/>
                <a:ea typeface="Open Sans"/>
                <a:cs typeface="Open Sans"/>
                <a:sym typeface="Open Sans"/>
              </a:rPr>
              <a:t> </a:t>
            </a:r>
            <a:endParaRPr sz="1100">
              <a:solidFill>
                <a:schemeClr val="dk1"/>
              </a:solidFill>
              <a:latin typeface="Open Sans"/>
              <a:ea typeface="Open Sans"/>
              <a:cs typeface="Open Sans"/>
              <a:sym typeface="Open Sans"/>
            </a:endParaRPr>
          </a:p>
        </p:txBody>
      </p:sp>
      <p:sp>
        <p:nvSpPr>
          <p:cNvPr id="478" name="Google Shape;478;g337a997bcf3_0_245"/>
          <p:cNvSpPr txBox="1"/>
          <p:nvPr/>
        </p:nvSpPr>
        <p:spPr>
          <a:xfrm>
            <a:off x="6170617" y="3993700"/>
            <a:ext cx="3760500" cy="626700"/>
          </a:xfrm>
          <a:prstGeom prst="rect">
            <a:avLst/>
          </a:prstGeom>
          <a:solidFill>
            <a:schemeClr val="dk1"/>
          </a:solidFill>
          <a:ln>
            <a:noFill/>
          </a:ln>
        </p:spPr>
        <p:txBody>
          <a:bodyPr spcFirstLastPara="1" wrap="square" lIns="121900" tIns="121900" rIns="121900" bIns="121900" anchor="ctr" anchorCtr="0">
            <a:noAutofit/>
          </a:bodyPr>
          <a:lstStyle/>
          <a:p>
            <a:pPr marL="0" lvl="0" indent="0" algn="ctr" rtl="0">
              <a:lnSpc>
                <a:spcPct val="115000"/>
              </a:lnSpc>
              <a:spcBef>
                <a:spcPts val="0"/>
              </a:spcBef>
              <a:spcAft>
                <a:spcPts val="0"/>
              </a:spcAft>
              <a:buNone/>
            </a:pPr>
            <a:r>
              <a:rPr lang="en-US" sz="1300" b="1">
                <a:solidFill>
                  <a:schemeClr val="lt1"/>
                </a:solidFill>
                <a:latin typeface="Open Sans"/>
                <a:ea typeface="Open Sans"/>
                <a:cs typeface="Open Sans"/>
                <a:sym typeface="Open Sans"/>
              </a:rPr>
              <a:t>AI Material and Spend Categorization</a:t>
            </a:r>
            <a:endParaRPr sz="1300" b="1">
              <a:solidFill>
                <a:schemeClr val="lt1"/>
              </a:solidFill>
              <a:latin typeface="Open Sans"/>
              <a:ea typeface="Open Sans"/>
              <a:cs typeface="Open Sans"/>
              <a:sym typeface="Open Sans"/>
            </a:endParaRPr>
          </a:p>
        </p:txBody>
      </p:sp>
      <p:grpSp>
        <p:nvGrpSpPr>
          <p:cNvPr id="479" name="Google Shape;479;g337a997bcf3_0_245"/>
          <p:cNvGrpSpPr/>
          <p:nvPr/>
        </p:nvGrpSpPr>
        <p:grpSpPr>
          <a:xfrm>
            <a:off x="1576714" y="1947574"/>
            <a:ext cx="1224770" cy="1194320"/>
            <a:chOff x="-430200" y="1774075"/>
            <a:chExt cx="918600" cy="895762"/>
          </a:xfrm>
        </p:grpSpPr>
        <p:sp>
          <p:nvSpPr>
            <p:cNvPr id="480" name="Google Shape;480;g337a997bcf3_0_245"/>
            <p:cNvSpPr/>
            <p:nvPr/>
          </p:nvSpPr>
          <p:spPr>
            <a:xfrm>
              <a:off x="-430200" y="1774075"/>
              <a:ext cx="918600" cy="8955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pic>
          <p:nvPicPr>
            <p:cNvPr id="481" name="Google Shape;481;g337a997bcf3_0_245"/>
            <p:cNvPicPr preferRelativeResize="0"/>
            <p:nvPr/>
          </p:nvPicPr>
          <p:blipFill rotWithShape="1">
            <a:blip r:embed="rId4">
              <a:alphaModFix/>
            </a:blip>
            <a:srcRect/>
            <a:stretch/>
          </p:blipFill>
          <p:spPr>
            <a:xfrm>
              <a:off x="-430200" y="1774213"/>
              <a:ext cx="918500" cy="895625"/>
            </a:xfrm>
            <a:prstGeom prst="rect">
              <a:avLst/>
            </a:prstGeom>
            <a:noFill/>
            <a:ln>
              <a:noFill/>
            </a:ln>
          </p:spPr>
        </p:pic>
      </p:grpSp>
      <p:grpSp>
        <p:nvGrpSpPr>
          <p:cNvPr id="482" name="Google Shape;482;g337a997bcf3_0_245"/>
          <p:cNvGrpSpPr/>
          <p:nvPr/>
        </p:nvGrpSpPr>
        <p:grpSpPr>
          <a:xfrm>
            <a:off x="5472488" y="2012635"/>
            <a:ext cx="1246369" cy="982745"/>
            <a:chOff x="8868100" y="1113254"/>
            <a:chExt cx="934800" cy="737077"/>
          </a:xfrm>
        </p:grpSpPr>
        <p:sp>
          <p:nvSpPr>
            <p:cNvPr id="483" name="Google Shape;483;g337a997bcf3_0_245"/>
            <p:cNvSpPr/>
            <p:nvPr/>
          </p:nvSpPr>
          <p:spPr>
            <a:xfrm>
              <a:off x="8868100" y="1133350"/>
              <a:ext cx="934800" cy="696900"/>
            </a:xfrm>
            <a:prstGeom prst="roundRect">
              <a:avLst>
                <a:gd name="adj" fmla="val 16667"/>
              </a:avLst>
            </a:pr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pic>
          <p:nvPicPr>
            <p:cNvPr id="484" name="Google Shape;484;g337a997bcf3_0_245"/>
            <p:cNvPicPr preferRelativeResize="0"/>
            <p:nvPr/>
          </p:nvPicPr>
          <p:blipFill rotWithShape="1">
            <a:blip r:embed="rId5">
              <a:alphaModFix/>
            </a:blip>
            <a:srcRect/>
            <a:stretch/>
          </p:blipFill>
          <p:spPr>
            <a:xfrm>
              <a:off x="8933054" y="1113254"/>
              <a:ext cx="804878" cy="737077"/>
            </a:xfrm>
            <a:prstGeom prst="rect">
              <a:avLst/>
            </a:prstGeom>
            <a:noFill/>
            <a:ln>
              <a:noFill/>
            </a:ln>
          </p:spPr>
        </p:pic>
      </p:grpSp>
      <p:pic>
        <p:nvPicPr>
          <p:cNvPr id="485" name="Google Shape;485;g337a997bcf3_0_245">
            <a:hlinkClick r:id="rId6"/>
          </p:cNvPr>
          <p:cNvPicPr preferRelativeResize="0"/>
          <p:nvPr/>
        </p:nvPicPr>
        <p:blipFill rotWithShape="1">
          <a:blip r:embed="rId7">
            <a:alphaModFix/>
          </a:blip>
          <a:srcRect l="3514" r="3505"/>
          <a:stretch/>
        </p:blipFill>
        <p:spPr>
          <a:xfrm>
            <a:off x="3200324" y="4920580"/>
            <a:ext cx="1888947" cy="1114280"/>
          </a:xfrm>
          <a:prstGeom prst="rect">
            <a:avLst/>
          </a:prstGeom>
          <a:noFill/>
          <a:ln w="9525" cap="flat" cmpd="sng">
            <a:solidFill>
              <a:schemeClr val="lt1"/>
            </a:solidFill>
            <a:prstDash val="solid"/>
            <a:round/>
            <a:headEnd type="none" w="sm" len="sm"/>
            <a:tailEnd type="none" w="sm" len="sm"/>
          </a:ln>
        </p:spPr>
      </p:pic>
      <p:sp>
        <p:nvSpPr>
          <p:cNvPr id="486" name="Google Shape;486;g337a997bcf3_0_245"/>
          <p:cNvSpPr/>
          <p:nvPr/>
        </p:nvSpPr>
        <p:spPr>
          <a:xfrm>
            <a:off x="3789272" y="5555955"/>
            <a:ext cx="1083300" cy="119700"/>
          </a:xfrm>
          <a:prstGeom prst="rect">
            <a:avLst/>
          </a:prstGeom>
          <a:noFill/>
          <a:ln w="2857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pic>
        <p:nvPicPr>
          <p:cNvPr id="487" name="Google Shape;487;g337a997bcf3_0_245"/>
          <p:cNvPicPr preferRelativeResize="0"/>
          <p:nvPr/>
        </p:nvPicPr>
        <p:blipFill>
          <a:blip r:embed="rId8">
            <a:alphaModFix/>
          </a:blip>
          <a:stretch>
            <a:fillRect/>
          </a:stretch>
        </p:blipFill>
        <p:spPr>
          <a:xfrm>
            <a:off x="7289550" y="4980084"/>
            <a:ext cx="538582" cy="877464"/>
          </a:xfrm>
          <a:prstGeom prst="rect">
            <a:avLst/>
          </a:prstGeom>
          <a:noFill/>
          <a:ln>
            <a:noFill/>
          </a:ln>
        </p:spPr>
      </p:pic>
      <p:sp>
        <p:nvSpPr>
          <p:cNvPr id="488" name="Google Shape;488;g337a997bcf3_0_245"/>
          <p:cNvSpPr/>
          <p:nvPr/>
        </p:nvSpPr>
        <p:spPr>
          <a:xfrm>
            <a:off x="7828132" y="5048986"/>
            <a:ext cx="991200" cy="807900"/>
          </a:xfrm>
          <a:prstGeom prst="rect">
            <a:avLst/>
          </a:prstGeom>
          <a:solidFill>
            <a:srgbClr val="F8F8F8"/>
          </a:solidFill>
          <a:ln w="9525" cap="flat" cmpd="sng">
            <a:solidFill>
              <a:srgbClr val="F8F8F8"/>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pic>
        <p:nvPicPr>
          <p:cNvPr id="489" name="Google Shape;489;g337a997bcf3_0_245"/>
          <p:cNvPicPr preferRelativeResize="0"/>
          <p:nvPr/>
        </p:nvPicPr>
        <p:blipFill>
          <a:blip r:embed="rId9">
            <a:alphaModFix/>
          </a:blip>
          <a:stretch>
            <a:fillRect/>
          </a:stretch>
        </p:blipFill>
        <p:spPr>
          <a:xfrm>
            <a:off x="7864347" y="5048986"/>
            <a:ext cx="439475" cy="330277"/>
          </a:xfrm>
          <a:prstGeom prst="rect">
            <a:avLst/>
          </a:prstGeom>
          <a:noFill/>
          <a:ln>
            <a:noFill/>
          </a:ln>
        </p:spPr>
      </p:pic>
      <p:pic>
        <p:nvPicPr>
          <p:cNvPr id="490" name="Google Shape;490;g337a997bcf3_0_245"/>
          <p:cNvPicPr preferRelativeResize="0"/>
          <p:nvPr/>
        </p:nvPicPr>
        <p:blipFill>
          <a:blip r:embed="rId10">
            <a:alphaModFix/>
          </a:blip>
          <a:stretch>
            <a:fillRect/>
          </a:stretch>
        </p:blipFill>
        <p:spPr>
          <a:xfrm>
            <a:off x="7864346" y="5437993"/>
            <a:ext cx="439477" cy="330490"/>
          </a:xfrm>
          <a:prstGeom prst="rect">
            <a:avLst/>
          </a:prstGeom>
          <a:noFill/>
          <a:ln>
            <a:noFill/>
          </a:ln>
        </p:spPr>
      </p:pic>
      <p:pic>
        <p:nvPicPr>
          <p:cNvPr id="491" name="Google Shape;491;g337a997bcf3_0_245"/>
          <p:cNvPicPr preferRelativeResize="0"/>
          <p:nvPr/>
        </p:nvPicPr>
        <p:blipFill>
          <a:blip r:embed="rId11">
            <a:alphaModFix/>
          </a:blip>
          <a:stretch>
            <a:fillRect/>
          </a:stretch>
        </p:blipFill>
        <p:spPr>
          <a:xfrm>
            <a:off x="8340038" y="5471012"/>
            <a:ext cx="479018" cy="264456"/>
          </a:xfrm>
          <a:prstGeom prst="rect">
            <a:avLst/>
          </a:prstGeom>
          <a:noFill/>
          <a:ln>
            <a:noFill/>
          </a:ln>
        </p:spPr>
      </p:pic>
      <p:pic>
        <p:nvPicPr>
          <p:cNvPr id="492" name="Google Shape;492;g337a997bcf3_0_245"/>
          <p:cNvPicPr preferRelativeResize="0"/>
          <p:nvPr/>
        </p:nvPicPr>
        <p:blipFill>
          <a:blip r:embed="rId12">
            <a:alphaModFix/>
          </a:blip>
          <a:stretch>
            <a:fillRect/>
          </a:stretch>
        </p:blipFill>
        <p:spPr>
          <a:xfrm>
            <a:off x="8340038" y="5080001"/>
            <a:ext cx="479019" cy="26824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g337a997bcf3_0_112"/>
          <p:cNvSpPr txBox="1"/>
          <p:nvPr/>
        </p:nvSpPr>
        <p:spPr>
          <a:xfrm>
            <a:off x="5409967" y="1821957"/>
            <a:ext cx="1110300" cy="354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i="1" u="none" strike="noStrike" cap="none">
                <a:solidFill>
                  <a:srgbClr val="000000"/>
                </a:solidFill>
              </a:rPr>
              <a:t>MRO Platform</a:t>
            </a:r>
            <a:endParaRPr sz="1100" i="1" u="none" strike="noStrike" cap="none">
              <a:solidFill>
                <a:srgbClr val="000000"/>
              </a:solidFill>
            </a:endParaRPr>
          </a:p>
        </p:txBody>
      </p:sp>
      <p:cxnSp>
        <p:nvCxnSpPr>
          <p:cNvPr id="80" name="Google Shape;80;g337a997bcf3_0_112"/>
          <p:cNvCxnSpPr>
            <a:endCxn id="79" idx="1"/>
          </p:cNvCxnSpPr>
          <p:nvPr/>
        </p:nvCxnSpPr>
        <p:spPr>
          <a:xfrm rot="10800000" flipH="1">
            <a:off x="4812367" y="1998957"/>
            <a:ext cx="597600" cy="1200"/>
          </a:xfrm>
          <a:prstGeom prst="straightConnector1">
            <a:avLst/>
          </a:prstGeom>
          <a:noFill/>
          <a:ln w="9525" cap="flat" cmpd="sng">
            <a:solidFill>
              <a:srgbClr val="000000"/>
            </a:solidFill>
            <a:prstDash val="solid"/>
            <a:round/>
            <a:headEnd type="none" w="sm" len="sm"/>
            <a:tailEnd type="none" w="sm" len="sm"/>
          </a:ln>
        </p:spPr>
      </p:cxnSp>
      <p:cxnSp>
        <p:nvCxnSpPr>
          <p:cNvPr id="81" name="Google Shape;81;g337a997bcf3_0_112"/>
          <p:cNvCxnSpPr/>
          <p:nvPr/>
        </p:nvCxnSpPr>
        <p:spPr>
          <a:xfrm rot="10800000" flipH="1">
            <a:off x="6498511" y="1990099"/>
            <a:ext cx="597600" cy="1200"/>
          </a:xfrm>
          <a:prstGeom prst="straightConnector1">
            <a:avLst/>
          </a:prstGeom>
          <a:noFill/>
          <a:ln w="9525" cap="flat" cmpd="sng">
            <a:solidFill>
              <a:srgbClr val="000000"/>
            </a:solidFill>
            <a:prstDash val="solid"/>
            <a:round/>
            <a:headEnd type="none" w="sm" len="sm"/>
            <a:tailEnd type="none" w="sm" len="sm"/>
          </a:ln>
        </p:spPr>
      </p:cxnSp>
      <p:sp>
        <p:nvSpPr>
          <p:cNvPr id="82" name="Google Shape;82;g337a997bcf3_0_112"/>
          <p:cNvSpPr txBox="1"/>
          <p:nvPr/>
        </p:nvSpPr>
        <p:spPr>
          <a:xfrm>
            <a:off x="1440746" y="2179841"/>
            <a:ext cx="2228700" cy="8253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US" sz="2300" b="1" i="0" u="none" strike="noStrike" cap="none">
                <a:solidFill>
                  <a:srgbClr val="000000"/>
                </a:solidFill>
              </a:rPr>
              <a:t>We Ingest </a:t>
            </a:r>
            <a:endParaRPr sz="2300" b="1" i="0" u="none" strike="noStrike" cap="none">
              <a:solidFill>
                <a:srgbClr val="000000"/>
              </a:solidFill>
            </a:endParaRPr>
          </a:p>
          <a:p>
            <a:pPr marL="0" marR="0" lvl="0" indent="0" algn="ctr" rtl="0">
              <a:lnSpc>
                <a:spcPct val="100000"/>
              </a:lnSpc>
              <a:spcBef>
                <a:spcPts val="0"/>
              </a:spcBef>
              <a:spcAft>
                <a:spcPts val="0"/>
              </a:spcAft>
              <a:buClr>
                <a:srgbClr val="000000"/>
              </a:buClr>
              <a:buSzPts val="1500"/>
              <a:buFont typeface="Arial"/>
              <a:buNone/>
            </a:pPr>
            <a:r>
              <a:rPr lang="en-US" sz="2300" b="1" i="0" u="none" strike="noStrike" cap="none">
                <a:solidFill>
                  <a:srgbClr val="ED7D31"/>
                </a:solidFill>
              </a:rPr>
              <a:t>Data Sources </a:t>
            </a:r>
            <a:endParaRPr sz="2300" b="1" i="0" u="none" strike="noStrike" cap="none">
              <a:solidFill>
                <a:srgbClr val="ED7D31"/>
              </a:solidFill>
            </a:endParaRPr>
          </a:p>
        </p:txBody>
      </p:sp>
      <p:sp>
        <p:nvSpPr>
          <p:cNvPr id="83" name="Google Shape;83;g337a997bcf3_0_112"/>
          <p:cNvSpPr txBox="1"/>
          <p:nvPr/>
        </p:nvSpPr>
        <p:spPr>
          <a:xfrm>
            <a:off x="1238067" y="3115999"/>
            <a:ext cx="2634000" cy="831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i="1" u="none" strike="noStrike" cap="none">
                <a:solidFill>
                  <a:srgbClr val="000000"/>
                </a:solidFill>
              </a:rPr>
              <a:t>Material Flows, Consumption, Purchase Orders, Inventory Stocking Policies, Locations, BOMs, Lead Times (data as is)</a:t>
            </a:r>
            <a:endParaRPr sz="1200" i="1" u="none" strike="noStrike" cap="none">
              <a:solidFill>
                <a:srgbClr val="000000"/>
              </a:solidFill>
            </a:endParaRPr>
          </a:p>
        </p:txBody>
      </p:sp>
      <p:pic>
        <p:nvPicPr>
          <p:cNvPr id="84" name="Google Shape;84;g337a997bcf3_0_112"/>
          <p:cNvPicPr preferRelativeResize="0"/>
          <p:nvPr/>
        </p:nvPicPr>
        <p:blipFill rotWithShape="1">
          <a:blip r:embed="rId3">
            <a:alphaModFix/>
          </a:blip>
          <a:srcRect/>
          <a:stretch/>
        </p:blipFill>
        <p:spPr>
          <a:xfrm>
            <a:off x="5044313" y="1402057"/>
            <a:ext cx="1841702" cy="441166"/>
          </a:xfrm>
          <a:prstGeom prst="rect">
            <a:avLst/>
          </a:prstGeom>
          <a:noFill/>
          <a:ln>
            <a:noFill/>
          </a:ln>
        </p:spPr>
      </p:pic>
      <p:grpSp>
        <p:nvGrpSpPr>
          <p:cNvPr id="85" name="Google Shape;85;g337a997bcf3_0_112"/>
          <p:cNvGrpSpPr/>
          <p:nvPr/>
        </p:nvGrpSpPr>
        <p:grpSpPr>
          <a:xfrm>
            <a:off x="4473801" y="2217722"/>
            <a:ext cx="3160976" cy="2093699"/>
            <a:chOff x="4201038" y="2382972"/>
            <a:chExt cx="3160976" cy="2093699"/>
          </a:xfrm>
        </p:grpSpPr>
        <p:pic>
          <p:nvPicPr>
            <p:cNvPr id="86" name="Google Shape;86;g337a997bcf3_0_112"/>
            <p:cNvPicPr preferRelativeResize="0"/>
            <p:nvPr/>
          </p:nvPicPr>
          <p:blipFill rotWithShape="1">
            <a:blip r:embed="rId4">
              <a:alphaModFix/>
            </a:blip>
            <a:srcRect/>
            <a:stretch/>
          </p:blipFill>
          <p:spPr>
            <a:xfrm>
              <a:off x="4201038" y="2382972"/>
              <a:ext cx="3160976" cy="2093699"/>
            </a:xfrm>
            <a:prstGeom prst="rect">
              <a:avLst/>
            </a:prstGeom>
            <a:noFill/>
            <a:ln>
              <a:noFill/>
            </a:ln>
          </p:spPr>
        </p:pic>
        <p:pic>
          <p:nvPicPr>
            <p:cNvPr id="87" name="Google Shape;87;g337a997bcf3_0_112"/>
            <p:cNvPicPr preferRelativeResize="0"/>
            <p:nvPr/>
          </p:nvPicPr>
          <p:blipFill rotWithShape="1">
            <a:blip r:embed="rId5">
              <a:alphaModFix/>
            </a:blip>
            <a:srcRect t="18577" r="-1615" b="3692"/>
            <a:stretch/>
          </p:blipFill>
          <p:spPr>
            <a:xfrm>
              <a:off x="4560695" y="2619947"/>
              <a:ext cx="2492942" cy="1629773"/>
            </a:xfrm>
            <a:prstGeom prst="rect">
              <a:avLst/>
            </a:prstGeom>
            <a:noFill/>
            <a:ln>
              <a:noFill/>
            </a:ln>
          </p:spPr>
        </p:pic>
      </p:grpSp>
      <p:pic>
        <p:nvPicPr>
          <p:cNvPr id="88" name="Google Shape;88;g337a997bcf3_0_112"/>
          <p:cNvPicPr preferRelativeResize="0"/>
          <p:nvPr/>
        </p:nvPicPr>
        <p:blipFill rotWithShape="1">
          <a:blip r:embed="rId6">
            <a:alphaModFix/>
          </a:blip>
          <a:srcRect/>
          <a:stretch/>
        </p:blipFill>
        <p:spPr>
          <a:xfrm>
            <a:off x="3920039" y="2841547"/>
            <a:ext cx="505800" cy="505800"/>
          </a:xfrm>
          <a:prstGeom prst="rect">
            <a:avLst/>
          </a:prstGeom>
          <a:noFill/>
          <a:ln>
            <a:noFill/>
          </a:ln>
        </p:spPr>
      </p:pic>
      <p:cxnSp>
        <p:nvCxnSpPr>
          <p:cNvPr id="89" name="Google Shape;89;g337a997bcf3_0_112"/>
          <p:cNvCxnSpPr/>
          <p:nvPr/>
        </p:nvCxnSpPr>
        <p:spPr>
          <a:xfrm rot="10800000" flipH="1">
            <a:off x="1907362" y="3055736"/>
            <a:ext cx="1295700" cy="9600"/>
          </a:xfrm>
          <a:prstGeom prst="straightConnector1">
            <a:avLst/>
          </a:prstGeom>
          <a:noFill/>
          <a:ln w="9525" cap="flat" cmpd="sng">
            <a:solidFill>
              <a:srgbClr val="44546A"/>
            </a:solidFill>
            <a:prstDash val="solid"/>
            <a:round/>
            <a:headEnd type="none" w="sm" len="sm"/>
            <a:tailEnd type="none" w="sm" len="sm"/>
          </a:ln>
        </p:spPr>
      </p:cxnSp>
      <p:sp>
        <p:nvSpPr>
          <p:cNvPr id="90" name="Google Shape;90;g337a997bcf3_0_112"/>
          <p:cNvSpPr txBox="1"/>
          <p:nvPr/>
        </p:nvSpPr>
        <p:spPr>
          <a:xfrm>
            <a:off x="8236650" y="2217524"/>
            <a:ext cx="2634000" cy="8253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US" sz="2300" b="1" i="0" u="none" strike="noStrike" cap="none">
                <a:solidFill>
                  <a:srgbClr val="000000"/>
                </a:solidFill>
              </a:rPr>
              <a:t>We Deliver </a:t>
            </a:r>
            <a:endParaRPr sz="2300" b="1" i="0" u="none" strike="noStrike" cap="none">
              <a:solidFill>
                <a:srgbClr val="000000"/>
              </a:solidFill>
            </a:endParaRPr>
          </a:p>
          <a:p>
            <a:pPr marL="0" marR="0" lvl="0" indent="0" algn="ctr" rtl="0">
              <a:lnSpc>
                <a:spcPct val="100000"/>
              </a:lnSpc>
              <a:spcBef>
                <a:spcPts val="0"/>
              </a:spcBef>
              <a:spcAft>
                <a:spcPts val="0"/>
              </a:spcAft>
              <a:buClr>
                <a:srgbClr val="000000"/>
              </a:buClr>
              <a:buSzPts val="1500"/>
              <a:buFont typeface="Arial"/>
              <a:buNone/>
            </a:pPr>
            <a:r>
              <a:rPr lang="en-US" sz="2300" b="1" i="0" u="none" strike="noStrike" cap="none">
                <a:solidFill>
                  <a:srgbClr val="ED7D31"/>
                </a:solidFill>
              </a:rPr>
              <a:t>Business Results </a:t>
            </a:r>
            <a:endParaRPr sz="2300" b="1" i="0" u="none" strike="noStrike" cap="none">
              <a:solidFill>
                <a:srgbClr val="ED7D31"/>
              </a:solidFill>
            </a:endParaRPr>
          </a:p>
        </p:txBody>
      </p:sp>
      <p:sp>
        <p:nvSpPr>
          <p:cNvPr id="91" name="Google Shape;91;g337a997bcf3_0_112"/>
          <p:cNvSpPr txBox="1"/>
          <p:nvPr/>
        </p:nvSpPr>
        <p:spPr>
          <a:xfrm>
            <a:off x="8153438" y="3153649"/>
            <a:ext cx="2800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i="1" u="none" strike="noStrike" cap="none">
                <a:solidFill>
                  <a:srgbClr val="000000"/>
                </a:solidFill>
              </a:rPr>
              <a:t>Working Cap Reduction Without Increasing Risk, Improved Service Levels, Material Visibility, Reduced Unplanned Asset Downtime, Material Criticality, Ops/Procurement Alignment</a:t>
            </a:r>
            <a:endParaRPr sz="1500" i="1" u="none" strike="noStrike" cap="none">
              <a:solidFill>
                <a:srgbClr val="000000"/>
              </a:solidFill>
            </a:endParaRPr>
          </a:p>
        </p:txBody>
      </p:sp>
      <p:cxnSp>
        <p:nvCxnSpPr>
          <p:cNvPr id="92" name="Google Shape;92;g337a997bcf3_0_112"/>
          <p:cNvCxnSpPr/>
          <p:nvPr/>
        </p:nvCxnSpPr>
        <p:spPr>
          <a:xfrm rot="10800000" flipH="1">
            <a:off x="8905838" y="3093387"/>
            <a:ext cx="1295700" cy="9600"/>
          </a:xfrm>
          <a:prstGeom prst="straightConnector1">
            <a:avLst/>
          </a:prstGeom>
          <a:noFill/>
          <a:ln w="9525" cap="flat" cmpd="sng">
            <a:solidFill>
              <a:srgbClr val="44546A"/>
            </a:solidFill>
            <a:prstDash val="solid"/>
            <a:round/>
            <a:headEnd type="none" w="sm" len="sm"/>
            <a:tailEnd type="none" w="sm" len="sm"/>
          </a:ln>
        </p:spPr>
      </p:cxnSp>
      <p:pic>
        <p:nvPicPr>
          <p:cNvPr id="93" name="Google Shape;93;g337a997bcf3_0_112"/>
          <p:cNvPicPr preferRelativeResize="0"/>
          <p:nvPr/>
        </p:nvPicPr>
        <p:blipFill rotWithShape="1">
          <a:blip r:embed="rId6">
            <a:alphaModFix/>
          </a:blip>
          <a:srcRect/>
          <a:stretch/>
        </p:blipFill>
        <p:spPr>
          <a:xfrm>
            <a:off x="7653827" y="2841547"/>
            <a:ext cx="505800" cy="505800"/>
          </a:xfrm>
          <a:prstGeom prst="rect">
            <a:avLst/>
          </a:prstGeom>
          <a:noFill/>
          <a:ln>
            <a:noFill/>
          </a:ln>
        </p:spPr>
      </p:pic>
      <p:sp>
        <p:nvSpPr>
          <p:cNvPr id="94" name="Google Shape;94;g337a997bcf3_0_112"/>
          <p:cNvSpPr/>
          <p:nvPr/>
        </p:nvSpPr>
        <p:spPr>
          <a:xfrm>
            <a:off x="-6449" y="5252400"/>
            <a:ext cx="12204900" cy="1605600"/>
          </a:xfrm>
          <a:prstGeom prst="rect">
            <a:avLst/>
          </a:prstGeom>
          <a:solidFill>
            <a:srgbClr val="00325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Avenir"/>
              <a:ea typeface="Avenir"/>
              <a:cs typeface="Avenir"/>
              <a:sym typeface="Avenir"/>
            </a:endParaRPr>
          </a:p>
        </p:txBody>
      </p:sp>
      <p:sp>
        <p:nvSpPr>
          <p:cNvPr id="95" name="Google Shape;95;g337a997bcf3_0_112"/>
          <p:cNvSpPr txBox="1"/>
          <p:nvPr/>
        </p:nvSpPr>
        <p:spPr>
          <a:xfrm>
            <a:off x="5126549" y="4851112"/>
            <a:ext cx="2015100" cy="338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i="0" u="none" strike="noStrike" cap="none">
                <a:solidFill>
                  <a:srgbClr val="003251"/>
                </a:solidFill>
              </a:rPr>
              <a:t>USE CASES</a:t>
            </a:r>
            <a:endParaRPr sz="1500" i="0" u="none" strike="noStrike" cap="none">
              <a:solidFill>
                <a:srgbClr val="003251"/>
              </a:solidFill>
            </a:endParaRPr>
          </a:p>
        </p:txBody>
      </p:sp>
      <p:cxnSp>
        <p:nvCxnSpPr>
          <p:cNvPr id="96" name="Google Shape;96;g337a997bcf3_0_112"/>
          <p:cNvCxnSpPr/>
          <p:nvPr/>
        </p:nvCxnSpPr>
        <p:spPr>
          <a:xfrm>
            <a:off x="3209849" y="5011462"/>
            <a:ext cx="2145300" cy="9300"/>
          </a:xfrm>
          <a:prstGeom prst="straightConnector1">
            <a:avLst/>
          </a:prstGeom>
          <a:noFill/>
          <a:ln w="9525" cap="flat" cmpd="sng">
            <a:solidFill>
              <a:srgbClr val="003251"/>
            </a:solidFill>
            <a:prstDash val="solid"/>
            <a:round/>
            <a:headEnd type="none" w="sm" len="sm"/>
            <a:tailEnd type="none" w="sm" len="sm"/>
          </a:ln>
        </p:spPr>
      </p:cxnSp>
      <p:cxnSp>
        <p:nvCxnSpPr>
          <p:cNvPr id="97" name="Google Shape;97;g337a997bcf3_0_112"/>
          <p:cNvCxnSpPr/>
          <p:nvPr/>
        </p:nvCxnSpPr>
        <p:spPr>
          <a:xfrm>
            <a:off x="6836875" y="5015962"/>
            <a:ext cx="2145300" cy="9300"/>
          </a:xfrm>
          <a:prstGeom prst="straightConnector1">
            <a:avLst/>
          </a:prstGeom>
          <a:noFill/>
          <a:ln w="9525" cap="flat" cmpd="sng">
            <a:solidFill>
              <a:srgbClr val="003251"/>
            </a:solidFill>
            <a:prstDash val="solid"/>
            <a:round/>
            <a:headEnd type="none" w="sm" len="sm"/>
            <a:tailEnd type="none" w="sm" len="sm"/>
          </a:ln>
        </p:spPr>
      </p:cxnSp>
      <p:pic>
        <p:nvPicPr>
          <p:cNvPr id="98" name="Google Shape;98;g337a997bcf3_0_112"/>
          <p:cNvPicPr preferRelativeResize="0"/>
          <p:nvPr/>
        </p:nvPicPr>
        <p:blipFill rotWithShape="1">
          <a:blip r:embed="rId7">
            <a:alphaModFix/>
          </a:blip>
          <a:srcRect/>
          <a:stretch/>
        </p:blipFill>
        <p:spPr>
          <a:xfrm>
            <a:off x="977475" y="5531266"/>
            <a:ext cx="422600" cy="455432"/>
          </a:xfrm>
          <a:prstGeom prst="rect">
            <a:avLst/>
          </a:prstGeom>
          <a:noFill/>
          <a:ln>
            <a:noFill/>
          </a:ln>
        </p:spPr>
      </p:pic>
      <p:pic>
        <p:nvPicPr>
          <p:cNvPr id="99" name="Google Shape;99;g337a997bcf3_0_112"/>
          <p:cNvPicPr preferRelativeResize="0"/>
          <p:nvPr/>
        </p:nvPicPr>
        <p:blipFill rotWithShape="1">
          <a:blip r:embed="rId8">
            <a:alphaModFix/>
          </a:blip>
          <a:srcRect/>
          <a:stretch/>
        </p:blipFill>
        <p:spPr>
          <a:xfrm>
            <a:off x="7482284" y="5487820"/>
            <a:ext cx="489543" cy="542329"/>
          </a:xfrm>
          <a:prstGeom prst="rect">
            <a:avLst/>
          </a:prstGeom>
          <a:noFill/>
          <a:ln>
            <a:noFill/>
          </a:ln>
        </p:spPr>
      </p:pic>
      <p:sp>
        <p:nvSpPr>
          <p:cNvPr id="100" name="Google Shape;100;g337a997bcf3_0_112"/>
          <p:cNvSpPr/>
          <p:nvPr/>
        </p:nvSpPr>
        <p:spPr>
          <a:xfrm>
            <a:off x="5966356" y="5545418"/>
            <a:ext cx="259272" cy="296125"/>
          </a:xfrm>
          <a:custGeom>
            <a:avLst/>
            <a:gdLst/>
            <a:ahLst/>
            <a:cxnLst/>
            <a:rect l="l" t="t" r="r" b="b"/>
            <a:pathLst>
              <a:path w="2048" h="2048" extrusionOk="0">
                <a:moveTo>
                  <a:pt x="1763" y="50"/>
                </a:moveTo>
                <a:cubicBezTo>
                  <a:pt x="1779" y="381"/>
                  <a:pt x="1779" y="381"/>
                  <a:pt x="1779" y="381"/>
                </a:cubicBezTo>
                <a:cubicBezTo>
                  <a:pt x="1590" y="159"/>
                  <a:pt x="1314" y="32"/>
                  <a:pt x="1023" y="32"/>
                </a:cubicBezTo>
                <a:cubicBezTo>
                  <a:pt x="539" y="32"/>
                  <a:pt x="136" y="380"/>
                  <a:pt x="49" y="839"/>
                </a:cubicBezTo>
                <a:cubicBezTo>
                  <a:pt x="44" y="865"/>
                  <a:pt x="62" y="890"/>
                  <a:pt x="88" y="895"/>
                </a:cubicBezTo>
                <a:cubicBezTo>
                  <a:pt x="91" y="896"/>
                  <a:pt x="93" y="896"/>
                  <a:pt x="96" y="896"/>
                </a:cubicBezTo>
                <a:cubicBezTo>
                  <a:pt x="293" y="896"/>
                  <a:pt x="293" y="896"/>
                  <a:pt x="293" y="896"/>
                </a:cubicBezTo>
                <a:cubicBezTo>
                  <a:pt x="315" y="896"/>
                  <a:pt x="334" y="881"/>
                  <a:pt x="339" y="859"/>
                </a:cubicBezTo>
                <a:cubicBezTo>
                  <a:pt x="430" y="481"/>
                  <a:pt x="810" y="249"/>
                  <a:pt x="1188" y="340"/>
                </a:cubicBezTo>
                <a:cubicBezTo>
                  <a:pt x="1359" y="381"/>
                  <a:pt x="1509" y="485"/>
                  <a:pt x="1607" y="631"/>
                </a:cubicBezTo>
                <a:cubicBezTo>
                  <a:pt x="1201" y="612"/>
                  <a:pt x="1201" y="612"/>
                  <a:pt x="1201" y="612"/>
                </a:cubicBezTo>
                <a:cubicBezTo>
                  <a:pt x="1175" y="611"/>
                  <a:pt x="1152" y="631"/>
                  <a:pt x="1151" y="657"/>
                </a:cubicBezTo>
                <a:cubicBezTo>
                  <a:pt x="1151" y="658"/>
                  <a:pt x="1151" y="659"/>
                  <a:pt x="1151" y="660"/>
                </a:cubicBezTo>
                <a:cubicBezTo>
                  <a:pt x="1151" y="849"/>
                  <a:pt x="1151" y="849"/>
                  <a:pt x="1151" y="849"/>
                </a:cubicBezTo>
                <a:cubicBezTo>
                  <a:pt x="1151" y="876"/>
                  <a:pt x="1173" y="897"/>
                  <a:pt x="1199" y="897"/>
                </a:cubicBezTo>
                <a:cubicBezTo>
                  <a:pt x="2000" y="897"/>
                  <a:pt x="2000" y="897"/>
                  <a:pt x="2000" y="897"/>
                </a:cubicBezTo>
                <a:cubicBezTo>
                  <a:pt x="2027" y="897"/>
                  <a:pt x="2048" y="876"/>
                  <a:pt x="2048" y="849"/>
                </a:cubicBezTo>
                <a:cubicBezTo>
                  <a:pt x="2048" y="48"/>
                  <a:pt x="2048" y="48"/>
                  <a:pt x="2048" y="48"/>
                </a:cubicBezTo>
                <a:cubicBezTo>
                  <a:pt x="2048" y="21"/>
                  <a:pt x="2027" y="0"/>
                  <a:pt x="2000" y="0"/>
                </a:cubicBezTo>
                <a:cubicBezTo>
                  <a:pt x="1811" y="0"/>
                  <a:pt x="1811" y="0"/>
                  <a:pt x="1811" y="0"/>
                </a:cubicBezTo>
                <a:cubicBezTo>
                  <a:pt x="1784" y="0"/>
                  <a:pt x="1763" y="22"/>
                  <a:pt x="1763" y="48"/>
                </a:cubicBezTo>
                <a:cubicBezTo>
                  <a:pt x="1763" y="49"/>
                  <a:pt x="1763" y="50"/>
                  <a:pt x="1763" y="50"/>
                </a:cubicBezTo>
                <a:close/>
                <a:moveTo>
                  <a:pt x="1023" y="1728"/>
                </a:moveTo>
                <a:cubicBezTo>
                  <a:pt x="789" y="1728"/>
                  <a:pt x="570" y="1611"/>
                  <a:pt x="439" y="1417"/>
                </a:cubicBezTo>
                <a:cubicBezTo>
                  <a:pt x="847" y="1436"/>
                  <a:pt x="847" y="1436"/>
                  <a:pt x="847" y="1436"/>
                </a:cubicBezTo>
                <a:cubicBezTo>
                  <a:pt x="873" y="1438"/>
                  <a:pt x="895" y="1417"/>
                  <a:pt x="897" y="1391"/>
                </a:cubicBezTo>
                <a:cubicBezTo>
                  <a:pt x="897" y="1390"/>
                  <a:pt x="897" y="1389"/>
                  <a:pt x="897" y="1388"/>
                </a:cubicBezTo>
                <a:cubicBezTo>
                  <a:pt x="897" y="1199"/>
                  <a:pt x="897" y="1199"/>
                  <a:pt x="897" y="1199"/>
                </a:cubicBezTo>
                <a:cubicBezTo>
                  <a:pt x="897" y="1172"/>
                  <a:pt x="875" y="1151"/>
                  <a:pt x="849" y="1151"/>
                </a:cubicBezTo>
                <a:cubicBezTo>
                  <a:pt x="48" y="1151"/>
                  <a:pt x="48" y="1151"/>
                  <a:pt x="48" y="1151"/>
                </a:cubicBezTo>
                <a:cubicBezTo>
                  <a:pt x="21" y="1151"/>
                  <a:pt x="0" y="1172"/>
                  <a:pt x="0" y="1199"/>
                </a:cubicBezTo>
                <a:cubicBezTo>
                  <a:pt x="0" y="2000"/>
                  <a:pt x="0" y="2000"/>
                  <a:pt x="0" y="2000"/>
                </a:cubicBezTo>
                <a:cubicBezTo>
                  <a:pt x="0" y="2027"/>
                  <a:pt x="21" y="2048"/>
                  <a:pt x="48" y="2048"/>
                </a:cubicBezTo>
                <a:cubicBezTo>
                  <a:pt x="237" y="2048"/>
                  <a:pt x="237" y="2048"/>
                  <a:pt x="237" y="2048"/>
                </a:cubicBezTo>
                <a:cubicBezTo>
                  <a:pt x="264" y="2048"/>
                  <a:pt x="285" y="2027"/>
                  <a:pt x="285" y="2000"/>
                </a:cubicBezTo>
                <a:cubicBezTo>
                  <a:pt x="285" y="1999"/>
                  <a:pt x="285" y="1998"/>
                  <a:pt x="285" y="1998"/>
                </a:cubicBezTo>
                <a:cubicBezTo>
                  <a:pt x="269" y="1667"/>
                  <a:pt x="269" y="1667"/>
                  <a:pt x="269" y="1667"/>
                </a:cubicBezTo>
                <a:cubicBezTo>
                  <a:pt x="457" y="1889"/>
                  <a:pt x="733" y="2016"/>
                  <a:pt x="1023" y="2016"/>
                </a:cubicBezTo>
                <a:cubicBezTo>
                  <a:pt x="1508" y="2016"/>
                  <a:pt x="1911" y="1668"/>
                  <a:pt x="1998" y="1209"/>
                </a:cubicBezTo>
                <a:cubicBezTo>
                  <a:pt x="2002" y="1183"/>
                  <a:pt x="1985" y="1158"/>
                  <a:pt x="1959" y="1153"/>
                </a:cubicBezTo>
                <a:cubicBezTo>
                  <a:pt x="1956" y="1152"/>
                  <a:pt x="1953" y="1152"/>
                  <a:pt x="1950" y="1152"/>
                </a:cubicBezTo>
                <a:cubicBezTo>
                  <a:pt x="1754" y="1152"/>
                  <a:pt x="1754" y="1152"/>
                  <a:pt x="1754" y="1152"/>
                </a:cubicBezTo>
                <a:cubicBezTo>
                  <a:pt x="1732" y="1152"/>
                  <a:pt x="1713" y="1167"/>
                  <a:pt x="1707" y="1189"/>
                </a:cubicBezTo>
                <a:cubicBezTo>
                  <a:pt x="1631" y="1505"/>
                  <a:pt x="1349" y="1728"/>
                  <a:pt x="1023" y="1728"/>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FFFFFF"/>
              </a:solidFill>
              <a:latin typeface="Avenir"/>
              <a:ea typeface="Avenir"/>
              <a:cs typeface="Avenir"/>
              <a:sym typeface="Avenir"/>
            </a:endParaRPr>
          </a:p>
        </p:txBody>
      </p:sp>
      <p:pic>
        <p:nvPicPr>
          <p:cNvPr id="101" name="Google Shape;101;g337a997bcf3_0_112" descr="A blue line drawing of hands holding boxes&#10;&#10;Description automatically generated"/>
          <p:cNvPicPr preferRelativeResize="0"/>
          <p:nvPr/>
        </p:nvPicPr>
        <p:blipFill rotWithShape="1">
          <a:blip r:embed="rId9">
            <a:alphaModFix/>
          </a:blip>
          <a:srcRect/>
          <a:stretch/>
        </p:blipFill>
        <p:spPr>
          <a:xfrm>
            <a:off x="4283367" y="5526074"/>
            <a:ext cx="426321" cy="465825"/>
          </a:xfrm>
          <a:prstGeom prst="rect">
            <a:avLst/>
          </a:prstGeom>
          <a:noFill/>
          <a:ln>
            <a:noFill/>
          </a:ln>
          <a:effectLst>
            <a:outerShdw blurRad="57150" dist="19050" dir="5400000" algn="bl" rotWithShape="0">
              <a:srgbClr val="000000">
                <a:alpha val="48240"/>
              </a:srgbClr>
            </a:outerShdw>
          </a:effectLst>
        </p:spPr>
      </p:pic>
      <p:sp>
        <p:nvSpPr>
          <p:cNvPr id="102" name="Google Shape;102;g337a997bcf3_0_112"/>
          <p:cNvSpPr/>
          <p:nvPr/>
        </p:nvSpPr>
        <p:spPr>
          <a:xfrm>
            <a:off x="2660221" y="5590166"/>
            <a:ext cx="258259" cy="337649"/>
          </a:xfrm>
          <a:custGeom>
            <a:avLst/>
            <a:gdLst/>
            <a:ahLst/>
            <a:cxnLst/>
            <a:rect l="l" t="t" r="r" b="b"/>
            <a:pathLst>
              <a:path w="1792" h="2048" extrusionOk="0">
                <a:moveTo>
                  <a:pt x="896" y="2048"/>
                </a:moveTo>
                <a:cubicBezTo>
                  <a:pt x="1037" y="2048"/>
                  <a:pt x="1152" y="1933"/>
                  <a:pt x="1152" y="1792"/>
                </a:cubicBezTo>
                <a:cubicBezTo>
                  <a:pt x="640" y="1792"/>
                  <a:pt x="640" y="1792"/>
                  <a:pt x="640" y="1792"/>
                </a:cubicBezTo>
                <a:cubicBezTo>
                  <a:pt x="640" y="1933"/>
                  <a:pt x="755" y="2048"/>
                  <a:pt x="896" y="2048"/>
                </a:cubicBezTo>
                <a:close/>
                <a:moveTo>
                  <a:pt x="1758" y="1449"/>
                </a:moveTo>
                <a:cubicBezTo>
                  <a:pt x="1680" y="1366"/>
                  <a:pt x="1536" y="1241"/>
                  <a:pt x="1536" y="832"/>
                </a:cubicBezTo>
                <a:cubicBezTo>
                  <a:pt x="1536" y="521"/>
                  <a:pt x="1318" y="272"/>
                  <a:pt x="1024" y="211"/>
                </a:cubicBezTo>
                <a:cubicBezTo>
                  <a:pt x="1024" y="128"/>
                  <a:pt x="1024" y="128"/>
                  <a:pt x="1024" y="128"/>
                </a:cubicBezTo>
                <a:cubicBezTo>
                  <a:pt x="1024" y="57"/>
                  <a:pt x="967" y="0"/>
                  <a:pt x="896" y="0"/>
                </a:cubicBezTo>
                <a:cubicBezTo>
                  <a:pt x="825" y="0"/>
                  <a:pt x="768" y="57"/>
                  <a:pt x="768" y="128"/>
                </a:cubicBezTo>
                <a:cubicBezTo>
                  <a:pt x="768" y="211"/>
                  <a:pt x="768" y="211"/>
                  <a:pt x="768" y="211"/>
                </a:cubicBezTo>
                <a:cubicBezTo>
                  <a:pt x="474" y="272"/>
                  <a:pt x="256" y="521"/>
                  <a:pt x="256" y="832"/>
                </a:cubicBezTo>
                <a:cubicBezTo>
                  <a:pt x="256" y="1241"/>
                  <a:pt x="112" y="1366"/>
                  <a:pt x="34" y="1449"/>
                </a:cubicBezTo>
                <a:cubicBezTo>
                  <a:pt x="10" y="1475"/>
                  <a:pt x="0" y="1506"/>
                  <a:pt x="0" y="1536"/>
                </a:cubicBezTo>
                <a:cubicBezTo>
                  <a:pt x="0" y="1602"/>
                  <a:pt x="52" y="1664"/>
                  <a:pt x="128" y="1664"/>
                </a:cubicBezTo>
                <a:cubicBezTo>
                  <a:pt x="1664" y="1664"/>
                  <a:pt x="1664" y="1664"/>
                  <a:pt x="1664" y="1664"/>
                </a:cubicBezTo>
                <a:cubicBezTo>
                  <a:pt x="1740" y="1664"/>
                  <a:pt x="1792" y="1602"/>
                  <a:pt x="1792" y="1536"/>
                </a:cubicBezTo>
                <a:cubicBezTo>
                  <a:pt x="1792" y="1506"/>
                  <a:pt x="1782" y="1475"/>
                  <a:pt x="1758" y="1449"/>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FFFFFF"/>
              </a:solidFill>
              <a:latin typeface="Avenir"/>
              <a:ea typeface="Avenir"/>
              <a:cs typeface="Avenir"/>
              <a:sym typeface="Avenir"/>
            </a:endParaRPr>
          </a:p>
        </p:txBody>
      </p:sp>
      <p:sp>
        <p:nvSpPr>
          <p:cNvPr id="103" name="Google Shape;103;g337a997bcf3_0_112"/>
          <p:cNvSpPr/>
          <p:nvPr/>
        </p:nvSpPr>
        <p:spPr>
          <a:xfrm>
            <a:off x="9228480" y="5606874"/>
            <a:ext cx="304430" cy="304223"/>
          </a:xfrm>
          <a:custGeom>
            <a:avLst/>
            <a:gdLst/>
            <a:ahLst/>
            <a:cxnLst/>
            <a:rect l="l" t="t" r="r" b="b"/>
            <a:pathLst>
              <a:path w="2048" h="1792" extrusionOk="0">
                <a:moveTo>
                  <a:pt x="1280" y="1216"/>
                </a:moveTo>
                <a:cubicBezTo>
                  <a:pt x="1280" y="1251"/>
                  <a:pt x="1251" y="1280"/>
                  <a:pt x="1216" y="1280"/>
                </a:cubicBezTo>
                <a:cubicBezTo>
                  <a:pt x="832" y="1280"/>
                  <a:pt x="832" y="1280"/>
                  <a:pt x="832" y="1280"/>
                </a:cubicBezTo>
                <a:cubicBezTo>
                  <a:pt x="797" y="1280"/>
                  <a:pt x="768" y="1251"/>
                  <a:pt x="768" y="1216"/>
                </a:cubicBezTo>
                <a:cubicBezTo>
                  <a:pt x="768" y="1024"/>
                  <a:pt x="768" y="1024"/>
                  <a:pt x="768" y="1024"/>
                </a:cubicBezTo>
                <a:cubicBezTo>
                  <a:pt x="0" y="1024"/>
                  <a:pt x="0" y="1024"/>
                  <a:pt x="0" y="1024"/>
                </a:cubicBezTo>
                <a:cubicBezTo>
                  <a:pt x="0" y="1600"/>
                  <a:pt x="0" y="1600"/>
                  <a:pt x="0" y="1600"/>
                </a:cubicBezTo>
                <a:cubicBezTo>
                  <a:pt x="0" y="1702"/>
                  <a:pt x="90" y="1792"/>
                  <a:pt x="192" y="1792"/>
                </a:cubicBezTo>
                <a:cubicBezTo>
                  <a:pt x="1856" y="1792"/>
                  <a:pt x="1856" y="1792"/>
                  <a:pt x="1856" y="1792"/>
                </a:cubicBezTo>
                <a:cubicBezTo>
                  <a:pt x="1958" y="1792"/>
                  <a:pt x="2048" y="1702"/>
                  <a:pt x="2048" y="1600"/>
                </a:cubicBezTo>
                <a:cubicBezTo>
                  <a:pt x="2048" y="1024"/>
                  <a:pt x="2048" y="1024"/>
                  <a:pt x="2048" y="1024"/>
                </a:cubicBezTo>
                <a:cubicBezTo>
                  <a:pt x="1280" y="1024"/>
                  <a:pt x="1280" y="1024"/>
                  <a:pt x="1280" y="1024"/>
                </a:cubicBezTo>
                <a:lnTo>
                  <a:pt x="1280" y="1216"/>
                </a:lnTo>
                <a:close/>
                <a:moveTo>
                  <a:pt x="1856" y="384"/>
                </a:moveTo>
                <a:cubicBezTo>
                  <a:pt x="1536" y="384"/>
                  <a:pt x="1536" y="384"/>
                  <a:pt x="1536" y="384"/>
                </a:cubicBezTo>
                <a:cubicBezTo>
                  <a:pt x="1536" y="192"/>
                  <a:pt x="1536" y="192"/>
                  <a:pt x="1536" y="192"/>
                </a:cubicBezTo>
                <a:cubicBezTo>
                  <a:pt x="1536" y="90"/>
                  <a:pt x="1446" y="0"/>
                  <a:pt x="1344" y="0"/>
                </a:cubicBezTo>
                <a:cubicBezTo>
                  <a:pt x="704" y="0"/>
                  <a:pt x="704" y="0"/>
                  <a:pt x="704" y="0"/>
                </a:cubicBezTo>
                <a:cubicBezTo>
                  <a:pt x="602" y="0"/>
                  <a:pt x="512" y="90"/>
                  <a:pt x="512" y="192"/>
                </a:cubicBezTo>
                <a:cubicBezTo>
                  <a:pt x="512" y="384"/>
                  <a:pt x="512" y="384"/>
                  <a:pt x="512" y="384"/>
                </a:cubicBezTo>
                <a:cubicBezTo>
                  <a:pt x="192" y="384"/>
                  <a:pt x="192" y="384"/>
                  <a:pt x="192" y="384"/>
                </a:cubicBezTo>
                <a:cubicBezTo>
                  <a:pt x="90" y="384"/>
                  <a:pt x="0" y="474"/>
                  <a:pt x="0" y="576"/>
                </a:cubicBezTo>
                <a:cubicBezTo>
                  <a:pt x="0" y="896"/>
                  <a:pt x="0" y="896"/>
                  <a:pt x="0" y="896"/>
                </a:cubicBezTo>
                <a:cubicBezTo>
                  <a:pt x="2048" y="896"/>
                  <a:pt x="2048" y="896"/>
                  <a:pt x="2048" y="896"/>
                </a:cubicBezTo>
                <a:cubicBezTo>
                  <a:pt x="2048" y="576"/>
                  <a:pt x="2048" y="576"/>
                  <a:pt x="2048" y="576"/>
                </a:cubicBezTo>
                <a:cubicBezTo>
                  <a:pt x="2048" y="474"/>
                  <a:pt x="1958" y="384"/>
                  <a:pt x="1856" y="384"/>
                </a:cubicBezTo>
                <a:close/>
                <a:moveTo>
                  <a:pt x="1280" y="384"/>
                </a:moveTo>
                <a:cubicBezTo>
                  <a:pt x="768" y="384"/>
                  <a:pt x="768" y="384"/>
                  <a:pt x="768" y="384"/>
                </a:cubicBezTo>
                <a:cubicBezTo>
                  <a:pt x="768" y="256"/>
                  <a:pt x="768" y="256"/>
                  <a:pt x="768" y="256"/>
                </a:cubicBezTo>
                <a:cubicBezTo>
                  <a:pt x="1280" y="256"/>
                  <a:pt x="1280" y="256"/>
                  <a:pt x="1280" y="256"/>
                </a:cubicBezTo>
                <a:lnTo>
                  <a:pt x="1280" y="38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FFFFFF"/>
              </a:solidFill>
              <a:latin typeface="Avenir"/>
              <a:ea typeface="Avenir"/>
              <a:cs typeface="Avenir"/>
              <a:sym typeface="Avenir"/>
            </a:endParaRPr>
          </a:p>
        </p:txBody>
      </p:sp>
      <p:pic>
        <p:nvPicPr>
          <p:cNvPr id="104" name="Google Shape;104;g337a997bcf3_0_112"/>
          <p:cNvPicPr preferRelativeResize="0"/>
          <p:nvPr/>
        </p:nvPicPr>
        <p:blipFill rotWithShape="1">
          <a:blip r:embed="rId10">
            <a:alphaModFix/>
          </a:blip>
          <a:srcRect/>
          <a:stretch/>
        </p:blipFill>
        <p:spPr>
          <a:xfrm>
            <a:off x="10822689" y="5532462"/>
            <a:ext cx="414635" cy="453055"/>
          </a:xfrm>
          <a:prstGeom prst="rect">
            <a:avLst/>
          </a:prstGeom>
          <a:noFill/>
          <a:ln>
            <a:noFill/>
          </a:ln>
        </p:spPr>
      </p:pic>
      <p:graphicFrame>
        <p:nvGraphicFramePr>
          <p:cNvPr id="105" name="Google Shape;105;g337a997bcf3_0_112"/>
          <p:cNvGraphicFramePr/>
          <p:nvPr/>
        </p:nvGraphicFramePr>
        <p:xfrm>
          <a:off x="343663" y="5953400"/>
          <a:ext cx="11504675" cy="721975"/>
        </p:xfrm>
        <a:graphic>
          <a:graphicData uri="http://schemas.openxmlformats.org/drawingml/2006/table">
            <a:tbl>
              <a:tblPr>
                <a:noFill/>
                <a:tableStyleId>{89BF66F1-F138-4D98-8A6C-196E97F615D1}</a:tableStyleId>
              </a:tblPr>
              <a:tblGrid>
                <a:gridCol w="1643525">
                  <a:extLst>
                    <a:ext uri="{9D8B030D-6E8A-4147-A177-3AD203B41FA5}">
                      <a16:colId xmlns:a16="http://schemas.microsoft.com/office/drawing/2014/main" val="20000"/>
                    </a:ext>
                  </a:extLst>
                </a:gridCol>
                <a:gridCol w="1643525">
                  <a:extLst>
                    <a:ext uri="{9D8B030D-6E8A-4147-A177-3AD203B41FA5}">
                      <a16:colId xmlns:a16="http://schemas.microsoft.com/office/drawing/2014/main" val="20001"/>
                    </a:ext>
                  </a:extLst>
                </a:gridCol>
                <a:gridCol w="1643525">
                  <a:extLst>
                    <a:ext uri="{9D8B030D-6E8A-4147-A177-3AD203B41FA5}">
                      <a16:colId xmlns:a16="http://schemas.microsoft.com/office/drawing/2014/main" val="20002"/>
                    </a:ext>
                  </a:extLst>
                </a:gridCol>
                <a:gridCol w="1643525">
                  <a:extLst>
                    <a:ext uri="{9D8B030D-6E8A-4147-A177-3AD203B41FA5}">
                      <a16:colId xmlns:a16="http://schemas.microsoft.com/office/drawing/2014/main" val="20003"/>
                    </a:ext>
                  </a:extLst>
                </a:gridCol>
                <a:gridCol w="1643525">
                  <a:extLst>
                    <a:ext uri="{9D8B030D-6E8A-4147-A177-3AD203B41FA5}">
                      <a16:colId xmlns:a16="http://schemas.microsoft.com/office/drawing/2014/main" val="20004"/>
                    </a:ext>
                  </a:extLst>
                </a:gridCol>
                <a:gridCol w="1643525">
                  <a:extLst>
                    <a:ext uri="{9D8B030D-6E8A-4147-A177-3AD203B41FA5}">
                      <a16:colId xmlns:a16="http://schemas.microsoft.com/office/drawing/2014/main" val="20005"/>
                    </a:ext>
                  </a:extLst>
                </a:gridCol>
                <a:gridCol w="1643525">
                  <a:extLst>
                    <a:ext uri="{9D8B030D-6E8A-4147-A177-3AD203B41FA5}">
                      <a16:colId xmlns:a16="http://schemas.microsoft.com/office/drawing/2014/main" val="20006"/>
                    </a:ext>
                  </a:extLst>
                </a:gridCol>
              </a:tblGrid>
              <a:tr h="721975">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solidFill>
                            <a:srgbClr val="FFFFFF"/>
                          </a:solidFill>
                        </a:rPr>
                        <a:t>Material Search and Discovery</a:t>
                      </a:r>
                      <a:endParaRPr sz="1200" u="none" strike="noStrike" cap="none">
                        <a:solidFill>
                          <a:srgbClr val="FFFFFF"/>
                        </a:solidFill>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solidFill>
                            <a:srgbClr val="FFFFFF"/>
                          </a:solidFill>
                        </a:rPr>
                        <a:t>Item Criticality Recommendations</a:t>
                      </a:r>
                      <a:endParaRPr sz="1200" u="none" strike="noStrike" cap="none">
                        <a:solidFill>
                          <a:srgbClr val="FFFFFF"/>
                        </a:solidFill>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solidFill>
                            <a:srgbClr val="FFFFFF"/>
                          </a:solidFill>
                        </a:rPr>
                        <a:t>Always On Inventory Optimization</a:t>
                      </a:r>
                      <a:endParaRPr sz="1200" u="none" strike="noStrike" cap="none">
                        <a:solidFill>
                          <a:srgbClr val="FFFFFF"/>
                        </a:solidFill>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solidFill>
                            <a:srgbClr val="FFFFFF"/>
                          </a:solidFill>
                        </a:rPr>
                        <a:t>Spare Part Sharing Support</a:t>
                      </a:r>
                      <a:endParaRPr sz="1200" u="none" strike="noStrike" cap="none">
                        <a:solidFill>
                          <a:srgbClr val="FFFFFF"/>
                        </a:solidFill>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solidFill>
                            <a:srgbClr val="FFFFFF"/>
                          </a:solidFill>
                        </a:rPr>
                        <a:t>Drive Organizational Alignment</a:t>
                      </a:r>
                      <a:endParaRPr sz="1200" u="none" strike="noStrike" cap="none">
                        <a:solidFill>
                          <a:srgbClr val="FFFFFF"/>
                        </a:solidFill>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solidFill>
                            <a:srgbClr val="FFFFFF"/>
                          </a:solidFill>
                        </a:rPr>
                        <a:t>Supplier &amp; Category Spend Analysis</a:t>
                      </a:r>
                      <a:endParaRPr sz="1200" u="none" strike="noStrike" cap="none">
                        <a:solidFill>
                          <a:srgbClr val="FFFFFF"/>
                        </a:solidFill>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solidFill>
                            <a:srgbClr val="FFFFFF"/>
                          </a:solidFill>
                        </a:rPr>
                        <a:t>Network </a:t>
                      </a:r>
                      <a:endParaRPr sz="1200" u="none" strike="noStrike" cap="none">
                        <a:solidFill>
                          <a:srgbClr val="FFFFFF"/>
                        </a:solidFill>
                      </a:endParaRPr>
                    </a:p>
                    <a:p>
                      <a:pPr marL="0" marR="0" lvl="0" indent="0" algn="ctr" rtl="0">
                        <a:lnSpc>
                          <a:spcPct val="100000"/>
                        </a:lnSpc>
                        <a:spcBef>
                          <a:spcPts val="0"/>
                        </a:spcBef>
                        <a:spcAft>
                          <a:spcPts val="0"/>
                        </a:spcAft>
                        <a:buClr>
                          <a:srgbClr val="000000"/>
                        </a:buClr>
                        <a:buSzPts val="1200"/>
                        <a:buFont typeface="Arial"/>
                        <a:buNone/>
                      </a:pPr>
                      <a:r>
                        <a:rPr lang="en-US" sz="1200" u="none" strike="noStrike" cap="none">
                          <a:solidFill>
                            <a:srgbClr val="FFFFFF"/>
                          </a:solidFill>
                        </a:rPr>
                        <a:t>Modeling</a:t>
                      </a:r>
                      <a:endParaRPr sz="1200" u="none" strike="noStrike" cap="none">
                        <a:solidFill>
                          <a:srgbClr val="FFFFFF"/>
                        </a:solidFill>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pic>
        <p:nvPicPr>
          <p:cNvPr id="106" name="Google Shape;106;g337a997bcf3_0_112"/>
          <p:cNvPicPr preferRelativeResize="0"/>
          <p:nvPr/>
        </p:nvPicPr>
        <p:blipFill rotWithShape="1">
          <a:blip r:embed="rId11">
            <a:alphaModFix/>
          </a:blip>
          <a:srcRect l="12947" t="15709" r="16837" b="15177"/>
          <a:stretch/>
        </p:blipFill>
        <p:spPr>
          <a:xfrm>
            <a:off x="1157825" y="4006077"/>
            <a:ext cx="567371" cy="505800"/>
          </a:xfrm>
          <a:prstGeom prst="rect">
            <a:avLst/>
          </a:prstGeom>
          <a:noFill/>
          <a:ln>
            <a:noFill/>
          </a:ln>
        </p:spPr>
      </p:pic>
      <p:pic>
        <p:nvPicPr>
          <p:cNvPr id="107" name="Google Shape;107;g337a997bcf3_0_112"/>
          <p:cNvPicPr preferRelativeResize="0"/>
          <p:nvPr/>
        </p:nvPicPr>
        <p:blipFill rotWithShape="1">
          <a:blip r:embed="rId12">
            <a:alphaModFix/>
          </a:blip>
          <a:srcRect/>
          <a:stretch/>
        </p:blipFill>
        <p:spPr>
          <a:xfrm>
            <a:off x="3277678" y="4034746"/>
            <a:ext cx="746797" cy="448460"/>
          </a:xfrm>
          <a:prstGeom prst="rect">
            <a:avLst/>
          </a:prstGeom>
          <a:noFill/>
          <a:ln>
            <a:noFill/>
          </a:ln>
        </p:spPr>
      </p:pic>
      <p:pic>
        <p:nvPicPr>
          <p:cNvPr id="108" name="Google Shape;108;g337a997bcf3_0_112"/>
          <p:cNvPicPr preferRelativeResize="0"/>
          <p:nvPr/>
        </p:nvPicPr>
        <p:blipFill rotWithShape="1">
          <a:blip r:embed="rId13">
            <a:alphaModFix/>
          </a:blip>
          <a:srcRect/>
          <a:stretch/>
        </p:blipFill>
        <p:spPr>
          <a:xfrm>
            <a:off x="-1174120" y="3787890"/>
            <a:ext cx="503484" cy="481699"/>
          </a:xfrm>
          <a:prstGeom prst="rect">
            <a:avLst/>
          </a:prstGeom>
          <a:noFill/>
          <a:ln>
            <a:noFill/>
          </a:ln>
        </p:spPr>
      </p:pic>
      <p:pic>
        <p:nvPicPr>
          <p:cNvPr id="109" name="Google Shape;109;g337a997bcf3_0_112"/>
          <p:cNvPicPr preferRelativeResize="0"/>
          <p:nvPr/>
        </p:nvPicPr>
        <p:blipFill>
          <a:blip r:embed="rId14">
            <a:alphaModFix/>
          </a:blip>
          <a:stretch>
            <a:fillRect/>
          </a:stretch>
        </p:blipFill>
        <p:spPr>
          <a:xfrm>
            <a:off x="1826424" y="4049357"/>
            <a:ext cx="1350026" cy="41923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g32d563849ba_0_349"/>
          <p:cNvSpPr txBox="1">
            <a:spLocks noGrp="1"/>
          </p:cNvSpPr>
          <p:nvPr>
            <p:ph type="title"/>
          </p:nvPr>
        </p:nvSpPr>
        <p:spPr>
          <a:xfrm>
            <a:off x="646770" y="928151"/>
            <a:ext cx="10890900" cy="13257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chemeClr val="dk1"/>
              </a:buClr>
              <a:buSzPct val="100000"/>
              <a:buFont typeface="Arial"/>
              <a:buNone/>
            </a:pPr>
            <a:r>
              <a:rPr lang="en-US"/>
              <a:t>Business is not static, neither is Optimization</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g32d563849ba_0_353"/>
          <p:cNvSpPr txBox="1">
            <a:spLocks noGrp="1"/>
          </p:cNvSpPr>
          <p:nvPr>
            <p:ph type="title"/>
          </p:nvPr>
        </p:nvSpPr>
        <p:spPr>
          <a:xfrm>
            <a:off x="646770" y="928151"/>
            <a:ext cx="10890900" cy="1325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4800"/>
              <a:buFont typeface="Arial"/>
              <a:buNone/>
            </a:pPr>
            <a:r>
              <a:rPr lang="en-US"/>
              <a:t>THANK YOU!</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g337a997bcf3_0_52"/>
          <p:cNvSpPr txBox="1">
            <a:spLocks noGrp="1"/>
          </p:cNvSpPr>
          <p:nvPr>
            <p:ph type="title"/>
          </p:nvPr>
        </p:nvSpPr>
        <p:spPr>
          <a:xfrm>
            <a:off x="1121654" y="152158"/>
            <a:ext cx="9948600" cy="8478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4320"/>
              <a:buFont typeface="Arial"/>
              <a:buNone/>
            </a:pPr>
            <a:r>
              <a:rPr lang="en-US" sz="3920"/>
              <a:t>AI-Powered MRO Inventory Optimization</a:t>
            </a:r>
            <a:endParaRPr sz="3920"/>
          </a:p>
        </p:txBody>
      </p:sp>
      <p:sp>
        <p:nvSpPr>
          <p:cNvPr id="508" name="Google Shape;508;g337a997bcf3_0_52"/>
          <p:cNvSpPr/>
          <p:nvPr/>
        </p:nvSpPr>
        <p:spPr>
          <a:xfrm>
            <a:off x="684900" y="3976050"/>
            <a:ext cx="6599700" cy="2336700"/>
          </a:xfrm>
          <a:prstGeom prst="rect">
            <a:avLst/>
          </a:prstGeom>
          <a:solidFill>
            <a:srgbClr val="FFFFFF"/>
          </a:solidFill>
          <a:ln w="19050" cap="flat" cmpd="sng">
            <a:solidFill>
              <a:srgbClr val="E7E6E6"/>
            </a:solidFill>
            <a:prstDash val="solid"/>
            <a:round/>
            <a:headEnd type="none" w="sm" len="sm"/>
            <a:tailEnd type="none" w="sm" len="sm"/>
          </a:ln>
          <a:effectLst>
            <a:outerShdw blurRad="57150" dist="19050" dir="5400000" algn="bl" rotWithShape="0">
              <a:srgbClr val="000000">
                <a:alpha val="48630"/>
              </a:srgbClr>
            </a:outerShdw>
          </a:effectLst>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2300"/>
              <a:buFont typeface="Arial"/>
              <a:buNone/>
            </a:pPr>
            <a:endParaRPr sz="2400" b="1" i="0" u="none" strike="noStrike" cap="none">
              <a:solidFill>
                <a:srgbClr val="FFFFFF"/>
              </a:solidFill>
              <a:latin typeface="Open Sans"/>
              <a:ea typeface="Open Sans"/>
              <a:cs typeface="Open Sans"/>
              <a:sym typeface="Open Sans"/>
            </a:endParaRPr>
          </a:p>
        </p:txBody>
      </p:sp>
      <p:pic>
        <p:nvPicPr>
          <p:cNvPr id="509" name="Google Shape;509;g337a997bcf3_0_52" descr="A close up of a logo&#10;&#10;Description automatically generated"/>
          <p:cNvPicPr preferRelativeResize="0"/>
          <p:nvPr/>
        </p:nvPicPr>
        <p:blipFill rotWithShape="1">
          <a:blip r:embed="rId3">
            <a:alphaModFix/>
          </a:blip>
          <a:srcRect/>
          <a:stretch/>
        </p:blipFill>
        <p:spPr>
          <a:xfrm>
            <a:off x="4384744" y="4602874"/>
            <a:ext cx="1222310" cy="219597"/>
          </a:xfrm>
          <a:prstGeom prst="rect">
            <a:avLst/>
          </a:prstGeom>
          <a:noFill/>
          <a:ln>
            <a:noFill/>
          </a:ln>
        </p:spPr>
      </p:pic>
      <p:pic>
        <p:nvPicPr>
          <p:cNvPr id="510" name="Google Shape;510;g337a997bcf3_0_52"/>
          <p:cNvPicPr preferRelativeResize="0"/>
          <p:nvPr/>
        </p:nvPicPr>
        <p:blipFill rotWithShape="1">
          <a:blip r:embed="rId4">
            <a:alphaModFix/>
          </a:blip>
          <a:srcRect/>
          <a:stretch/>
        </p:blipFill>
        <p:spPr>
          <a:xfrm>
            <a:off x="1706860" y="5484238"/>
            <a:ext cx="853172" cy="302010"/>
          </a:xfrm>
          <a:prstGeom prst="rect">
            <a:avLst/>
          </a:prstGeom>
          <a:noFill/>
          <a:ln>
            <a:noFill/>
          </a:ln>
        </p:spPr>
      </p:pic>
      <p:pic>
        <p:nvPicPr>
          <p:cNvPr id="511" name="Google Shape;511;g337a997bcf3_0_52"/>
          <p:cNvPicPr preferRelativeResize="0"/>
          <p:nvPr/>
        </p:nvPicPr>
        <p:blipFill rotWithShape="1">
          <a:blip r:embed="rId5">
            <a:alphaModFix/>
          </a:blip>
          <a:srcRect t="37269" b="38168"/>
          <a:stretch/>
        </p:blipFill>
        <p:spPr>
          <a:xfrm>
            <a:off x="3243687" y="4575087"/>
            <a:ext cx="988032" cy="275174"/>
          </a:xfrm>
          <a:prstGeom prst="rect">
            <a:avLst/>
          </a:prstGeom>
          <a:noFill/>
          <a:ln>
            <a:noFill/>
          </a:ln>
        </p:spPr>
      </p:pic>
      <p:pic>
        <p:nvPicPr>
          <p:cNvPr id="512" name="Google Shape;512;g337a997bcf3_0_52"/>
          <p:cNvPicPr preferRelativeResize="0"/>
          <p:nvPr/>
        </p:nvPicPr>
        <p:blipFill rotWithShape="1">
          <a:blip r:embed="rId6">
            <a:alphaModFix/>
          </a:blip>
          <a:srcRect t="40549" b="40892"/>
          <a:stretch/>
        </p:blipFill>
        <p:spPr>
          <a:xfrm>
            <a:off x="4283599" y="5563138"/>
            <a:ext cx="1206794" cy="187689"/>
          </a:xfrm>
          <a:prstGeom prst="rect">
            <a:avLst/>
          </a:prstGeom>
          <a:noFill/>
          <a:ln>
            <a:noFill/>
          </a:ln>
        </p:spPr>
      </p:pic>
      <p:pic>
        <p:nvPicPr>
          <p:cNvPr id="513" name="Google Shape;513;g337a997bcf3_0_52"/>
          <p:cNvPicPr preferRelativeResize="0"/>
          <p:nvPr/>
        </p:nvPicPr>
        <p:blipFill rotWithShape="1">
          <a:blip r:embed="rId7">
            <a:alphaModFix/>
          </a:blip>
          <a:srcRect/>
          <a:stretch/>
        </p:blipFill>
        <p:spPr>
          <a:xfrm>
            <a:off x="5238004" y="4952003"/>
            <a:ext cx="724506" cy="418485"/>
          </a:xfrm>
          <a:prstGeom prst="rect">
            <a:avLst/>
          </a:prstGeom>
          <a:noFill/>
          <a:ln>
            <a:noFill/>
          </a:ln>
        </p:spPr>
      </p:pic>
      <p:pic>
        <p:nvPicPr>
          <p:cNvPr id="514" name="Google Shape;514;g337a997bcf3_0_52"/>
          <p:cNvPicPr preferRelativeResize="0"/>
          <p:nvPr/>
        </p:nvPicPr>
        <p:blipFill rotWithShape="1">
          <a:blip r:embed="rId8">
            <a:alphaModFix/>
          </a:blip>
          <a:srcRect/>
          <a:stretch/>
        </p:blipFill>
        <p:spPr>
          <a:xfrm>
            <a:off x="4302914" y="4951020"/>
            <a:ext cx="724506" cy="420452"/>
          </a:xfrm>
          <a:prstGeom prst="rect">
            <a:avLst/>
          </a:prstGeom>
          <a:noFill/>
          <a:ln>
            <a:noFill/>
          </a:ln>
        </p:spPr>
      </p:pic>
      <p:pic>
        <p:nvPicPr>
          <p:cNvPr id="515" name="Google Shape;515;g337a997bcf3_0_52"/>
          <p:cNvPicPr preferRelativeResize="0"/>
          <p:nvPr/>
        </p:nvPicPr>
        <p:blipFill rotWithShape="1">
          <a:blip r:embed="rId9">
            <a:alphaModFix/>
          </a:blip>
          <a:srcRect/>
          <a:stretch/>
        </p:blipFill>
        <p:spPr>
          <a:xfrm>
            <a:off x="3993376" y="5942499"/>
            <a:ext cx="1207076" cy="192225"/>
          </a:xfrm>
          <a:prstGeom prst="rect">
            <a:avLst/>
          </a:prstGeom>
          <a:noFill/>
          <a:ln>
            <a:noFill/>
          </a:ln>
        </p:spPr>
      </p:pic>
      <p:pic>
        <p:nvPicPr>
          <p:cNvPr id="516" name="Google Shape;516;g337a997bcf3_0_52" descr="A picture containing drawing, food&#10;&#10;Description automatically generated"/>
          <p:cNvPicPr preferRelativeResize="0"/>
          <p:nvPr/>
        </p:nvPicPr>
        <p:blipFill rotWithShape="1">
          <a:blip r:embed="rId10">
            <a:alphaModFix/>
          </a:blip>
          <a:srcRect/>
          <a:stretch/>
        </p:blipFill>
        <p:spPr>
          <a:xfrm>
            <a:off x="2347674" y="5908060"/>
            <a:ext cx="1571203" cy="219597"/>
          </a:xfrm>
          <a:prstGeom prst="rect">
            <a:avLst/>
          </a:prstGeom>
          <a:noFill/>
          <a:ln>
            <a:noFill/>
          </a:ln>
        </p:spPr>
      </p:pic>
      <p:pic>
        <p:nvPicPr>
          <p:cNvPr id="517" name="Google Shape;517;g337a997bcf3_0_52"/>
          <p:cNvPicPr preferRelativeResize="0"/>
          <p:nvPr/>
        </p:nvPicPr>
        <p:blipFill rotWithShape="1">
          <a:blip r:embed="rId11">
            <a:alphaModFix/>
          </a:blip>
          <a:srcRect/>
          <a:stretch/>
        </p:blipFill>
        <p:spPr>
          <a:xfrm>
            <a:off x="2822021" y="5498572"/>
            <a:ext cx="1042227" cy="273370"/>
          </a:xfrm>
          <a:prstGeom prst="rect">
            <a:avLst/>
          </a:prstGeom>
          <a:noFill/>
          <a:ln>
            <a:noFill/>
          </a:ln>
        </p:spPr>
      </p:pic>
      <p:pic>
        <p:nvPicPr>
          <p:cNvPr id="518" name="Google Shape;518;g337a997bcf3_0_52"/>
          <p:cNvPicPr preferRelativeResize="0"/>
          <p:nvPr/>
        </p:nvPicPr>
        <p:blipFill rotWithShape="1">
          <a:blip r:embed="rId12">
            <a:alphaModFix/>
          </a:blip>
          <a:srcRect/>
          <a:stretch/>
        </p:blipFill>
        <p:spPr>
          <a:xfrm>
            <a:off x="6359578" y="5854453"/>
            <a:ext cx="801552" cy="326779"/>
          </a:xfrm>
          <a:prstGeom prst="rect">
            <a:avLst/>
          </a:prstGeom>
          <a:noFill/>
          <a:ln>
            <a:noFill/>
          </a:ln>
        </p:spPr>
      </p:pic>
      <p:pic>
        <p:nvPicPr>
          <p:cNvPr id="519" name="Google Shape;519;g337a997bcf3_0_52"/>
          <p:cNvPicPr preferRelativeResize="0"/>
          <p:nvPr/>
        </p:nvPicPr>
        <p:blipFill rotWithShape="1">
          <a:blip r:embed="rId13">
            <a:alphaModFix/>
          </a:blip>
          <a:srcRect/>
          <a:stretch/>
        </p:blipFill>
        <p:spPr>
          <a:xfrm>
            <a:off x="6173094" y="5007862"/>
            <a:ext cx="988036" cy="306768"/>
          </a:xfrm>
          <a:prstGeom prst="rect">
            <a:avLst/>
          </a:prstGeom>
          <a:noFill/>
          <a:ln>
            <a:noFill/>
          </a:ln>
        </p:spPr>
      </p:pic>
      <p:sp>
        <p:nvSpPr>
          <p:cNvPr id="520" name="Google Shape;520;g337a997bcf3_0_52"/>
          <p:cNvSpPr/>
          <p:nvPr/>
        </p:nvSpPr>
        <p:spPr>
          <a:xfrm>
            <a:off x="684900" y="3966075"/>
            <a:ext cx="6599700" cy="513600"/>
          </a:xfrm>
          <a:prstGeom prst="rect">
            <a:avLst/>
          </a:prstGeom>
          <a:solidFill>
            <a:srgbClr val="003251"/>
          </a:solidFill>
          <a:ln w="9525" cap="flat" cmpd="sng">
            <a:solidFill>
              <a:srgbClr val="003251"/>
            </a:solidFill>
            <a:prstDash val="solid"/>
            <a:round/>
            <a:headEnd type="none" w="sm" len="sm"/>
            <a:tailEnd type="none" w="sm" len="sm"/>
          </a:ln>
          <a:effectLst>
            <a:outerShdw blurRad="57150" dist="19050" dir="5400000" algn="bl" rotWithShape="0">
              <a:srgbClr val="000000">
                <a:alpha val="48630"/>
              </a:srgbClr>
            </a:outerShdw>
          </a:effectLst>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2300"/>
              <a:buFont typeface="Arial"/>
              <a:buNone/>
            </a:pPr>
            <a:r>
              <a:rPr lang="en-US" sz="2000" b="1" i="0" u="none" strike="noStrike" cap="none">
                <a:solidFill>
                  <a:srgbClr val="FFFFFF"/>
                </a:solidFill>
                <a:latin typeface="Open Sans"/>
                <a:ea typeface="Open Sans"/>
                <a:cs typeface="Open Sans"/>
                <a:sym typeface="Open Sans"/>
              </a:rPr>
              <a:t>Selected Enterprise Customers</a:t>
            </a:r>
            <a:endParaRPr sz="2000" b="1" i="0" u="none" strike="noStrike" cap="none">
              <a:solidFill>
                <a:srgbClr val="FFFFFF"/>
              </a:solidFill>
              <a:latin typeface="Open Sans"/>
              <a:ea typeface="Open Sans"/>
              <a:cs typeface="Open Sans"/>
              <a:sym typeface="Open Sans"/>
            </a:endParaRPr>
          </a:p>
        </p:txBody>
      </p:sp>
      <p:pic>
        <p:nvPicPr>
          <p:cNvPr id="521" name="Google Shape;521;g337a997bcf3_0_52"/>
          <p:cNvPicPr preferRelativeResize="0"/>
          <p:nvPr/>
        </p:nvPicPr>
        <p:blipFill rotWithShape="1">
          <a:blip r:embed="rId14">
            <a:alphaModFix/>
          </a:blip>
          <a:srcRect/>
          <a:stretch/>
        </p:blipFill>
        <p:spPr>
          <a:xfrm>
            <a:off x="802465" y="5552843"/>
            <a:ext cx="489408" cy="164802"/>
          </a:xfrm>
          <a:prstGeom prst="rect">
            <a:avLst/>
          </a:prstGeom>
          <a:noFill/>
          <a:ln>
            <a:noFill/>
          </a:ln>
        </p:spPr>
      </p:pic>
      <p:pic>
        <p:nvPicPr>
          <p:cNvPr id="522" name="Google Shape;522;g337a997bcf3_0_52"/>
          <p:cNvPicPr preferRelativeResize="0"/>
          <p:nvPr/>
        </p:nvPicPr>
        <p:blipFill rotWithShape="1">
          <a:blip r:embed="rId15">
            <a:alphaModFix/>
          </a:blip>
          <a:srcRect r="2248"/>
          <a:stretch/>
        </p:blipFill>
        <p:spPr>
          <a:xfrm>
            <a:off x="802465" y="5866850"/>
            <a:ext cx="1057277" cy="302017"/>
          </a:xfrm>
          <a:prstGeom prst="rect">
            <a:avLst/>
          </a:prstGeom>
          <a:noFill/>
          <a:ln>
            <a:noFill/>
          </a:ln>
        </p:spPr>
      </p:pic>
      <p:pic>
        <p:nvPicPr>
          <p:cNvPr id="523" name="Google Shape;523;g337a997bcf3_0_52"/>
          <p:cNvPicPr preferRelativeResize="0"/>
          <p:nvPr/>
        </p:nvPicPr>
        <p:blipFill rotWithShape="1">
          <a:blip r:embed="rId16">
            <a:alphaModFix/>
          </a:blip>
          <a:srcRect/>
          <a:stretch/>
        </p:blipFill>
        <p:spPr>
          <a:xfrm>
            <a:off x="2884965" y="5103260"/>
            <a:ext cx="1222308" cy="192225"/>
          </a:xfrm>
          <a:prstGeom prst="rect">
            <a:avLst/>
          </a:prstGeom>
          <a:noFill/>
          <a:ln>
            <a:noFill/>
          </a:ln>
        </p:spPr>
      </p:pic>
      <p:pic>
        <p:nvPicPr>
          <p:cNvPr id="524" name="Google Shape;524;g337a997bcf3_0_52"/>
          <p:cNvPicPr preferRelativeResize="0"/>
          <p:nvPr/>
        </p:nvPicPr>
        <p:blipFill rotWithShape="1">
          <a:blip r:embed="rId17">
            <a:alphaModFix/>
          </a:blip>
          <a:srcRect/>
          <a:stretch/>
        </p:blipFill>
        <p:spPr>
          <a:xfrm>
            <a:off x="5760078" y="4324500"/>
            <a:ext cx="1401052" cy="788273"/>
          </a:xfrm>
          <a:prstGeom prst="rect">
            <a:avLst/>
          </a:prstGeom>
          <a:noFill/>
          <a:ln>
            <a:noFill/>
          </a:ln>
        </p:spPr>
      </p:pic>
      <p:pic>
        <p:nvPicPr>
          <p:cNvPr id="525" name="Google Shape;525;g337a997bcf3_0_52"/>
          <p:cNvPicPr preferRelativeResize="0"/>
          <p:nvPr/>
        </p:nvPicPr>
        <p:blipFill rotWithShape="1">
          <a:blip r:embed="rId18">
            <a:alphaModFix/>
          </a:blip>
          <a:srcRect/>
          <a:stretch/>
        </p:blipFill>
        <p:spPr>
          <a:xfrm>
            <a:off x="802465" y="5051780"/>
            <a:ext cx="1057254" cy="218931"/>
          </a:xfrm>
          <a:prstGeom prst="rect">
            <a:avLst/>
          </a:prstGeom>
          <a:noFill/>
          <a:ln>
            <a:noFill/>
          </a:ln>
        </p:spPr>
      </p:pic>
      <p:pic>
        <p:nvPicPr>
          <p:cNvPr id="526" name="Google Shape;526;g337a997bcf3_0_52"/>
          <p:cNvPicPr preferRelativeResize="0"/>
          <p:nvPr/>
        </p:nvPicPr>
        <p:blipFill rotWithShape="1">
          <a:blip r:embed="rId19">
            <a:alphaModFix/>
          </a:blip>
          <a:srcRect/>
          <a:stretch/>
        </p:blipFill>
        <p:spPr>
          <a:xfrm>
            <a:off x="2070303" y="4984270"/>
            <a:ext cx="604647" cy="353952"/>
          </a:xfrm>
          <a:prstGeom prst="rect">
            <a:avLst/>
          </a:prstGeom>
          <a:noFill/>
          <a:ln>
            <a:noFill/>
          </a:ln>
        </p:spPr>
      </p:pic>
      <p:pic>
        <p:nvPicPr>
          <p:cNvPr id="527" name="Google Shape;527;g337a997bcf3_0_52"/>
          <p:cNvPicPr preferRelativeResize="0"/>
          <p:nvPr/>
        </p:nvPicPr>
        <p:blipFill rotWithShape="1">
          <a:blip r:embed="rId20">
            <a:alphaModFix/>
          </a:blip>
          <a:srcRect/>
          <a:stretch/>
        </p:blipFill>
        <p:spPr>
          <a:xfrm>
            <a:off x="727708" y="4413735"/>
            <a:ext cx="1206798" cy="623799"/>
          </a:xfrm>
          <a:prstGeom prst="rect">
            <a:avLst/>
          </a:prstGeom>
          <a:noFill/>
          <a:ln>
            <a:noFill/>
          </a:ln>
        </p:spPr>
      </p:pic>
      <p:pic>
        <p:nvPicPr>
          <p:cNvPr id="528" name="Google Shape;528;g337a997bcf3_0_52"/>
          <p:cNvPicPr preferRelativeResize="0"/>
          <p:nvPr/>
        </p:nvPicPr>
        <p:blipFill rotWithShape="1">
          <a:blip r:embed="rId21">
            <a:alphaModFix/>
          </a:blip>
          <a:srcRect/>
          <a:stretch/>
        </p:blipFill>
        <p:spPr>
          <a:xfrm>
            <a:off x="2177797" y="4477591"/>
            <a:ext cx="912865" cy="513602"/>
          </a:xfrm>
          <a:prstGeom prst="rect">
            <a:avLst/>
          </a:prstGeom>
          <a:noFill/>
          <a:ln>
            <a:noFill/>
          </a:ln>
        </p:spPr>
      </p:pic>
      <p:pic>
        <p:nvPicPr>
          <p:cNvPr id="529" name="Google Shape;529;g337a997bcf3_0_52"/>
          <p:cNvPicPr preferRelativeResize="0"/>
          <p:nvPr/>
        </p:nvPicPr>
        <p:blipFill rotWithShape="1">
          <a:blip r:embed="rId22">
            <a:alphaModFix/>
          </a:blip>
          <a:srcRect/>
          <a:stretch/>
        </p:blipFill>
        <p:spPr>
          <a:xfrm>
            <a:off x="6054018" y="5499068"/>
            <a:ext cx="1107110" cy="272349"/>
          </a:xfrm>
          <a:prstGeom prst="rect">
            <a:avLst/>
          </a:prstGeom>
          <a:noFill/>
          <a:ln>
            <a:noFill/>
          </a:ln>
        </p:spPr>
      </p:pic>
      <p:pic>
        <p:nvPicPr>
          <p:cNvPr id="530" name="Google Shape;530;g337a997bcf3_0_52"/>
          <p:cNvPicPr preferRelativeResize="0"/>
          <p:nvPr/>
        </p:nvPicPr>
        <p:blipFill rotWithShape="1">
          <a:blip r:embed="rId23">
            <a:alphaModFix/>
          </a:blip>
          <a:srcRect/>
          <a:stretch/>
        </p:blipFill>
        <p:spPr>
          <a:xfrm>
            <a:off x="5258892" y="5828630"/>
            <a:ext cx="1042225" cy="378408"/>
          </a:xfrm>
          <a:prstGeom prst="rect">
            <a:avLst/>
          </a:prstGeom>
          <a:noFill/>
          <a:ln>
            <a:noFill/>
          </a:ln>
        </p:spPr>
      </p:pic>
      <p:grpSp>
        <p:nvGrpSpPr>
          <p:cNvPr id="531" name="Google Shape;531;g337a997bcf3_0_52"/>
          <p:cNvGrpSpPr/>
          <p:nvPr/>
        </p:nvGrpSpPr>
        <p:grpSpPr>
          <a:xfrm>
            <a:off x="923076" y="1337386"/>
            <a:ext cx="2380769" cy="2252591"/>
            <a:chOff x="532301" y="1378057"/>
            <a:chExt cx="2583300" cy="2452200"/>
          </a:xfrm>
        </p:grpSpPr>
        <p:sp>
          <p:nvSpPr>
            <p:cNvPr id="532" name="Google Shape;532;g337a997bcf3_0_52"/>
            <p:cNvSpPr/>
            <p:nvPr/>
          </p:nvSpPr>
          <p:spPr>
            <a:xfrm>
              <a:off x="532301" y="1378057"/>
              <a:ext cx="2583300" cy="2452200"/>
            </a:xfrm>
            <a:prstGeom prst="roundRect">
              <a:avLst>
                <a:gd name="adj" fmla="val 4059"/>
              </a:avLst>
            </a:prstGeom>
            <a:solidFill>
              <a:srgbClr val="003251"/>
            </a:solidFill>
            <a:ln w="25400" cap="flat" cmpd="sng">
              <a:solidFill>
                <a:srgbClr val="E7E6E6"/>
              </a:solidFill>
              <a:prstDash val="solid"/>
              <a:round/>
              <a:headEnd type="none" w="sm" len="sm"/>
              <a:tailEnd type="none" w="sm" len="sm"/>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00000"/>
                </a:buClr>
                <a:buSzPts val="3200"/>
                <a:buFont typeface="Arial"/>
                <a:buNone/>
              </a:pPr>
              <a:endParaRPr sz="3200" b="1" i="0" u="none" strike="noStrike" cap="none">
                <a:solidFill>
                  <a:srgbClr val="FFFFFF"/>
                </a:solidFill>
                <a:latin typeface="Open Sans"/>
                <a:ea typeface="Open Sans"/>
                <a:cs typeface="Open Sans"/>
                <a:sym typeface="Open Sans"/>
              </a:endParaRPr>
            </a:p>
            <a:p>
              <a:pPr marL="0" marR="0" lvl="0" indent="0" algn="ctr" rtl="0">
                <a:lnSpc>
                  <a:spcPct val="100000"/>
                </a:lnSpc>
                <a:spcBef>
                  <a:spcPts val="0"/>
                </a:spcBef>
                <a:spcAft>
                  <a:spcPts val="0"/>
                </a:spcAft>
                <a:buClr>
                  <a:srgbClr val="000000"/>
                </a:buClr>
                <a:buSzPts val="3200"/>
                <a:buFont typeface="Arial"/>
                <a:buNone/>
              </a:pPr>
              <a:endParaRPr sz="3200" b="1" i="0" u="none" strike="noStrike" cap="none">
                <a:solidFill>
                  <a:srgbClr val="FFFFFF"/>
                </a:solidFill>
                <a:latin typeface="Open Sans"/>
                <a:ea typeface="Open Sans"/>
                <a:cs typeface="Open Sans"/>
                <a:sym typeface="Open Sans"/>
              </a:endParaRPr>
            </a:p>
            <a:p>
              <a:pPr marL="0" marR="0" lvl="0" indent="0" algn="ctr" rtl="0">
                <a:lnSpc>
                  <a:spcPct val="100000"/>
                </a:lnSpc>
                <a:spcBef>
                  <a:spcPts val="0"/>
                </a:spcBef>
                <a:spcAft>
                  <a:spcPts val="0"/>
                </a:spcAft>
                <a:buClr>
                  <a:srgbClr val="000000"/>
                </a:buClr>
                <a:buSzPts val="3200"/>
                <a:buFont typeface="Arial"/>
                <a:buNone/>
              </a:pPr>
              <a:r>
                <a:rPr lang="en-US" sz="3200" b="1">
                  <a:solidFill>
                    <a:srgbClr val="FFFFFF"/>
                  </a:solidFill>
                  <a:latin typeface="Open Sans"/>
                  <a:ea typeface="Open Sans"/>
                  <a:cs typeface="Open Sans"/>
                  <a:sym typeface="Open Sans"/>
                </a:rPr>
                <a:t>51</a:t>
              </a:r>
              <a:r>
                <a:rPr lang="en-US" sz="3200" b="1" i="0" u="none" strike="noStrike" cap="none">
                  <a:solidFill>
                    <a:srgbClr val="FFFFFF"/>
                  </a:solidFill>
                  <a:latin typeface="Open Sans"/>
                  <a:ea typeface="Open Sans"/>
                  <a:cs typeface="Open Sans"/>
                  <a:sym typeface="Open Sans"/>
                </a:rPr>
                <a:t>M+</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i="1">
                  <a:solidFill>
                    <a:srgbClr val="FFFFFF"/>
                  </a:solidFill>
                  <a:latin typeface="Open Sans"/>
                  <a:ea typeface="Open Sans"/>
                  <a:cs typeface="Open Sans"/>
                  <a:sym typeface="Open Sans"/>
                </a:rPr>
                <a:t>Unique MRO Materials</a:t>
              </a:r>
              <a:br>
                <a:rPr lang="en-US" sz="1200" i="1">
                  <a:solidFill>
                    <a:srgbClr val="FFFFFF"/>
                  </a:solidFill>
                  <a:latin typeface="Open Sans"/>
                  <a:ea typeface="Open Sans"/>
                  <a:cs typeface="Open Sans"/>
                  <a:sym typeface="Open Sans"/>
                </a:rPr>
              </a:br>
              <a:r>
                <a:rPr lang="en-US" sz="1200" b="0" i="1" u="none" strike="noStrike" cap="none">
                  <a:solidFill>
                    <a:srgbClr val="FFFFFF"/>
                  </a:solidFill>
                  <a:latin typeface="Open Sans"/>
                  <a:ea typeface="Open Sans"/>
                  <a:cs typeface="Open Sans"/>
                  <a:sym typeface="Open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Ingested </a:t>
              </a:r>
              <a:r>
                <a:rPr lang="en-US" sz="1200" i="1">
                  <a:solidFill>
                    <a:srgbClr val="FFFFFF"/>
                  </a:solidFill>
                  <a:latin typeface="Open Sans"/>
                  <a:ea typeface="Open Sans"/>
                  <a:cs typeface="Open Sans"/>
                  <a:sym typeface="Open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&amp; </a:t>
              </a:r>
              <a:r>
                <a:rPr lang="en-US" sz="1200" b="0" i="1" u="none" strike="noStrike" cap="none">
                  <a:solidFill>
                    <a:srgbClr val="FFFFFF"/>
                  </a:solidFill>
                  <a:latin typeface="Open Sans"/>
                  <a:ea typeface="Open Sans"/>
                  <a:cs typeface="Open Sans"/>
                  <a:sym typeface="Open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Trained</a:t>
              </a:r>
              <a:endParaRPr sz="1200" b="0" i="1" u="none" strike="noStrike" cap="none">
                <a:solidFill>
                  <a:srgbClr val="FFFFFF"/>
                </a:solidFill>
                <a:latin typeface="Open Sans"/>
                <a:ea typeface="Open Sans"/>
                <a:cs typeface="Open Sans"/>
                <a:sym typeface="Open Sans"/>
              </a:endParaRPr>
            </a:p>
            <a:p>
              <a:pPr marL="0" marR="0" lvl="0" indent="0" algn="ctr" rtl="0">
                <a:lnSpc>
                  <a:spcPct val="100000"/>
                </a:lnSpc>
                <a:spcBef>
                  <a:spcPts val="0"/>
                </a:spcBef>
                <a:spcAft>
                  <a:spcPts val="0"/>
                </a:spcAft>
                <a:buClr>
                  <a:srgbClr val="000000"/>
                </a:buClr>
                <a:buSzPts val="1200"/>
                <a:buFont typeface="Arial"/>
                <a:buNone/>
              </a:pPr>
              <a:endParaRPr sz="1200" b="0" i="1" u="none" strike="noStrike" cap="none">
                <a:solidFill>
                  <a:srgbClr val="FFFFFF"/>
                </a:solidFill>
                <a:latin typeface="Open Sans"/>
                <a:ea typeface="Open Sans"/>
                <a:cs typeface="Open Sans"/>
                <a:sym typeface="Open Sans"/>
              </a:endParaRPr>
            </a:p>
          </p:txBody>
        </p:sp>
        <p:grpSp>
          <p:nvGrpSpPr>
            <p:cNvPr id="533" name="Google Shape;533;g337a997bcf3_0_52"/>
            <p:cNvGrpSpPr/>
            <p:nvPr/>
          </p:nvGrpSpPr>
          <p:grpSpPr>
            <a:xfrm>
              <a:off x="1273013" y="1583587"/>
              <a:ext cx="1101900" cy="1024200"/>
              <a:chOff x="1706326" y="735724"/>
              <a:chExt cx="1101900" cy="1024200"/>
            </a:xfrm>
          </p:grpSpPr>
          <p:sp>
            <p:nvSpPr>
              <p:cNvPr id="534" name="Google Shape;534;g337a997bcf3_0_52"/>
              <p:cNvSpPr/>
              <p:nvPr/>
            </p:nvSpPr>
            <p:spPr>
              <a:xfrm>
                <a:off x="1706326" y="735724"/>
                <a:ext cx="1101900" cy="1024200"/>
              </a:xfrm>
              <a:prstGeom prst="ellipse">
                <a:avLst/>
              </a:prstGeom>
              <a:solidFill>
                <a:srgbClr val="FFFFFF"/>
              </a:solidFill>
              <a:ln w="25400" cap="flat" cmpd="sng">
                <a:solidFill>
                  <a:srgbClr val="FFFFFF"/>
                </a:solidFill>
                <a:prstDash val="solid"/>
                <a:round/>
                <a:headEnd type="none" w="sm" len="sm"/>
                <a:tailEnd type="none" w="sm" len="sm"/>
              </a:ln>
              <a:effectLst>
                <a:outerShdw blurRad="57150" dist="19050" dir="5400000" algn="bl" rotWithShape="0">
                  <a:srgbClr val="000000">
                    <a:alpha val="4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pic>
            <p:nvPicPr>
              <p:cNvPr id="535" name="Google Shape;535;g337a997bcf3_0_52" descr="Inventory outline"/>
              <p:cNvPicPr preferRelativeResize="0"/>
              <p:nvPr/>
            </p:nvPicPr>
            <p:blipFill rotWithShape="1">
              <a:blip r:embed="rId24">
                <a:alphaModFix/>
              </a:blip>
              <a:srcRect/>
              <a:stretch/>
            </p:blipFill>
            <p:spPr>
              <a:xfrm>
                <a:off x="1884471" y="875045"/>
                <a:ext cx="745682" cy="745684"/>
              </a:xfrm>
              <a:prstGeom prst="rect">
                <a:avLst/>
              </a:prstGeom>
              <a:noFill/>
              <a:ln>
                <a:noFill/>
              </a:ln>
            </p:spPr>
          </p:pic>
        </p:grpSp>
      </p:grpSp>
      <p:grpSp>
        <p:nvGrpSpPr>
          <p:cNvPr id="536" name="Google Shape;536;g337a997bcf3_0_52"/>
          <p:cNvGrpSpPr/>
          <p:nvPr/>
        </p:nvGrpSpPr>
        <p:grpSpPr>
          <a:xfrm>
            <a:off x="3448183" y="1337386"/>
            <a:ext cx="2380769" cy="2252591"/>
            <a:chOff x="3935026" y="1378057"/>
            <a:chExt cx="2583300" cy="2452200"/>
          </a:xfrm>
        </p:grpSpPr>
        <p:sp>
          <p:nvSpPr>
            <p:cNvPr id="537" name="Google Shape;537;g337a997bcf3_0_52"/>
            <p:cNvSpPr/>
            <p:nvPr/>
          </p:nvSpPr>
          <p:spPr>
            <a:xfrm>
              <a:off x="3935026" y="1378057"/>
              <a:ext cx="2583300" cy="2452200"/>
            </a:xfrm>
            <a:prstGeom prst="roundRect">
              <a:avLst>
                <a:gd name="adj" fmla="val 4059"/>
              </a:avLst>
            </a:prstGeom>
            <a:solidFill>
              <a:srgbClr val="3EC26D"/>
            </a:solidFill>
            <a:ln w="25400" cap="flat" cmpd="sng">
              <a:solidFill>
                <a:srgbClr val="E7E6E6"/>
              </a:solidFill>
              <a:prstDash val="solid"/>
              <a:round/>
              <a:headEnd type="none" w="sm" len="sm"/>
              <a:tailEnd type="none" w="sm" len="sm"/>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00000"/>
                </a:buClr>
                <a:buSzPts val="3200"/>
                <a:buFont typeface="Arial"/>
                <a:buNone/>
              </a:pPr>
              <a:endParaRPr sz="3200" b="1" i="0" u="none" strike="noStrike" cap="none">
                <a:solidFill>
                  <a:srgbClr val="FFFFFF"/>
                </a:solidFill>
                <a:latin typeface="Open Sans"/>
                <a:ea typeface="Open Sans"/>
                <a:cs typeface="Open Sans"/>
                <a:sym typeface="Open Sans"/>
              </a:endParaRPr>
            </a:p>
            <a:p>
              <a:pPr marL="0" marR="0" lvl="0" indent="0" algn="ctr" rtl="0">
                <a:lnSpc>
                  <a:spcPct val="100000"/>
                </a:lnSpc>
                <a:spcBef>
                  <a:spcPts val="0"/>
                </a:spcBef>
                <a:spcAft>
                  <a:spcPts val="0"/>
                </a:spcAft>
                <a:buClr>
                  <a:srgbClr val="000000"/>
                </a:buClr>
                <a:buSzPts val="3200"/>
                <a:buFont typeface="Arial"/>
                <a:buNone/>
              </a:pPr>
              <a:r>
                <a:rPr lang="en-US" sz="3200" b="1">
                  <a:solidFill>
                    <a:srgbClr val="FFFFFF"/>
                  </a:solidFill>
                  <a:latin typeface="Open Sans"/>
                  <a:ea typeface="Open Sans"/>
                  <a:cs typeface="Open Sans"/>
                  <a:sym typeface="Open Sans"/>
                </a:rPr>
                <a:t>$9</a:t>
              </a:r>
              <a:r>
                <a:rPr lang="en-US" sz="3200" b="1" i="0" u="none" strike="noStrike" cap="none">
                  <a:solidFill>
                    <a:srgbClr val="FFFFFF"/>
                  </a:solidFill>
                  <a:latin typeface="Open Sans"/>
                  <a:ea typeface="Open Sans"/>
                  <a:cs typeface="Open Sans"/>
                  <a:sym typeface="Open Sans"/>
                </a:rPr>
                <a:t>B+</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0" i="1" u="none" strike="noStrike" cap="none">
                  <a:solidFill>
                    <a:srgbClr val="FFFFFF"/>
                  </a:solidFill>
                  <a:latin typeface="Open Sans"/>
                  <a:ea typeface="Open Sans"/>
                  <a:cs typeface="Open Sans"/>
                  <a:sym typeface="Open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Material Transactions</a:t>
              </a:r>
              <a:endParaRPr sz="1200" b="0" i="1" u="none" strike="noStrike" cap="none">
                <a:solidFill>
                  <a:srgbClr val="FFFFFF"/>
                </a:solidFill>
                <a:latin typeface="Open Sans"/>
                <a:ea typeface="Open Sans"/>
                <a:cs typeface="Open Sans"/>
                <a:sym typeface="Open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endParaRPr>
            </a:p>
            <a:p>
              <a:pPr marL="0" marR="0" lvl="0" indent="0" algn="ctr" rtl="0">
                <a:lnSpc>
                  <a:spcPct val="100000"/>
                </a:lnSpc>
                <a:spcBef>
                  <a:spcPts val="0"/>
                </a:spcBef>
                <a:spcAft>
                  <a:spcPts val="0"/>
                </a:spcAft>
                <a:buClr>
                  <a:srgbClr val="000000"/>
                </a:buClr>
                <a:buSzPts val="1200"/>
                <a:buFont typeface="Arial"/>
                <a:buNone/>
              </a:pPr>
              <a:r>
                <a:rPr lang="en-US" sz="1200" i="1">
                  <a:solidFill>
                    <a:srgbClr val="FFFFFF"/>
                  </a:solidFill>
                  <a:latin typeface="Open Sans"/>
                  <a:ea typeface="Open Sans"/>
                  <a:cs typeface="Open Sans"/>
                  <a:sym typeface="Open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t>Managed &amp; Trained</a:t>
              </a:r>
              <a:endParaRPr sz="1400" b="0" i="0" u="none" strike="noStrike" cap="none">
                <a:solidFill>
                  <a:srgbClr val="000000"/>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endParaRPr>
            </a:p>
            <a:p>
              <a:pPr marL="0" marR="0" lvl="0" indent="0" algn="ctr" rtl="0">
                <a:lnSpc>
                  <a:spcPct val="100000"/>
                </a:lnSpc>
                <a:spcBef>
                  <a:spcPts val="0"/>
                </a:spcBef>
                <a:spcAft>
                  <a:spcPts val="0"/>
                </a:spcAft>
                <a:buClr>
                  <a:srgbClr val="000000"/>
                </a:buClr>
                <a:buSzPts val="1200"/>
                <a:buFont typeface="Arial"/>
                <a:buNone/>
              </a:pPr>
              <a:endParaRPr sz="1400" b="0" i="0" u="none" strike="noStrike" cap="none">
                <a:solidFill>
                  <a:srgbClr val="000000"/>
                </a:solidFill>
                <a:latin typeface="Arial"/>
                <a:ea typeface="Arial"/>
                <a:cs typeface="Arial"/>
                <a:sym typeface="Arial"/>
              </a:endParaRPr>
            </a:p>
          </p:txBody>
        </p:sp>
        <p:grpSp>
          <p:nvGrpSpPr>
            <p:cNvPr id="538" name="Google Shape;538;g337a997bcf3_0_52"/>
            <p:cNvGrpSpPr/>
            <p:nvPr/>
          </p:nvGrpSpPr>
          <p:grpSpPr>
            <a:xfrm>
              <a:off x="4675724" y="1583599"/>
              <a:ext cx="1101900" cy="1024200"/>
              <a:chOff x="5451933" y="735799"/>
              <a:chExt cx="1101900" cy="1024200"/>
            </a:xfrm>
          </p:grpSpPr>
          <p:sp>
            <p:nvSpPr>
              <p:cNvPr id="539" name="Google Shape;539;g337a997bcf3_0_52"/>
              <p:cNvSpPr/>
              <p:nvPr/>
            </p:nvSpPr>
            <p:spPr>
              <a:xfrm>
                <a:off x="5451933" y="735799"/>
                <a:ext cx="1101900" cy="1024200"/>
              </a:xfrm>
              <a:prstGeom prst="ellipse">
                <a:avLst/>
              </a:prstGeom>
              <a:solidFill>
                <a:srgbClr val="FFFFFF"/>
              </a:solidFill>
              <a:ln w="25400" cap="flat" cmpd="sng">
                <a:solidFill>
                  <a:srgbClr val="FFFFFF"/>
                </a:solidFill>
                <a:prstDash val="solid"/>
                <a:round/>
                <a:headEnd type="none" w="sm" len="sm"/>
                <a:tailEnd type="none" w="sm" len="sm"/>
              </a:ln>
              <a:effectLst>
                <a:outerShdw blurRad="57150" dist="19050" dir="5400000" algn="bl" rotWithShape="0">
                  <a:srgbClr val="000000">
                    <a:alpha val="4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pic>
            <p:nvPicPr>
              <p:cNvPr id="540" name="Google Shape;540;g337a997bcf3_0_52" descr="Money outline"/>
              <p:cNvPicPr preferRelativeResize="0"/>
              <p:nvPr/>
            </p:nvPicPr>
            <p:blipFill rotWithShape="1">
              <a:blip r:embed="rId25">
                <a:alphaModFix/>
              </a:blip>
              <a:srcRect/>
              <a:stretch/>
            </p:blipFill>
            <p:spPr>
              <a:xfrm>
                <a:off x="5630078" y="875120"/>
                <a:ext cx="745682" cy="745684"/>
              </a:xfrm>
              <a:prstGeom prst="rect">
                <a:avLst/>
              </a:prstGeom>
              <a:noFill/>
              <a:ln>
                <a:noFill/>
              </a:ln>
            </p:spPr>
          </p:pic>
        </p:grpSp>
      </p:grpSp>
      <p:grpSp>
        <p:nvGrpSpPr>
          <p:cNvPr id="541" name="Google Shape;541;g337a997bcf3_0_52"/>
          <p:cNvGrpSpPr/>
          <p:nvPr/>
        </p:nvGrpSpPr>
        <p:grpSpPr>
          <a:xfrm>
            <a:off x="6412202" y="1337386"/>
            <a:ext cx="2380769" cy="2252591"/>
            <a:chOff x="8099751" y="1378057"/>
            <a:chExt cx="2583300" cy="2452200"/>
          </a:xfrm>
        </p:grpSpPr>
        <p:sp>
          <p:nvSpPr>
            <p:cNvPr id="542" name="Google Shape;542;g337a997bcf3_0_52"/>
            <p:cNvSpPr/>
            <p:nvPr/>
          </p:nvSpPr>
          <p:spPr>
            <a:xfrm>
              <a:off x="8099751" y="1378057"/>
              <a:ext cx="2583300" cy="2452200"/>
            </a:xfrm>
            <a:prstGeom prst="roundRect">
              <a:avLst>
                <a:gd name="adj" fmla="val 4059"/>
              </a:avLst>
            </a:prstGeom>
            <a:solidFill>
              <a:srgbClr val="0075C9"/>
            </a:solidFill>
            <a:ln w="25400" cap="flat" cmpd="sng">
              <a:solidFill>
                <a:srgbClr val="E7E6E6"/>
              </a:solidFill>
              <a:prstDash val="solid"/>
              <a:round/>
              <a:headEnd type="none" w="sm" len="sm"/>
              <a:tailEnd type="none" w="sm" len="sm"/>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1" i="0" u="none" strike="noStrike" cap="none">
                <a:solidFill>
                  <a:srgbClr val="FFFFFF"/>
                </a:solidFill>
                <a:latin typeface="Open Sans"/>
                <a:ea typeface="Open Sans"/>
                <a:cs typeface="Open Sans"/>
                <a:sym typeface="Open Sans"/>
              </a:endParaRPr>
            </a:p>
            <a:p>
              <a:pPr marL="0" marR="0" lvl="0" indent="0" algn="ctr" rtl="0">
                <a:lnSpc>
                  <a:spcPct val="100000"/>
                </a:lnSpc>
                <a:spcBef>
                  <a:spcPts val="0"/>
                </a:spcBef>
                <a:spcAft>
                  <a:spcPts val="0"/>
                </a:spcAft>
                <a:buClr>
                  <a:srgbClr val="000000"/>
                </a:buClr>
                <a:buSzPts val="3200"/>
                <a:buFont typeface="Arial"/>
                <a:buNone/>
              </a:pPr>
              <a:r>
                <a:rPr lang="en-US" sz="3200" b="1">
                  <a:solidFill>
                    <a:srgbClr val="FFFFFF"/>
                  </a:solidFill>
                  <a:latin typeface="Open Sans"/>
                  <a:ea typeface="Open Sans"/>
                  <a:cs typeface="Open Sans"/>
                  <a:sym typeface="Open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14.9</a:t>
              </a:r>
              <a:r>
                <a:rPr lang="en-US" sz="3200" b="1" i="0" u="none" strike="noStrike" cap="none">
                  <a:solidFill>
                    <a:srgbClr val="FFFFFF"/>
                  </a:solidFill>
                  <a:latin typeface="Open Sans"/>
                  <a:ea typeface="Open Sans"/>
                  <a:cs typeface="Open Sans"/>
                  <a:sym typeface="Open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
                    </a:ext>
                  </a:extLst>
                </a:rPr>
                <a:t>%</a:t>
              </a:r>
              <a:endParaRPr sz="1400" b="0" i="0" u="none" strike="noStrike" cap="none">
                <a:solidFill>
                  <a:srgbClr val="000000"/>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
                  </a:ext>
                </a:extLst>
              </a:endParaRPr>
            </a:p>
            <a:p>
              <a:pPr marL="0" marR="0" lvl="0" indent="0" algn="ctr" rtl="0">
                <a:lnSpc>
                  <a:spcPct val="100000"/>
                </a:lnSpc>
                <a:spcBef>
                  <a:spcPts val="0"/>
                </a:spcBef>
                <a:spcAft>
                  <a:spcPts val="0"/>
                </a:spcAft>
                <a:buClr>
                  <a:srgbClr val="000000"/>
                </a:buClr>
                <a:buSzPts val="1200"/>
                <a:buFont typeface="Arial"/>
                <a:buNone/>
              </a:pPr>
              <a:r>
                <a:rPr lang="en-US" sz="1200" b="0" i="1" u="none" strike="noStrike" cap="none">
                  <a:solidFill>
                    <a:srgbClr val="FFFFFF"/>
                  </a:solidFill>
                  <a:latin typeface="Open Sans"/>
                  <a:ea typeface="Open Sans"/>
                  <a:cs typeface="Open Sans"/>
                  <a:sym typeface="Open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
                    </a:ext>
                  </a:extLst>
                </a:rPr>
                <a:t>Net Decrease of</a:t>
              </a:r>
              <a:endParaRPr sz="1200" i="1">
                <a:solidFill>
                  <a:srgbClr val="FFFFFF"/>
                </a:solidFill>
                <a:latin typeface="Open Sans"/>
                <a:ea typeface="Open Sans"/>
                <a:cs typeface="Open Sans"/>
                <a:sym typeface="Open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1"/>
                  </a:ext>
                </a:extLst>
              </a:endParaRPr>
            </a:p>
            <a:p>
              <a:pPr marL="0" marR="0" lvl="0" indent="0" algn="ctr" rtl="0">
                <a:lnSpc>
                  <a:spcPct val="100000"/>
                </a:lnSpc>
                <a:spcBef>
                  <a:spcPts val="0"/>
                </a:spcBef>
                <a:spcAft>
                  <a:spcPts val="0"/>
                </a:spcAft>
                <a:buClr>
                  <a:srgbClr val="000000"/>
                </a:buClr>
                <a:buSzPts val="1200"/>
                <a:buFont typeface="Arial"/>
                <a:buNone/>
              </a:pPr>
              <a:r>
                <a:rPr lang="en-US" sz="1200" b="0" i="1" u="none" strike="noStrike" cap="none">
                  <a:solidFill>
                    <a:srgbClr val="FFFFFF"/>
                  </a:solidFill>
                  <a:latin typeface="Open Sans"/>
                  <a:ea typeface="Open Sans"/>
                  <a:cs typeface="Open Sans"/>
                  <a:sym typeface="Open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2"/>
                    </a:ext>
                  </a:extLst>
                </a:rPr>
                <a:t>Working Capital</a:t>
              </a:r>
              <a:endParaRPr sz="1200" b="0" i="1" u="none" strike="noStrike" cap="none">
                <a:solidFill>
                  <a:srgbClr val="FFFFFF"/>
                </a:solidFill>
                <a:latin typeface="Open Sans"/>
                <a:ea typeface="Open Sans"/>
                <a:cs typeface="Open Sans"/>
                <a:sym typeface="Open Sans"/>
              </a:endParaRPr>
            </a:p>
            <a:p>
              <a:pPr marL="0" marR="0" lvl="0" indent="0" algn="ctr" rtl="0">
                <a:lnSpc>
                  <a:spcPct val="100000"/>
                </a:lnSpc>
                <a:spcBef>
                  <a:spcPts val="0"/>
                </a:spcBef>
                <a:spcAft>
                  <a:spcPts val="0"/>
                </a:spcAft>
                <a:buClr>
                  <a:srgbClr val="000000"/>
                </a:buClr>
                <a:buSzPts val="1200"/>
                <a:buFont typeface="Arial"/>
                <a:buNone/>
              </a:pPr>
              <a:endParaRPr sz="1200" b="0" i="1" u="none" strike="noStrike" cap="none">
                <a:solidFill>
                  <a:srgbClr val="FFFFFF"/>
                </a:solidFill>
                <a:latin typeface="Open Sans"/>
                <a:ea typeface="Open Sans"/>
                <a:cs typeface="Open Sans"/>
                <a:sym typeface="Open Sans"/>
              </a:endParaRPr>
            </a:p>
          </p:txBody>
        </p:sp>
        <p:grpSp>
          <p:nvGrpSpPr>
            <p:cNvPr id="543" name="Google Shape;543;g337a997bcf3_0_52"/>
            <p:cNvGrpSpPr/>
            <p:nvPr/>
          </p:nvGrpSpPr>
          <p:grpSpPr>
            <a:xfrm>
              <a:off x="8840455" y="1583587"/>
              <a:ext cx="1101900" cy="1024200"/>
              <a:chOff x="10404904" y="725775"/>
              <a:chExt cx="1101900" cy="1024200"/>
            </a:xfrm>
          </p:grpSpPr>
          <p:sp>
            <p:nvSpPr>
              <p:cNvPr id="544" name="Google Shape;544;g337a997bcf3_0_52"/>
              <p:cNvSpPr/>
              <p:nvPr/>
            </p:nvSpPr>
            <p:spPr>
              <a:xfrm>
                <a:off x="10404904" y="725775"/>
                <a:ext cx="1101900" cy="1024200"/>
              </a:xfrm>
              <a:prstGeom prst="ellipse">
                <a:avLst/>
              </a:prstGeom>
              <a:solidFill>
                <a:srgbClr val="FFFFFF"/>
              </a:solidFill>
              <a:ln w="25400" cap="flat" cmpd="sng">
                <a:solidFill>
                  <a:srgbClr val="FFFFFF"/>
                </a:solidFill>
                <a:prstDash val="solid"/>
                <a:round/>
                <a:headEnd type="none" w="sm" len="sm"/>
                <a:tailEnd type="none" w="sm" len="sm"/>
              </a:ln>
              <a:effectLst>
                <a:outerShdw blurRad="57150" dist="19050" dir="5400000" algn="bl" rotWithShape="0">
                  <a:srgbClr val="000000">
                    <a:alpha val="4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pic>
            <p:nvPicPr>
              <p:cNvPr id="545" name="Google Shape;545;g337a997bcf3_0_52" descr="Downward trend graph outline"/>
              <p:cNvPicPr preferRelativeResize="0"/>
              <p:nvPr/>
            </p:nvPicPr>
            <p:blipFill rotWithShape="1">
              <a:blip r:embed="rId26">
                <a:alphaModFix/>
              </a:blip>
              <a:srcRect/>
              <a:stretch/>
            </p:blipFill>
            <p:spPr>
              <a:xfrm>
                <a:off x="10583049" y="865096"/>
                <a:ext cx="745682" cy="745684"/>
              </a:xfrm>
              <a:prstGeom prst="rect">
                <a:avLst/>
              </a:prstGeom>
              <a:noFill/>
              <a:ln>
                <a:noFill/>
              </a:ln>
            </p:spPr>
          </p:pic>
        </p:grpSp>
      </p:grpSp>
      <p:grpSp>
        <p:nvGrpSpPr>
          <p:cNvPr id="546" name="Google Shape;546;g337a997bcf3_0_52"/>
          <p:cNvGrpSpPr/>
          <p:nvPr/>
        </p:nvGrpSpPr>
        <p:grpSpPr>
          <a:xfrm>
            <a:off x="8937310" y="1337366"/>
            <a:ext cx="2380769" cy="2252591"/>
            <a:chOff x="8921451" y="1570307"/>
            <a:chExt cx="2583300" cy="2452200"/>
          </a:xfrm>
        </p:grpSpPr>
        <p:sp>
          <p:nvSpPr>
            <p:cNvPr id="547" name="Google Shape;547;g337a997bcf3_0_52"/>
            <p:cNvSpPr/>
            <p:nvPr/>
          </p:nvSpPr>
          <p:spPr>
            <a:xfrm>
              <a:off x="8921451" y="1570307"/>
              <a:ext cx="2583300" cy="2452200"/>
            </a:xfrm>
            <a:prstGeom prst="roundRect">
              <a:avLst>
                <a:gd name="adj" fmla="val 4059"/>
              </a:avLst>
            </a:prstGeom>
            <a:solidFill>
              <a:srgbClr val="ED9B28"/>
            </a:solidFill>
            <a:ln w="25400" cap="flat" cmpd="sng">
              <a:solidFill>
                <a:srgbClr val="E7E6E6"/>
              </a:solidFill>
              <a:prstDash val="solid"/>
              <a:round/>
              <a:headEnd type="none" w="sm" len="sm"/>
              <a:tailEnd type="none" w="sm" len="sm"/>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1" i="0" u="none" strike="noStrike" cap="none">
                <a:solidFill>
                  <a:srgbClr val="FFFFFF"/>
                </a:solidFill>
                <a:latin typeface="Open Sans"/>
                <a:ea typeface="Open Sans"/>
                <a:cs typeface="Open Sans"/>
                <a:sym typeface="Open Sans"/>
              </a:endParaRPr>
            </a:p>
            <a:p>
              <a:pPr marL="0" marR="0" lvl="0" indent="0" algn="ctr" rtl="0">
                <a:lnSpc>
                  <a:spcPct val="100000"/>
                </a:lnSpc>
                <a:spcBef>
                  <a:spcPts val="0"/>
                </a:spcBef>
                <a:spcAft>
                  <a:spcPts val="0"/>
                </a:spcAft>
                <a:buClr>
                  <a:srgbClr val="000000"/>
                </a:buClr>
                <a:buSzPts val="3200"/>
                <a:buFont typeface="Arial"/>
                <a:buNone/>
              </a:pPr>
              <a:r>
                <a:rPr lang="en-US" sz="3200" b="1">
                  <a:solidFill>
                    <a:srgbClr val="FFFFFF"/>
                  </a:solidFill>
                  <a:latin typeface="Open Sans"/>
                  <a:ea typeface="Open Sans"/>
                  <a:cs typeface="Open Sans"/>
                  <a:sym typeface="Open Sans"/>
                </a:rPr>
                <a:t>2.8</a:t>
              </a:r>
              <a:r>
                <a:rPr lang="en-US" sz="3200" b="1" i="0" u="none" strike="noStrike" cap="none">
                  <a:solidFill>
                    <a:srgbClr val="FFFFFF"/>
                  </a:solidFill>
                  <a:latin typeface="Open Sans"/>
                  <a:ea typeface="Open Sans"/>
                  <a:cs typeface="Open Sans"/>
                  <a:sym typeface="Open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3"/>
                    </a:ext>
                  </a:extLst>
                </a:rPr>
                <a:t>%</a:t>
              </a:r>
              <a:endParaRPr sz="1400" b="0" i="0" u="none" strike="noStrike" cap="none">
                <a:solidFill>
                  <a:srgbClr val="000000"/>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4"/>
                  </a:ext>
                </a:extLst>
              </a:endParaRPr>
            </a:p>
            <a:p>
              <a:pPr marL="0" marR="0" lvl="0" indent="0" algn="ctr" rtl="0">
                <a:lnSpc>
                  <a:spcPct val="100000"/>
                </a:lnSpc>
                <a:spcBef>
                  <a:spcPts val="0"/>
                </a:spcBef>
                <a:spcAft>
                  <a:spcPts val="0"/>
                </a:spcAft>
                <a:buClr>
                  <a:srgbClr val="000000"/>
                </a:buClr>
                <a:buSzPts val="1200"/>
                <a:buFont typeface="Arial"/>
                <a:buNone/>
              </a:pPr>
              <a:r>
                <a:rPr lang="en-US" sz="1200" i="1">
                  <a:solidFill>
                    <a:srgbClr val="FFFFFF"/>
                  </a:solidFill>
                  <a:latin typeface="Open Sans"/>
                  <a:ea typeface="Open Sans"/>
                  <a:cs typeface="Open Sans"/>
                  <a:sym typeface="Open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5"/>
                    </a:ext>
                  </a:extLst>
                </a:rPr>
                <a:t>Improvement in</a:t>
              </a:r>
              <a:endParaRPr sz="1200" i="1">
                <a:solidFill>
                  <a:srgbClr val="FFFFFF"/>
                </a:solidFill>
                <a:latin typeface="Open Sans"/>
                <a:ea typeface="Open Sans"/>
                <a:cs typeface="Open Sans"/>
                <a:sym typeface="Open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6"/>
                  </a:ext>
                </a:extLst>
              </a:endParaRPr>
            </a:p>
            <a:p>
              <a:pPr marL="0" marR="0" lvl="0" indent="0" algn="ctr" rtl="0">
                <a:lnSpc>
                  <a:spcPct val="100000"/>
                </a:lnSpc>
                <a:spcBef>
                  <a:spcPts val="0"/>
                </a:spcBef>
                <a:spcAft>
                  <a:spcPts val="0"/>
                </a:spcAft>
                <a:buClr>
                  <a:srgbClr val="000000"/>
                </a:buClr>
                <a:buSzPts val="1200"/>
                <a:buFont typeface="Arial"/>
                <a:buNone/>
              </a:pPr>
              <a:r>
                <a:rPr lang="en-US" sz="1200" i="1">
                  <a:solidFill>
                    <a:srgbClr val="FFFFFF"/>
                  </a:solidFill>
                  <a:latin typeface="Open Sans"/>
                  <a:ea typeface="Open Sans"/>
                  <a:cs typeface="Open Sans"/>
                  <a:sym typeface="Open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7"/>
                    </a:ext>
                  </a:extLst>
                </a:rPr>
                <a:t>Uptime</a:t>
              </a:r>
              <a:endParaRPr sz="1200" b="0" i="1" u="none" strike="noStrike" cap="none">
                <a:solidFill>
                  <a:srgbClr val="FFFFFF"/>
                </a:solidFill>
                <a:latin typeface="Open Sans"/>
                <a:ea typeface="Open Sans"/>
                <a:cs typeface="Open Sans"/>
                <a:sym typeface="Open Sans"/>
              </a:endParaRPr>
            </a:p>
            <a:p>
              <a:pPr marL="0" marR="0" lvl="0" indent="0" algn="ctr" rtl="0">
                <a:lnSpc>
                  <a:spcPct val="100000"/>
                </a:lnSpc>
                <a:spcBef>
                  <a:spcPts val="0"/>
                </a:spcBef>
                <a:spcAft>
                  <a:spcPts val="0"/>
                </a:spcAft>
                <a:buClr>
                  <a:srgbClr val="000000"/>
                </a:buClr>
                <a:buSzPts val="1200"/>
                <a:buFont typeface="Arial"/>
                <a:buNone/>
              </a:pPr>
              <a:endParaRPr sz="1200" b="0" i="1" u="none" strike="noStrike" cap="none">
                <a:solidFill>
                  <a:srgbClr val="FFFFFF"/>
                </a:solidFill>
                <a:latin typeface="Open Sans"/>
                <a:ea typeface="Open Sans"/>
                <a:cs typeface="Open Sans"/>
                <a:sym typeface="Open Sans"/>
              </a:endParaRPr>
            </a:p>
          </p:txBody>
        </p:sp>
        <p:grpSp>
          <p:nvGrpSpPr>
            <p:cNvPr id="548" name="Google Shape;548;g337a997bcf3_0_52"/>
            <p:cNvGrpSpPr/>
            <p:nvPr/>
          </p:nvGrpSpPr>
          <p:grpSpPr>
            <a:xfrm>
              <a:off x="9662155" y="1775862"/>
              <a:ext cx="1101900" cy="1024200"/>
              <a:chOff x="11163930" y="2207212"/>
              <a:chExt cx="1101900" cy="1024200"/>
            </a:xfrm>
          </p:grpSpPr>
          <p:sp>
            <p:nvSpPr>
              <p:cNvPr id="549" name="Google Shape;549;g337a997bcf3_0_52"/>
              <p:cNvSpPr/>
              <p:nvPr/>
            </p:nvSpPr>
            <p:spPr>
              <a:xfrm>
                <a:off x="11163930" y="2207212"/>
                <a:ext cx="1101900" cy="1024200"/>
              </a:xfrm>
              <a:prstGeom prst="ellipse">
                <a:avLst/>
              </a:prstGeom>
              <a:solidFill>
                <a:srgbClr val="FFFFFF"/>
              </a:solidFill>
              <a:ln w="25400" cap="flat" cmpd="sng">
                <a:solidFill>
                  <a:srgbClr val="FFFFFF"/>
                </a:solidFill>
                <a:prstDash val="solid"/>
                <a:round/>
                <a:headEnd type="none" w="sm" len="sm"/>
                <a:tailEnd type="none" w="sm" len="sm"/>
              </a:ln>
              <a:effectLst>
                <a:outerShdw blurRad="57150" dist="19050" dir="5400000" algn="bl" rotWithShape="0">
                  <a:srgbClr val="000000">
                    <a:alpha val="4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pic>
            <p:nvPicPr>
              <p:cNvPr id="550" name="Google Shape;550;g337a997bcf3_0_52"/>
              <p:cNvPicPr preferRelativeResize="0"/>
              <p:nvPr/>
            </p:nvPicPr>
            <p:blipFill rotWithShape="1">
              <a:blip r:embed="rId27">
                <a:alphaModFix/>
              </a:blip>
              <a:srcRect/>
              <a:stretch/>
            </p:blipFill>
            <p:spPr>
              <a:xfrm>
                <a:off x="11331848" y="2391050"/>
                <a:ext cx="766075" cy="656524"/>
              </a:xfrm>
              <a:prstGeom prst="rect">
                <a:avLst/>
              </a:prstGeom>
              <a:noFill/>
              <a:ln>
                <a:noFill/>
              </a:ln>
            </p:spPr>
          </p:pic>
        </p:grpSp>
      </p:grpSp>
      <p:sp>
        <p:nvSpPr>
          <p:cNvPr id="551" name="Google Shape;551;g337a997bcf3_0_52"/>
          <p:cNvSpPr/>
          <p:nvPr/>
        </p:nvSpPr>
        <p:spPr>
          <a:xfrm>
            <a:off x="7467588" y="3971450"/>
            <a:ext cx="4041900" cy="2338800"/>
          </a:xfrm>
          <a:prstGeom prst="rect">
            <a:avLst/>
          </a:prstGeom>
          <a:solidFill>
            <a:srgbClr val="F8F8F8"/>
          </a:solidFill>
          <a:ln w="9525" cap="flat" cmpd="sng">
            <a:solidFill>
              <a:srgbClr val="E7E6E6"/>
            </a:solidFill>
            <a:prstDash val="solid"/>
            <a:round/>
            <a:headEnd type="none" w="sm" len="sm"/>
            <a:tailEnd type="none" w="sm" len="sm"/>
          </a:ln>
          <a:effectLst>
            <a:outerShdw blurRad="57150" dist="19050" dir="5400000" algn="bl" rotWithShape="0">
              <a:srgbClr val="000000">
                <a:alpha val="49800"/>
              </a:srgbClr>
            </a:outerShdw>
          </a:effectLst>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2300"/>
              <a:buFont typeface="Arial"/>
              <a:buNone/>
            </a:pPr>
            <a:endParaRPr sz="2400" b="1" i="0" u="none" strike="noStrike" cap="none">
              <a:solidFill>
                <a:srgbClr val="FFFFFF"/>
              </a:solidFill>
              <a:latin typeface="Open Sans"/>
              <a:ea typeface="Open Sans"/>
              <a:cs typeface="Open Sans"/>
              <a:sym typeface="Open Sans"/>
            </a:endParaRPr>
          </a:p>
        </p:txBody>
      </p:sp>
      <p:sp>
        <p:nvSpPr>
          <p:cNvPr id="552" name="Google Shape;552;g337a997bcf3_0_52"/>
          <p:cNvSpPr/>
          <p:nvPr/>
        </p:nvSpPr>
        <p:spPr>
          <a:xfrm>
            <a:off x="7466513" y="3963625"/>
            <a:ext cx="4041900" cy="437100"/>
          </a:xfrm>
          <a:prstGeom prst="rect">
            <a:avLst/>
          </a:prstGeom>
          <a:solidFill>
            <a:srgbClr val="0075C9"/>
          </a:solidFill>
          <a:ln>
            <a:noFill/>
          </a:ln>
          <a:effectLst>
            <a:outerShdw blurRad="57150" dist="19050" dir="5400000" algn="bl" rotWithShape="0">
              <a:srgbClr val="000000">
                <a:alpha val="49800"/>
              </a:srgbClr>
            </a:outerShdw>
          </a:effectLst>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2300"/>
              <a:buFont typeface="Arial"/>
              <a:buNone/>
            </a:pPr>
            <a:r>
              <a:rPr lang="en-US" sz="2000" b="1" i="0" u="none" strike="noStrike" cap="none">
                <a:solidFill>
                  <a:srgbClr val="FFFFFF"/>
                </a:solidFill>
                <a:latin typeface="Open Sans"/>
                <a:ea typeface="Open Sans"/>
                <a:cs typeface="Open Sans"/>
                <a:sym typeface="Open Sans"/>
              </a:rPr>
              <a:t>Partners</a:t>
            </a:r>
            <a:endParaRPr sz="2000" b="1" i="0" u="none" strike="noStrike" cap="none">
              <a:solidFill>
                <a:srgbClr val="FFFFFF"/>
              </a:solidFill>
              <a:latin typeface="Open Sans"/>
              <a:ea typeface="Open Sans"/>
              <a:cs typeface="Open Sans"/>
              <a:sym typeface="Open Sans"/>
            </a:endParaRPr>
          </a:p>
        </p:txBody>
      </p:sp>
      <p:pic>
        <p:nvPicPr>
          <p:cNvPr id="553" name="Google Shape;553;g337a997bcf3_0_52"/>
          <p:cNvPicPr preferRelativeResize="0"/>
          <p:nvPr/>
        </p:nvPicPr>
        <p:blipFill rotWithShape="1">
          <a:blip r:embed="rId28">
            <a:alphaModFix/>
          </a:blip>
          <a:srcRect/>
          <a:stretch/>
        </p:blipFill>
        <p:spPr>
          <a:xfrm>
            <a:off x="7649934" y="4580611"/>
            <a:ext cx="784705" cy="349587"/>
          </a:xfrm>
          <a:prstGeom prst="rect">
            <a:avLst/>
          </a:prstGeom>
          <a:noFill/>
          <a:ln>
            <a:noFill/>
          </a:ln>
        </p:spPr>
      </p:pic>
      <p:pic>
        <p:nvPicPr>
          <p:cNvPr id="554" name="Google Shape;554;g337a997bcf3_0_52" descr="A picture containing drawing, clock, light&#10;&#10;Description automatically generated"/>
          <p:cNvPicPr preferRelativeResize="0"/>
          <p:nvPr/>
        </p:nvPicPr>
        <p:blipFill rotWithShape="1">
          <a:blip r:embed="rId29">
            <a:alphaModFix/>
          </a:blip>
          <a:srcRect/>
          <a:stretch/>
        </p:blipFill>
        <p:spPr>
          <a:xfrm>
            <a:off x="9431813" y="4582026"/>
            <a:ext cx="1222300" cy="194587"/>
          </a:xfrm>
          <a:prstGeom prst="rect">
            <a:avLst/>
          </a:prstGeom>
          <a:noFill/>
          <a:ln>
            <a:noFill/>
          </a:ln>
        </p:spPr>
      </p:pic>
      <p:pic>
        <p:nvPicPr>
          <p:cNvPr id="555" name="Google Shape;555;g337a997bcf3_0_52"/>
          <p:cNvPicPr preferRelativeResize="0"/>
          <p:nvPr/>
        </p:nvPicPr>
        <p:blipFill rotWithShape="1">
          <a:blip r:embed="rId30">
            <a:alphaModFix/>
          </a:blip>
          <a:srcRect r="3381"/>
          <a:stretch/>
        </p:blipFill>
        <p:spPr>
          <a:xfrm>
            <a:off x="8072491" y="5683107"/>
            <a:ext cx="1350030" cy="465530"/>
          </a:xfrm>
          <a:prstGeom prst="rect">
            <a:avLst/>
          </a:prstGeom>
          <a:noFill/>
          <a:ln>
            <a:noFill/>
          </a:ln>
        </p:spPr>
      </p:pic>
      <p:pic>
        <p:nvPicPr>
          <p:cNvPr id="556" name="Google Shape;556;g337a997bcf3_0_52"/>
          <p:cNvPicPr preferRelativeResize="0"/>
          <p:nvPr/>
        </p:nvPicPr>
        <p:blipFill rotWithShape="1">
          <a:blip r:embed="rId31">
            <a:alphaModFix/>
          </a:blip>
          <a:srcRect/>
          <a:stretch/>
        </p:blipFill>
        <p:spPr>
          <a:xfrm>
            <a:off x="10886888" y="4805500"/>
            <a:ext cx="489436" cy="311309"/>
          </a:xfrm>
          <a:prstGeom prst="rect">
            <a:avLst/>
          </a:prstGeom>
          <a:noFill/>
          <a:ln>
            <a:noFill/>
          </a:ln>
        </p:spPr>
      </p:pic>
      <p:pic>
        <p:nvPicPr>
          <p:cNvPr id="557" name="Google Shape;557;g337a997bcf3_0_52"/>
          <p:cNvPicPr preferRelativeResize="0"/>
          <p:nvPr/>
        </p:nvPicPr>
        <p:blipFill rotWithShape="1">
          <a:blip r:embed="rId32">
            <a:alphaModFix/>
          </a:blip>
          <a:srcRect/>
          <a:stretch/>
        </p:blipFill>
        <p:spPr>
          <a:xfrm>
            <a:off x="7616720" y="4932333"/>
            <a:ext cx="784698" cy="625269"/>
          </a:xfrm>
          <a:prstGeom prst="rect">
            <a:avLst/>
          </a:prstGeom>
          <a:noFill/>
          <a:ln>
            <a:noFill/>
          </a:ln>
        </p:spPr>
      </p:pic>
      <p:pic>
        <p:nvPicPr>
          <p:cNvPr id="558" name="Google Shape;558;g337a997bcf3_0_52"/>
          <p:cNvPicPr preferRelativeResize="0"/>
          <p:nvPr/>
        </p:nvPicPr>
        <p:blipFill rotWithShape="1">
          <a:blip r:embed="rId33">
            <a:alphaModFix/>
          </a:blip>
          <a:srcRect/>
          <a:stretch/>
        </p:blipFill>
        <p:spPr>
          <a:xfrm>
            <a:off x="7605520" y="5629843"/>
            <a:ext cx="437008" cy="437107"/>
          </a:xfrm>
          <a:prstGeom prst="rect">
            <a:avLst/>
          </a:prstGeom>
          <a:noFill/>
          <a:ln>
            <a:noFill/>
          </a:ln>
        </p:spPr>
      </p:pic>
      <p:pic>
        <p:nvPicPr>
          <p:cNvPr id="559" name="Google Shape;559;g337a997bcf3_0_52"/>
          <p:cNvPicPr preferRelativeResize="0"/>
          <p:nvPr/>
        </p:nvPicPr>
        <p:blipFill rotWithShape="1">
          <a:blip r:embed="rId34">
            <a:alphaModFix/>
          </a:blip>
          <a:srcRect/>
          <a:stretch/>
        </p:blipFill>
        <p:spPr>
          <a:xfrm>
            <a:off x="9441884" y="5454502"/>
            <a:ext cx="1107098" cy="465541"/>
          </a:xfrm>
          <a:prstGeom prst="rect">
            <a:avLst/>
          </a:prstGeom>
          <a:noFill/>
          <a:ln>
            <a:noFill/>
          </a:ln>
        </p:spPr>
      </p:pic>
      <p:pic>
        <p:nvPicPr>
          <p:cNvPr id="560" name="Google Shape;560;g337a997bcf3_0_52"/>
          <p:cNvPicPr preferRelativeResize="0"/>
          <p:nvPr/>
        </p:nvPicPr>
        <p:blipFill rotWithShape="1">
          <a:blip r:embed="rId35">
            <a:alphaModFix/>
          </a:blip>
          <a:srcRect/>
          <a:stretch/>
        </p:blipFill>
        <p:spPr>
          <a:xfrm>
            <a:off x="10363684" y="5934638"/>
            <a:ext cx="936450" cy="222458"/>
          </a:xfrm>
          <a:prstGeom prst="rect">
            <a:avLst/>
          </a:prstGeom>
          <a:noFill/>
          <a:ln>
            <a:noFill/>
          </a:ln>
        </p:spPr>
      </p:pic>
      <p:pic>
        <p:nvPicPr>
          <p:cNvPr id="561" name="Google Shape;561;g337a997bcf3_0_52"/>
          <p:cNvPicPr preferRelativeResize="0"/>
          <p:nvPr/>
        </p:nvPicPr>
        <p:blipFill rotWithShape="1">
          <a:blip r:embed="rId36">
            <a:alphaModFix/>
          </a:blip>
          <a:srcRect/>
          <a:stretch/>
        </p:blipFill>
        <p:spPr>
          <a:xfrm>
            <a:off x="8127841" y="3859836"/>
            <a:ext cx="642061" cy="642206"/>
          </a:xfrm>
          <a:prstGeom prst="rect">
            <a:avLst/>
          </a:prstGeom>
          <a:noFill/>
          <a:ln>
            <a:noFill/>
          </a:ln>
        </p:spPr>
      </p:pic>
      <p:pic>
        <p:nvPicPr>
          <p:cNvPr id="562" name="Google Shape;562;g337a997bcf3_0_52"/>
          <p:cNvPicPr preferRelativeResize="0"/>
          <p:nvPr/>
        </p:nvPicPr>
        <p:blipFill rotWithShape="1">
          <a:blip r:embed="rId37">
            <a:alphaModFix/>
          </a:blip>
          <a:srcRect l="26545" t="2647" r="27614"/>
          <a:stretch/>
        </p:blipFill>
        <p:spPr>
          <a:xfrm>
            <a:off x="10750049" y="5265810"/>
            <a:ext cx="489425" cy="519841"/>
          </a:xfrm>
          <a:prstGeom prst="rect">
            <a:avLst/>
          </a:prstGeom>
          <a:noFill/>
          <a:ln>
            <a:noFill/>
          </a:ln>
        </p:spPr>
      </p:pic>
      <p:pic>
        <p:nvPicPr>
          <p:cNvPr id="563" name="Google Shape;563;g337a997bcf3_0_52"/>
          <p:cNvPicPr preferRelativeResize="0"/>
          <p:nvPr/>
        </p:nvPicPr>
        <p:blipFill rotWithShape="1">
          <a:blip r:embed="rId38">
            <a:alphaModFix/>
          </a:blip>
          <a:srcRect l="12195"/>
          <a:stretch/>
        </p:blipFill>
        <p:spPr>
          <a:xfrm>
            <a:off x="8612437" y="4392785"/>
            <a:ext cx="801547" cy="674490"/>
          </a:xfrm>
          <a:prstGeom prst="rect">
            <a:avLst/>
          </a:prstGeom>
          <a:noFill/>
          <a:ln>
            <a:noFill/>
          </a:ln>
        </p:spPr>
      </p:pic>
      <p:pic>
        <p:nvPicPr>
          <p:cNvPr id="564" name="Google Shape;564;g337a997bcf3_0_52"/>
          <p:cNvPicPr preferRelativeResize="0"/>
          <p:nvPr/>
        </p:nvPicPr>
        <p:blipFill>
          <a:blip r:embed="rId39">
            <a:alphaModFix/>
          </a:blip>
          <a:stretch>
            <a:fillRect/>
          </a:stretch>
        </p:blipFill>
        <p:spPr>
          <a:xfrm>
            <a:off x="9399226" y="4982135"/>
            <a:ext cx="1350026" cy="419239"/>
          </a:xfrm>
          <a:prstGeom prst="rect">
            <a:avLst/>
          </a:prstGeom>
          <a:noFill/>
          <a:ln>
            <a:noFill/>
          </a:ln>
        </p:spPr>
      </p:pic>
      <p:pic>
        <p:nvPicPr>
          <p:cNvPr id="565" name="Google Shape;565;g337a997bcf3_0_52"/>
          <p:cNvPicPr preferRelativeResize="0"/>
          <p:nvPr/>
        </p:nvPicPr>
        <p:blipFill>
          <a:blip r:embed="rId40">
            <a:alphaModFix/>
          </a:blip>
          <a:stretch>
            <a:fillRect/>
          </a:stretch>
        </p:blipFill>
        <p:spPr>
          <a:xfrm>
            <a:off x="8452800" y="5081827"/>
            <a:ext cx="853176" cy="351173"/>
          </a:xfrm>
          <a:prstGeom prst="rect">
            <a:avLst/>
          </a:prstGeom>
          <a:noFill/>
          <a:ln>
            <a:noFill/>
          </a:ln>
        </p:spPr>
      </p:pic>
      <p:sp>
        <p:nvSpPr>
          <p:cNvPr id="566" name="Google Shape;566;g337a997bcf3_0_52"/>
          <p:cNvSpPr/>
          <p:nvPr/>
        </p:nvSpPr>
        <p:spPr>
          <a:xfrm>
            <a:off x="6000750" y="2366750"/>
            <a:ext cx="251700" cy="214200"/>
          </a:xfrm>
          <a:prstGeom prst="rightArrow">
            <a:avLst>
              <a:gd name="adj1" fmla="val 50000"/>
              <a:gd name="adj2" fmla="val 50000"/>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pic>
        <p:nvPicPr>
          <p:cNvPr id="572" name="Google Shape;572;g337a997bcf3_0_190"/>
          <p:cNvPicPr preferRelativeResize="0"/>
          <p:nvPr/>
        </p:nvPicPr>
        <p:blipFill rotWithShape="1">
          <a:blip r:embed="rId3">
            <a:alphaModFix/>
          </a:blip>
          <a:srcRect/>
          <a:stretch/>
        </p:blipFill>
        <p:spPr>
          <a:xfrm>
            <a:off x="3987075" y="1879123"/>
            <a:ext cx="3625776" cy="3493681"/>
          </a:xfrm>
          <a:prstGeom prst="rect">
            <a:avLst/>
          </a:prstGeom>
          <a:noFill/>
          <a:ln>
            <a:noFill/>
          </a:ln>
        </p:spPr>
      </p:pic>
      <p:sp>
        <p:nvSpPr>
          <p:cNvPr id="573" name="Google Shape;573;g337a997bcf3_0_190"/>
          <p:cNvSpPr txBox="1"/>
          <p:nvPr/>
        </p:nvSpPr>
        <p:spPr>
          <a:xfrm>
            <a:off x="838200" y="365125"/>
            <a:ext cx="10515600" cy="5052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None/>
            </a:pPr>
            <a:r>
              <a:rPr lang="en-US" sz="2400" b="1">
                <a:solidFill>
                  <a:schemeClr val="accent1"/>
                </a:solidFill>
                <a:latin typeface="Open Sans"/>
                <a:ea typeface="Open Sans"/>
                <a:cs typeface="Open Sans"/>
                <a:sym typeface="Open Sans"/>
              </a:rPr>
              <a:t>Verusen’s Material Graph: </a:t>
            </a:r>
            <a:r>
              <a:rPr lang="en-US" sz="2400" b="1">
                <a:solidFill>
                  <a:srgbClr val="3EC26D"/>
                </a:solidFill>
                <a:latin typeface="Open Sans"/>
                <a:ea typeface="Open Sans"/>
                <a:cs typeface="Open Sans"/>
                <a:sym typeface="Open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8"/>
                  </a:ext>
                </a:extLst>
              </a:rPr>
              <a:t>The Core </a:t>
            </a:r>
            <a:r>
              <a:rPr lang="en-US" sz="2400" b="1">
                <a:solidFill>
                  <a:schemeClr val="accent1"/>
                </a:solidFill>
                <a:latin typeface="Open Sans"/>
                <a:ea typeface="Open Sans"/>
                <a:cs typeface="Open Sans"/>
                <a:sym typeface="Open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9"/>
                  </a:ext>
                </a:extLst>
              </a:rPr>
              <a:t>of the Verusen Platform</a:t>
            </a:r>
            <a:endParaRPr sz="2400" b="1">
              <a:solidFill>
                <a:schemeClr val="accent1"/>
              </a:solidFill>
              <a:latin typeface="Open Sans"/>
              <a:ea typeface="Open Sans"/>
              <a:cs typeface="Open Sans"/>
              <a:sym typeface="Open Sans"/>
            </a:endParaRPr>
          </a:p>
        </p:txBody>
      </p:sp>
      <p:sp>
        <p:nvSpPr>
          <p:cNvPr id="574" name="Google Shape;574;g337a997bcf3_0_190"/>
          <p:cNvSpPr txBox="1"/>
          <p:nvPr/>
        </p:nvSpPr>
        <p:spPr>
          <a:xfrm>
            <a:off x="744982" y="2158276"/>
            <a:ext cx="30891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a:solidFill>
                  <a:srgbClr val="0075C9"/>
                </a:solidFill>
                <a:latin typeface="Open Sans"/>
                <a:ea typeface="Open Sans"/>
                <a:cs typeface="Open Sans"/>
                <a:sym typeface="Open Sans"/>
              </a:rPr>
              <a:t>51</a:t>
            </a:r>
            <a:r>
              <a:rPr lang="en-US" sz="1800" b="1">
                <a:solidFill>
                  <a:srgbClr val="0075C9"/>
                </a:solidFill>
                <a:latin typeface="Open Sans"/>
                <a:ea typeface="Open Sans"/>
                <a:cs typeface="Open Sans"/>
                <a:sym typeface="Open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0"/>
                  </a:ext>
                </a:extLst>
              </a:rPr>
              <a:t>MM+ MRO Materials</a:t>
            </a:r>
            <a:endParaRPr sz="1800" b="1" i="0" u="none" strike="noStrike" cap="none">
              <a:solidFill>
                <a:srgbClr val="0075C9"/>
              </a:solidFill>
              <a:latin typeface="Open Sans"/>
              <a:ea typeface="Open Sans"/>
              <a:cs typeface="Open Sans"/>
              <a:sym typeface="Open Sans"/>
            </a:endParaRPr>
          </a:p>
        </p:txBody>
      </p:sp>
      <p:sp>
        <p:nvSpPr>
          <p:cNvPr id="575" name="Google Shape;575;g337a997bcf3_0_190"/>
          <p:cNvSpPr txBox="1"/>
          <p:nvPr/>
        </p:nvSpPr>
        <p:spPr>
          <a:xfrm>
            <a:off x="744982" y="2576639"/>
            <a:ext cx="2934300" cy="7941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200"/>
              <a:buFont typeface="Arial"/>
              <a:buNone/>
            </a:pPr>
            <a:r>
              <a:rPr lang="en-US" sz="1200">
                <a:solidFill>
                  <a:srgbClr val="003251"/>
                </a:solidFill>
                <a:latin typeface="Open Sans"/>
                <a:ea typeface="Open Sans"/>
                <a:cs typeface="Open Sans"/>
                <a:sym typeface="Open Sans"/>
              </a:rPr>
              <a:t>We’ve cultivated data partnerships with industry associations, distributors, and select manufacturers and continue to grow our dataset.</a:t>
            </a:r>
            <a:endParaRPr sz="1200" b="0" i="0" u="none" strike="noStrike" cap="none">
              <a:solidFill>
                <a:srgbClr val="003251"/>
              </a:solidFill>
              <a:latin typeface="Open Sans"/>
              <a:ea typeface="Open Sans"/>
              <a:cs typeface="Open Sans"/>
              <a:sym typeface="Open Sans"/>
            </a:endParaRPr>
          </a:p>
        </p:txBody>
      </p:sp>
      <p:cxnSp>
        <p:nvCxnSpPr>
          <p:cNvPr id="576" name="Google Shape;576;g337a997bcf3_0_190"/>
          <p:cNvCxnSpPr/>
          <p:nvPr/>
        </p:nvCxnSpPr>
        <p:spPr>
          <a:xfrm rot="10800000" flipH="1">
            <a:off x="3043238" y="2523076"/>
            <a:ext cx="1215600" cy="9300"/>
          </a:xfrm>
          <a:prstGeom prst="straightConnector1">
            <a:avLst/>
          </a:prstGeom>
          <a:noFill/>
          <a:ln w="9525" cap="flat" cmpd="sng">
            <a:solidFill>
              <a:srgbClr val="CACCCF"/>
            </a:solidFill>
            <a:prstDash val="solid"/>
            <a:round/>
            <a:headEnd type="none" w="sm" len="sm"/>
            <a:tailEnd type="triangle" w="med" len="med"/>
          </a:ln>
        </p:spPr>
      </p:cxnSp>
      <p:sp>
        <p:nvSpPr>
          <p:cNvPr id="577" name="Google Shape;577;g337a997bcf3_0_190"/>
          <p:cNvSpPr txBox="1"/>
          <p:nvPr/>
        </p:nvSpPr>
        <p:spPr>
          <a:xfrm>
            <a:off x="744982" y="3812626"/>
            <a:ext cx="20376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a:solidFill>
                  <a:srgbClr val="0075C9"/>
                </a:solidFill>
                <a:latin typeface="Open Sans"/>
                <a:ea typeface="Open Sans"/>
                <a:cs typeface="Open Sans"/>
                <a:sym typeface="Open Sans"/>
              </a:rPr>
              <a:t>MRO Specific</a:t>
            </a:r>
            <a:endParaRPr sz="1800" b="1" i="0" u="none" strike="noStrike" cap="none">
              <a:solidFill>
                <a:srgbClr val="0075C9"/>
              </a:solidFill>
              <a:latin typeface="Open Sans"/>
              <a:ea typeface="Open Sans"/>
              <a:cs typeface="Open Sans"/>
              <a:sym typeface="Open Sans"/>
            </a:endParaRPr>
          </a:p>
        </p:txBody>
      </p:sp>
      <p:sp>
        <p:nvSpPr>
          <p:cNvPr id="578" name="Google Shape;578;g337a997bcf3_0_190"/>
          <p:cNvSpPr txBox="1"/>
          <p:nvPr/>
        </p:nvSpPr>
        <p:spPr>
          <a:xfrm>
            <a:off x="744982" y="4161604"/>
            <a:ext cx="2934300" cy="9684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200"/>
              <a:buFont typeface="Arial"/>
              <a:buNone/>
            </a:pPr>
            <a:r>
              <a:rPr lang="en-US" sz="1200">
                <a:solidFill>
                  <a:srgbClr val="003251"/>
                </a:solidFill>
                <a:latin typeface="Open Sans"/>
                <a:ea typeface="Open Sans"/>
                <a:cs typeface="Open Sans"/>
                <a:sym typeface="Open Sans"/>
              </a:rPr>
              <a:t>We’ve optimized multiple NLP and data engineering preprocessing techniques specific to MRO (e.g., abbreviations, UoM, etc.)</a:t>
            </a:r>
            <a:endParaRPr sz="1200" b="0" i="0" u="none" strike="noStrike" cap="none">
              <a:solidFill>
                <a:srgbClr val="003251"/>
              </a:solidFill>
              <a:latin typeface="Open Sans"/>
              <a:ea typeface="Open Sans"/>
              <a:cs typeface="Open Sans"/>
              <a:sym typeface="Open Sans"/>
            </a:endParaRPr>
          </a:p>
        </p:txBody>
      </p:sp>
      <p:cxnSp>
        <p:nvCxnSpPr>
          <p:cNvPr id="579" name="Google Shape;579;g337a997bcf3_0_190"/>
          <p:cNvCxnSpPr>
            <a:stCxn id="577" idx="3"/>
          </p:cNvCxnSpPr>
          <p:nvPr/>
        </p:nvCxnSpPr>
        <p:spPr>
          <a:xfrm>
            <a:off x="2782582" y="4043476"/>
            <a:ext cx="1227900" cy="6900"/>
          </a:xfrm>
          <a:prstGeom prst="straightConnector1">
            <a:avLst/>
          </a:prstGeom>
          <a:noFill/>
          <a:ln w="9525" cap="flat" cmpd="sng">
            <a:solidFill>
              <a:srgbClr val="CACCCF"/>
            </a:solidFill>
            <a:prstDash val="solid"/>
            <a:round/>
            <a:headEnd type="none" w="sm" len="sm"/>
            <a:tailEnd type="triangle" w="med" len="med"/>
          </a:ln>
        </p:spPr>
      </p:cxnSp>
      <p:sp>
        <p:nvSpPr>
          <p:cNvPr id="580" name="Google Shape;580;g337a997bcf3_0_190"/>
          <p:cNvSpPr txBox="1"/>
          <p:nvPr/>
        </p:nvSpPr>
        <p:spPr>
          <a:xfrm>
            <a:off x="8136813" y="2158276"/>
            <a:ext cx="3310200" cy="738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a:solidFill>
                  <a:srgbClr val="0075C9"/>
                </a:solidFill>
                <a:latin typeface="Open Sans"/>
                <a:ea typeface="Open Sans"/>
                <a:cs typeface="Open Sans"/>
                <a:sym typeface="Open Sans"/>
              </a:rPr>
              <a:t>Billions of MRO Transactions</a:t>
            </a:r>
            <a:endParaRPr sz="1800" b="1" i="0" u="none" strike="noStrike" cap="none">
              <a:solidFill>
                <a:srgbClr val="0075C9"/>
              </a:solidFill>
              <a:latin typeface="Open Sans"/>
              <a:ea typeface="Open Sans"/>
              <a:cs typeface="Open Sans"/>
              <a:sym typeface="Open Sans"/>
            </a:endParaRPr>
          </a:p>
        </p:txBody>
      </p:sp>
      <p:sp>
        <p:nvSpPr>
          <p:cNvPr id="581" name="Google Shape;581;g337a997bcf3_0_190"/>
          <p:cNvSpPr txBox="1"/>
          <p:nvPr/>
        </p:nvSpPr>
        <p:spPr>
          <a:xfrm>
            <a:off x="8136813" y="2805239"/>
            <a:ext cx="2934300" cy="7941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200"/>
              <a:buFont typeface="Arial"/>
              <a:buNone/>
            </a:pPr>
            <a:r>
              <a:rPr lang="en-US" sz="1200">
                <a:solidFill>
                  <a:srgbClr val="003251"/>
                </a:solidFill>
                <a:latin typeface="Open Sans"/>
                <a:ea typeface="Open Sans"/>
                <a:cs typeface="Open Sans"/>
                <a:sym typeface="Open Sans"/>
              </a:rPr>
              <a:t>We’ve aggregated, anonymized and analyzed </a:t>
            </a:r>
            <a:r>
              <a:rPr lang="en-US" sz="1200" b="0" i="0" u="none" strike="noStrike" cap="none">
                <a:solidFill>
                  <a:srgbClr val="003251"/>
                </a:solidFill>
                <a:latin typeface="Open Sans"/>
                <a:ea typeface="Open Sans"/>
                <a:cs typeface="Open Sans"/>
                <a:sym typeface="Open Sans"/>
              </a:rPr>
              <a:t>“shop floor” decisions</a:t>
            </a:r>
            <a:r>
              <a:rPr lang="en-US" sz="1200">
                <a:solidFill>
                  <a:srgbClr val="003251"/>
                </a:solidFill>
                <a:latin typeface="Open Sans"/>
                <a:ea typeface="Open Sans"/>
                <a:cs typeface="Open Sans"/>
                <a:sym typeface="Open Sans"/>
              </a:rPr>
              <a:t>, issuances, purchase orders, work orders, and anything else that yields material insight.</a:t>
            </a:r>
            <a:endParaRPr sz="1200" b="0" i="0" u="none" strike="noStrike" cap="none">
              <a:solidFill>
                <a:srgbClr val="003251"/>
              </a:solidFill>
              <a:latin typeface="Open Sans"/>
              <a:ea typeface="Open Sans"/>
              <a:cs typeface="Open Sans"/>
              <a:sym typeface="Open Sans"/>
            </a:endParaRPr>
          </a:p>
        </p:txBody>
      </p:sp>
      <p:sp>
        <p:nvSpPr>
          <p:cNvPr id="582" name="Google Shape;582;g337a997bcf3_0_190"/>
          <p:cNvSpPr txBox="1"/>
          <p:nvPr/>
        </p:nvSpPr>
        <p:spPr>
          <a:xfrm>
            <a:off x="8136813" y="3965026"/>
            <a:ext cx="30891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a:solidFill>
                  <a:srgbClr val="0075C9"/>
                </a:solidFill>
                <a:latin typeface="Open Sans"/>
                <a:ea typeface="Open Sans"/>
                <a:cs typeface="Open Sans"/>
                <a:sym typeface="Open Sans"/>
              </a:rPr>
              <a:t>Modern LLM Technology</a:t>
            </a:r>
            <a:endParaRPr sz="1800" b="1" i="0" u="none" strike="noStrike" cap="none">
              <a:solidFill>
                <a:srgbClr val="0075C9"/>
              </a:solidFill>
              <a:latin typeface="Open Sans"/>
              <a:ea typeface="Open Sans"/>
              <a:cs typeface="Open Sans"/>
              <a:sym typeface="Open Sans"/>
            </a:endParaRPr>
          </a:p>
        </p:txBody>
      </p:sp>
      <p:sp>
        <p:nvSpPr>
          <p:cNvPr id="583" name="Google Shape;583;g337a997bcf3_0_190"/>
          <p:cNvSpPr txBox="1"/>
          <p:nvPr/>
        </p:nvSpPr>
        <p:spPr>
          <a:xfrm>
            <a:off x="8136825" y="4314004"/>
            <a:ext cx="2934300" cy="11100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200"/>
              <a:buFont typeface="Arial"/>
              <a:buNone/>
            </a:pPr>
            <a:r>
              <a:rPr lang="en-US" sz="1200">
                <a:solidFill>
                  <a:srgbClr val="003251"/>
                </a:solidFill>
                <a:latin typeface="Open Sans"/>
                <a:ea typeface="Open Sans"/>
                <a:cs typeface="Open Sans"/>
                <a:sym typeface="Open Sans"/>
              </a:rPr>
              <a:t>We utilize an LLM optimized for our graph that we’ve fine tuned to the nuances of MRO materials.</a:t>
            </a:r>
            <a:endParaRPr sz="1200" b="0" i="0" u="none" strike="noStrike" cap="none">
              <a:solidFill>
                <a:srgbClr val="003251"/>
              </a:solidFill>
              <a:latin typeface="Open Sans"/>
              <a:ea typeface="Open Sans"/>
              <a:cs typeface="Open Sans"/>
              <a:sym typeface="Open Sans"/>
            </a:endParaRPr>
          </a:p>
        </p:txBody>
      </p:sp>
      <p:cxnSp>
        <p:nvCxnSpPr>
          <p:cNvPr id="584" name="Google Shape;584;g337a997bcf3_0_190"/>
          <p:cNvCxnSpPr>
            <a:stCxn id="580" idx="1"/>
          </p:cNvCxnSpPr>
          <p:nvPr/>
        </p:nvCxnSpPr>
        <p:spPr>
          <a:xfrm rot="10800000">
            <a:off x="7300713" y="2527726"/>
            <a:ext cx="836100" cy="0"/>
          </a:xfrm>
          <a:prstGeom prst="straightConnector1">
            <a:avLst/>
          </a:prstGeom>
          <a:noFill/>
          <a:ln w="9525" cap="flat" cmpd="sng">
            <a:solidFill>
              <a:srgbClr val="CACCCF"/>
            </a:solidFill>
            <a:prstDash val="solid"/>
            <a:round/>
            <a:headEnd type="none" w="sm" len="sm"/>
            <a:tailEnd type="triangle" w="med" len="med"/>
          </a:ln>
        </p:spPr>
      </p:cxnSp>
      <p:cxnSp>
        <p:nvCxnSpPr>
          <p:cNvPr id="585" name="Google Shape;585;g337a997bcf3_0_190"/>
          <p:cNvCxnSpPr>
            <a:stCxn id="582" idx="1"/>
          </p:cNvCxnSpPr>
          <p:nvPr/>
        </p:nvCxnSpPr>
        <p:spPr>
          <a:xfrm rot="10800000">
            <a:off x="7607313" y="4195876"/>
            <a:ext cx="529500" cy="0"/>
          </a:xfrm>
          <a:prstGeom prst="straightConnector1">
            <a:avLst/>
          </a:prstGeom>
          <a:noFill/>
          <a:ln w="9525" cap="flat" cmpd="sng">
            <a:solidFill>
              <a:srgbClr val="CACCCF"/>
            </a:solidFill>
            <a:prstDash val="solid"/>
            <a:round/>
            <a:headEnd type="none" w="sm" len="sm"/>
            <a:tailEnd type="triangle" w="med" len="med"/>
          </a:ln>
        </p:spPr>
      </p:cxnSp>
      <p:sp>
        <p:nvSpPr>
          <p:cNvPr id="586" name="Google Shape;586;g337a997bcf3_0_190"/>
          <p:cNvSpPr txBox="1"/>
          <p:nvPr/>
        </p:nvSpPr>
        <p:spPr>
          <a:xfrm>
            <a:off x="1098800" y="5626875"/>
            <a:ext cx="9558600" cy="12471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sz="1900" b="1" i="1">
                <a:solidFill>
                  <a:srgbClr val="003251"/>
                </a:solidFill>
                <a:latin typeface="Open Sans"/>
                <a:ea typeface="Open Sans"/>
                <a:cs typeface="Open Sans"/>
                <a:sym typeface="Open Sans"/>
              </a:rPr>
              <a:t>Our MRO material graph, the most complete and accurate of its kind, </a:t>
            </a:r>
            <a:endParaRPr sz="1900" b="1" i="1">
              <a:solidFill>
                <a:srgbClr val="003251"/>
              </a:solidFill>
              <a:latin typeface="Open Sans"/>
              <a:ea typeface="Open Sans"/>
              <a:cs typeface="Open Sans"/>
              <a:sym typeface="Open Sans"/>
            </a:endParaRPr>
          </a:p>
          <a:p>
            <a:pPr marL="0" lvl="0" indent="0" algn="ctr" rtl="0">
              <a:spcBef>
                <a:spcPts val="0"/>
              </a:spcBef>
              <a:spcAft>
                <a:spcPts val="0"/>
              </a:spcAft>
              <a:buNone/>
            </a:pPr>
            <a:r>
              <a:rPr lang="en-US" sz="1900" b="1" i="1">
                <a:solidFill>
                  <a:srgbClr val="003251"/>
                </a:solidFill>
                <a:latin typeface="Open Sans"/>
                <a:ea typeface="Open Sans"/>
                <a:cs typeface="Open Sans"/>
                <a:sym typeface="Open Sans"/>
              </a:rPr>
              <a:t>enables us to uniquely identify trends in your data </a:t>
            </a:r>
            <a:endParaRPr sz="1900" b="1" i="1">
              <a:solidFill>
                <a:srgbClr val="003251"/>
              </a:solidFill>
              <a:latin typeface="Open Sans"/>
              <a:ea typeface="Open Sans"/>
              <a:cs typeface="Open Sans"/>
              <a:sym typeface="Open Sans"/>
            </a:endParaRPr>
          </a:p>
          <a:p>
            <a:pPr marL="0" lvl="0" indent="0" algn="ctr" rtl="0">
              <a:spcBef>
                <a:spcPts val="0"/>
              </a:spcBef>
              <a:spcAft>
                <a:spcPts val="0"/>
              </a:spcAft>
              <a:buNone/>
            </a:pPr>
            <a:r>
              <a:rPr lang="en-US" sz="1900" b="1" i="1">
                <a:solidFill>
                  <a:srgbClr val="003251"/>
                </a:solidFill>
                <a:latin typeface="Open Sans"/>
                <a:ea typeface="Open Sans"/>
                <a:cs typeface="Open Sans"/>
                <a:sym typeface="Open Sans"/>
              </a:rPr>
              <a:t>while allowing us to get up and running day one without prolonged training</a:t>
            </a:r>
            <a:endParaRPr sz="1900" b="1" i="1">
              <a:solidFill>
                <a:srgbClr val="003251"/>
              </a:solidFill>
              <a:latin typeface="Open Sans"/>
              <a:ea typeface="Open Sans"/>
              <a:cs typeface="Open Sans"/>
              <a:sym typeface="Open Sans"/>
            </a:endParaRPr>
          </a:p>
        </p:txBody>
      </p:sp>
      <p:sp>
        <p:nvSpPr>
          <p:cNvPr id="587" name="Google Shape;587;g337a997bcf3_0_190"/>
          <p:cNvSpPr txBox="1"/>
          <p:nvPr/>
        </p:nvSpPr>
        <p:spPr>
          <a:xfrm>
            <a:off x="0" y="1219200"/>
            <a:ext cx="12192000" cy="477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900" i="1">
                <a:solidFill>
                  <a:srgbClr val="003251"/>
                </a:solidFill>
                <a:latin typeface="Open Sans"/>
                <a:ea typeface="Open Sans"/>
                <a:cs typeface="Open Sans"/>
                <a:sym typeface="Open Sans"/>
              </a:rPr>
              <a:t>Solving MRO’s toughest challenges begins with overcoming traditional data issues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g337a997bcf3_0_214"/>
          <p:cNvSpPr txBox="1">
            <a:spLocks noGrp="1"/>
          </p:cNvSpPr>
          <p:nvPr>
            <p:ph type="title"/>
          </p:nvPr>
        </p:nvSpPr>
        <p:spPr>
          <a:xfrm>
            <a:off x="838188" y="0"/>
            <a:ext cx="10515600" cy="13257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4300" b="0"/>
              <a:t>System of Record + System of Intelligence</a:t>
            </a:r>
            <a:endParaRPr sz="4300"/>
          </a:p>
        </p:txBody>
      </p:sp>
      <p:graphicFrame>
        <p:nvGraphicFramePr>
          <p:cNvPr id="116" name="Google Shape;116;g337a997bcf3_0_214"/>
          <p:cNvGraphicFramePr/>
          <p:nvPr/>
        </p:nvGraphicFramePr>
        <p:xfrm>
          <a:off x="954100" y="1503400"/>
          <a:ext cx="10287000" cy="3715616"/>
        </p:xfrm>
        <a:graphic>
          <a:graphicData uri="http://schemas.openxmlformats.org/drawingml/2006/table">
            <a:tbl>
              <a:tblPr>
                <a:noFill/>
                <a:tableStyleId>{4E05A204-469D-47C5-9A17-217217AF349B}</a:tableStyleId>
              </a:tblPr>
              <a:tblGrid>
                <a:gridCol w="4760125">
                  <a:extLst>
                    <a:ext uri="{9D8B030D-6E8A-4147-A177-3AD203B41FA5}">
                      <a16:colId xmlns:a16="http://schemas.microsoft.com/office/drawing/2014/main" val="20000"/>
                    </a:ext>
                  </a:extLst>
                </a:gridCol>
                <a:gridCol w="5526875">
                  <a:extLst>
                    <a:ext uri="{9D8B030D-6E8A-4147-A177-3AD203B41FA5}">
                      <a16:colId xmlns:a16="http://schemas.microsoft.com/office/drawing/2014/main" val="20001"/>
                    </a:ext>
                  </a:extLst>
                </a:gridCol>
              </a:tblGrid>
              <a:tr h="381000">
                <a:tc>
                  <a:txBody>
                    <a:bodyPr/>
                    <a:lstStyle/>
                    <a:p>
                      <a:pPr marL="0" lvl="0" indent="0" algn="ctr" rtl="0">
                        <a:spcBef>
                          <a:spcPts val="0"/>
                        </a:spcBef>
                        <a:spcAft>
                          <a:spcPts val="0"/>
                        </a:spcAft>
                        <a:buNone/>
                      </a:pPr>
                      <a:r>
                        <a:rPr lang="en-US" sz="2400" b="1"/>
                        <a:t>Hexagon EAM Role</a:t>
                      </a:r>
                      <a:endParaRPr sz="2400" b="1"/>
                    </a:p>
                  </a:txBody>
                  <a:tcPr marL="91425" marR="91425" marT="91425" marB="91425">
                    <a:solidFill>
                      <a:schemeClr val="accent4"/>
                    </a:solidFill>
                  </a:tcPr>
                </a:tc>
                <a:tc>
                  <a:txBody>
                    <a:bodyPr/>
                    <a:lstStyle/>
                    <a:p>
                      <a:pPr marL="0" lvl="0" indent="0" algn="ctr" rtl="0">
                        <a:lnSpc>
                          <a:spcPct val="115000"/>
                        </a:lnSpc>
                        <a:spcBef>
                          <a:spcPts val="0"/>
                        </a:spcBef>
                        <a:spcAft>
                          <a:spcPts val="0"/>
                        </a:spcAft>
                        <a:buNone/>
                      </a:pPr>
                      <a:r>
                        <a:rPr lang="en-US" sz="2400" b="1">
                          <a:solidFill>
                            <a:schemeClr val="accent1"/>
                          </a:solidFill>
                        </a:rPr>
                        <a:t>Verusen’s Complementary Role</a:t>
                      </a:r>
                      <a:endParaRPr sz="2400" b="1">
                        <a:solidFill>
                          <a:schemeClr val="accent1"/>
                        </a:solidFill>
                      </a:endParaRPr>
                    </a:p>
                  </a:txBody>
                  <a:tcPr marL="91425" marR="91425" marT="91425" marB="91425">
                    <a:solidFill>
                      <a:schemeClr val="accent4"/>
                    </a:solidFill>
                  </a:tcPr>
                </a:tc>
                <a:extLst>
                  <a:ext uri="{0D108BD9-81ED-4DB2-BD59-A6C34878D82A}">
                    <a16:rowId xmlns:a16="http://schemas.microsoft.com/office/drawing/2014/main" val="10000"/>
                  </a:ext>
                </a:extLst>
              </a:tr>
              <a:tr h="381000">
                <a:tc>
                  <a:txBody>
                    <a:bodyPr/>
                    <a:lstStyle/>
                    <a:p>
                      <a:pPr marL="0" lvl="0" indent="0" algn="ctr" rtl="0">
                        <a:spcBef>
                          <a:spcPts val="0"/>
                        </a:spcBef>
                        <a:spcAft>
                          <a:spcPts val="0"/>
                        </a:spcAft>
                        <a:buNone/>
                      </a:pPr>
                      <a:r>
                        <a:rPr lang="en-US" sz="1800"/>
                        <a:t>Manages inventory transactions (e.g., receipts, issues, transfers)</a:t>
                      </a:r>
                      <a:endParaRPr sz="1800"/>
                    </a:p>
                  </a:txBody>
                  <a:tcPr marL="91425" marR="91425" marT="91425" marB="91425"/>
                </a:tc>
                <a:tc>
                  <a:txBody>
                    <a:bodyPr/>
                    <a:lstStyle/>
                    <a:p>
                      <a:pPr marL="0" lvl="0" indent="0" algn="ctr" rtl="0">
                        <a:lnSpc>
                          <a:spcPct val="115000"/>
                        </a:lnSpc>
                        <a:spcBef>
                          <a:spcPts val="0"/>
                        </a:spcBef>
                        <a:spcAft>
                          <a:spcPts val="0"/>
                        </a:spcAft>
                        <a:buNone/>
                      </a:pPr>
                      <a:r>
                        <a:rPr lang="en-US" sz="1800">
                          <a:solidFill>
                            <a:schemeClr val="accent1"/>
                          </a:solidFill>
                        </a:rPr>
                        <a:t>Analyzes historical transaction data to identify patterns and optimize inventory policies</a:t>
                      </a:r>
                      <a:endParaRPr sz="1800">
                        <a:solidFill>
                          <a:schemeClr val="accent1"/>
                        </a:solidFill>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ctr" rtl="0">
                        <a:spcBef>
                          <a:spcPts val="0"/>
                        </a:spcBef>
                        <a:spcAft>
                          <a:spcPts val="0"/>
                        </a:spcAft>
                        <a:buNone/>
                      </a:pPr>
                      <a:r>
                        <a:rPr lang="en-US" sz="1800"/>
                        <a:t>Stores part master data (e.g., ABC classification, min/max levels)</a:t>
                      </a:r>
                      <a:endParaRPr sz="1800"/>
                    </a:p>
                  </a:txBody>
                  <a:tcPr marL="91425" marR="91425" marT="91425" marB="91425"/>
                </a:tc>
                <a:tc>
                  <a:txBody>
                    <a:bodyPr/>
                    <a:lstStyle/>
                    <a:p>
                      <a:pPr marL="0" lvl="0" indent="0" algn="ctr" rtl="0">
                        <a:lnSpc>
                          <a:spcPct val="115000"/>
                        </a:lnSpc>
                        <a:spcBef>
                          <a:spcPts val="0"/>
                        </a:spcBef>
                        <a:spcAft>
                          <a:spcPts val="0"/>
                        </a:spcAft>
                        <a:buNone/>
                      </a:pPr>
                      <a:r>
                        <a:rPr lang="en-US" sz="1800">
                          <a:solidFill>
                            <a:schemeClr val="accent1"/>
                          </a:solidFill>
                        </a:rPr>
                        <a:t>Provides AI-driven recommendations for criticality, stocking levels, duplication, networking, sharing</a:t>
                      </a:r>
                      <a:endParaRPr sz="1800">
                        <a:solidFill>
                          <a:schemeClr val="accent1"/>
                        </a:solidFill>
                      </a:endParaRPr>
                    </a:p>
                  </a:txBody>
                  <a:tcPr marL="91425" marR="91425" marT="91425" marB="91425"/>
                </a:tc>
                <a:extLst>
                  <a:ext uri="{0D108BD9-81ED-4DB2-BD59-A6C34878D82A}">
                    <a16:rowId xmlns:a16="http://schemas.microsoft.com/office/drawing/2014/main" val="10002"/>
                  </a:ext>
                </a:extLst>
              </a:tr>
              <a:tr h="381000">
                <a:tc>
                  <a:txBody>
                    <a:bodyPr/>
                    <a:lstStyle/>
                    <a:p>
                      <a:pPr marL="0" lvl="0" indent="0" algn="ctr" rtl="0">
                        <a:spcBef>
                          <a:spcPts val="0"/>
                        </a:spcBef>
                        <a:spcAft>
                          <a:spcPts val="0"/>
                        </a:spcAft>
                        <a:buNone/>
                      </a:pPr>
                      <a:r>
                        <a:rPr lang="en-US" sz="1800"/>
                        <a:t>Manages purchase orders and procurement workflow</a:t>
                      </a:r>
                      <a:endParaRPr sz="1800"/>
                    </a:p>
                  </a:txBody>
                  <a:tcPr marL="91425" marR="91425" marT="91425" marB="91425"/>
                </a:tc>
                <a:tc>
                  <a:txBody>
                    <a:bodyPr/>
                    <a:lstStyle/>
                    <a:p>
                      <a:pPr marL="0" lvl="0" indent="0" algn="ctr" rtl="0">
                        <a:lnSpc>
                          <a:spcPct val="115000"/>
                        </a:lnSpc>
                        <a:spcBef>
                          <a:spcPts val="0"/>
                        </a:spcBef>
                        <a:spcAft>
                          <a:spcPts val="0"/>
                        </a:spcAft>
                        <a:buNone/>
                      </a:pPr>
                      <a:r>
                        <a:rPr lang="en-US" sz="1800">
                          <a:solidFill>
                            <a:schemeClr val="accent1"/>
                          </a:solidFill>
                        </a:rPr>
                        <a:t>Optimizes procurement decisions by identifying lead time risks, PPV, tail spend, supplier alternatives</a:t>
                      </a:r>
                      <a:endParaRPr sz="1800">
                        <a:solidFill>
                          <a:schemeClr val="accent1"/>
                        </a:solidFill>
                      </a:endParaRPr>
                    </a:p>
                  </a:txBody>
                  <a:tcPr marL="91425" marR="91425" marT="91425" marB="91425"/>
                </a:tc>
                <a:extLst>
                  <a:ext uri="{0D108BD9-81ED-4DB2-BD59-A6C34878D82A}">
                    <a16:rowId xmlns:a16="http://schemas.microsoft.com/office/drawing/2014/main" val="10003"/>
                  </a:ext>
                </a:extLst>
              </a:tr>
              <a:tr h="381000">
                <a:tc>
                  <a:txBody>
                    <a:bodyPr/>
                    <a:lstStyle/>
                    <a:p>
                      <a:pPr marL="0" lvl="0" indent="0" algn="ctr" rtl="0">
                        <a:spcBef>
                          <a:spcPts val="0"/>
                        </a:spcBef>
                        <a:spcAft>
                          <a:spcPts val="0"/>
                        </a:spcAft>
                        <a:buNone/>
                      </a:pPr>
                      <a:r>
                        <a:rPr lang="en-US" sz="1800"/>
                        <a:t>Relies on manual user input for classification &amp; min/max levels</a:t>
                      </a:r>
                      <a:endParaRPr sz="1800"/>
                    </a:p>
                  </a:txBody>
                  <a:tcPr marL="91425" marR="91425" marT="91425" marB="91425"/>
                </a:tc>
                <a:tc>
                  <a:txBody>
                    <a:bodyPr/>
                    <a:lstStyle/>
                    <a:p>
                      <a:pPr marL="0" lvl="0" indent="0" algn="ctr" rtl="0">
                        <a:lnSpc>
                          <a:spcPct val="115000"/>
                        </a:lnSpc>
                        <a:spcBef>
                          <a:spcPts val="0"/>
                        </a:spcBef>
                        <a:spcAft>
                          <a:spcPts val="0"/>
                        </a:spcAft>
                        <a:buNone/>
                      </a:pPr>
                      <a:r>
                        <a:rPr lang="en-US" sz="1800">
                          <a:solidFill>
                            <a:schemeClr val="accent1"/>
                          </a:solidFill>
                        </a:rPr>
                        <a:t>Recommends, but the user is the ultimate decision-maker to reduce guesswork</a:t>
                      </a:r>
                      <a:endParaRPr sz="1800">
                        <a:solidFill>
                          <a:schemeClr val="accent1"/>
                        </a:solidFill>
                      </a:endParaRPr>
                    </a:p>
                  </a:txBody>
                  <a:tcPr marL="91425" marR="91425" marT="91425" marB="91425"/>
                </a:tc>
                <a:extLst>
                  <a:ext uri="{0D108BD9-81ED-4DB2-BD59-A6C34878D82A}">
                    <a16:rowId xmlns:a16="http://schemas.microsoft.com/office/drawing/2014/main" val="10004"/>
                  </a:ext>
                </a:extLst>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5"/>
          <p:cNvSpPr txBox="1">
            <a:spLocks noGrp="1"/>
          </p:cNvSpPr>
          <p:nvPr>
            <p:ph type="title"/>
          </p:nvPr>
        </p:nvSpPr>
        <p:spPr>
          <a:xfrm>
            <a:off x="646770" y="242351"/>
            <a:ext cx="10890806" cy="1325563"/>
          </a:xfrm>
          <a:prstGeom prst="rect">
            <a:avLst/>
          </a:prstGeom>
          <a:noFill/>
          <a:ln>
            <a:noFill/>
          </a:ln>
        </p:spPr>
        <p:txBody>
          <a:bodyPr spcFirstLastPara="1" wrap="square" lIns="91425" tIns="45700" rIns="91425" bIns="45700" anchor="b" anchorCtr="0">
            <a:normAutofit fontScale="90000"/>
          </a:bodyPr>
          <a:lstStyle/>
          <a:p>
            <a:pPr marL="0" lvl="0" indent="0" algn="r" rtl="0">
              <a:lnSpc>
                <a:spcPct val="90000"/>
              </a:lnSpc>
              <a:spcBef>
                <a:spcPts val="0"/>
              </a:spcBef>
              <a:spcAft>
                <a:spcPts val="0"/>
              </a:spcAft>
              <a:buClr>
                <a:schemeClr val="dk1"/>
              </a:buClr>
              <a:buSzPct val="100000"/>
              <a:buFont typeface="Arial"/>
              <a:buNone/>
            </a:pPr>
            <a:r>
              <a:rPr lang="en-US"/>
              <a:t>What is MRO materials optimization?</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5"/>
        <p:cNvGrpSpPr/>
        <p:nvPr/>
      </p:nvGrpSpPr>
      <p:grpSpPr>
        <a:xfrm>
          <a:off x="0" y="0"/>
          <a:ext cx="0" cy="0"/>
          <a:chOff x="0" y="0"/>
          <a:chExt cx="0" cy="0"/>
        </a:xfrm>
      </p:grpSpPr>
      <p:sp>
        <p:nvSpPr>
          <p:cNvPr id="126" name="Google Shape;126;p9"/>
          <p:cNvSpPr txBox="1">
            <a:spLocks noGrp="1"/>
          </p:cNvSpPr>
          <p:nvPr>
            <p:ph type="title"/>
          </p:nvPr>
        </p:nvSpPr>
        <p:spPr>
          <a:xfrm>
            <a:off x="825500" y="555950"/>
            <a:ext cx="5893800" cy="1466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4800"/>
              <a:buFont typeface="Arial"/>
              <a:buNone/>
            </a:pPr>
            <a:r>
              <a:rPr lang="en-US" sz="4800"/>
              <a:t>Striking a balance</a:t>
            </a:r>
            <a:endParaRPr/>
          </a:p>
        </p:txBody>
      </p:sp>
      <p:sp>
        <p:nvSpPr>
          <p:cNvPr id="127" name="Google Shape;127;p9"/>
          <p:cNvSpPr txBox="1">
            <a:spLocks noGrp="1"/>
          </p:cNvSpPr>
          <p:nvPr>
            <p:ph type="body" idx="1"/>
          </p:nvPr>
        </p:nvSpPr>
        <p:spPr>
          <a:xfrm>
            <a:off x="825500" y="2231309"/>
            <a:ext cx="4660900" cy="3553252"/>
          </a:xfrm>
          <a:prstGeom prst="rect">
            <a:avLst/>
          </a:prstGeom>
          <a:noFill/>
          <a:ln>
            <a:noFill/>
          </a:ln>
        </p:spPr>
        <p:txBody>
          <a:bodyPr spcFirstLastPara="1" wrap="square" lIns="91425" tIns="45700" rIns="91425" bIns="45700" anchor="t" anchorCtr="0">
            <a:normAutofit/>
          </a:bodyPr>
          <a:lstStyle/>
          <a:p>
            <a:pPr marL="457200" lvl="0" indent="-368300" algn="l" rtl="0">
              <a:lnSpc>
                <a:spcPct val="90000"/>
              </a:lnSpc>
              <a:spcBef>
                <a:spcPts val="0"/>
              </a:spcBef>
              <a:spcAft>
                <a:spcPts val="0"/>
              </a:spcAft>
              <a:buSzPts val="2200"/>
              <a:buChar char="●"/>
            </a:pPr>
            <a:r>
              <a:rPr lang="en-US" sz="2200"/>
              <a:t>The right parts at the right time at the lowest TCO (total cost of ownership)</a:t>
            </a:r>
            <a:endParaRPr sz="2200"/>
          </a:p>
          <a:p>
            <a:pPr marL="457200" lvl="0" indent="0" algn="l" rtl="0">
              <a:lnSpc>
                <a:spcPct val="90000"/>
              </a:lnSpc>
              <a:spcBef>
                <a:spcPts val="0"/>
              </a:spcBef>
              <a:spcAft>
                <a:spcPts val="0"/>
              </a:spcAft>
              <a:buNone/>
            </a:pPr>
            <a:endParaRPr sz="2200"/>
          </a:p>
          <a:p>
            <a:pPr marL="45720" lvl="0" indent="0" algn="ctr" rtl="0">
              <a:lnSpc>
                <a:spcPct val="90000"/>
              </a:lnSpc>
              <a:spcBef>
                <a:spcPts val="0"/>
              </a:spcBef>
              <a:spcAft>
                <a:spcPts val="0"/>
              </a:spcAft>
              <a:buClr>
                <a:schemeClr val="dk1"/>
              </a:buClr>
              <a:buSzPts val="1800"/>
              <a:buNone/>
            </a:pPr>
            <a:r>
              <a:rPr lang="en-US" sz="2200"/>
              <a:t>OR</a:t>
            </a:r>
            <a:endParaRPr sz="2200"/>
          </a:p>
          <a:p>
            <a:pPr marL="45720" lvl="0" indent="0" algn="l" rtl="0">
              <a:lnSpc>
                <a:spcPct val="90000"/>
              </a:lnSpc>
              <a:spcBef>
                <a:spcPts val="0"/>
              </a:spcBef>
              <a:spcAft>
                <a:spcPts val="0"/>
              </a:spcAft>
              <a:buClr>
                <a:schemeClr val="dk1"/>
              </a:buClr>
              <a:buSzPts val="1800"/>
              <a:buNone/>
            </a:pPr>
            <a:endParaRPr sz="2200"/>
          </a:p>
          <a:p>
            <a:pPr marL="457200" lvl="0" indent="-368300" algn="l" rtl="0">
              <a:lnSpc>
                <a:spcPct val="90000"/>
              </a:lnSpc>
              <a:spcBef>
                <a:spcPts val="0"/>
              </a:spcBef>
              <a:spcAft>
                <a:spcPts val="0"/>
              </a:spcAft>
              <a:buSzPts val="2200"/>
              <a:buChar char="●"/>
            </a:pPr>
            <a:r>
              <a:rPr lang="en-US" sz="2200"/>
              <a:t>Providing maximum service level from minimum inventory at the lowest cost</a:t>
            </a:r>
            <a:endParaRPr sz="2200"/>
          </a:p>
          <a:p>
            <a:pPr marL="0" lvl="0" indent="0" algn="l" rtl="0">
              <a:lnSpc>
                <a:spcPct val="90000"/>
              </a:lnSpc>
              <a:spcBef>
                <a:spcPts val="0"/>
              </a:spcBef>
              <a:spcAft>
                <a:spcPts val="0"/>
              </a:spcAft>
              <a:buClr>
                <a:schemeClr val="dk1"/>
              </a:buClr>
              <a:buSzPts val="1800"/>
              <a:buNone/>
            </a:pPr>
            <a:endParaRPr sz="1800"/>
          </a:p>
        </p:txBody>
      </p:sp>
      <p:pic>
        <p:nvPicPr>
          <p:cNvPr id="128" name="Google Shape;128;p9"/>
          <p:cNvPicPr preferRelativeResize="0">
            <a:picLocks noGrp="1"/>
          </p:cNvPicPr>
          <p:nvPr>
            <p:ph type="body" idx="1"/>
          </p:nvPr>
        </p:nvPicPr>
        <p:blipFill rotWithShape="1">
          <a:blip r:embed="rId4">
            <a:alphaModFix/>
          </a:blip>
          <a:srcRect/>
          <a:stretch/>
        </p:blipFill>
        <p:spPr>
          <a:xfrm>
            <a:off x="6937999" y="1187397"/>
            <a:ext cx="4426200" cy="4483200"/>
          </a:xfrm>
          <a:prstGeom prst="roundRect">
            <a:avLst>
              <a:gd name="adj" fmla="val 16667"/>
            </a:avLst>
          </a:prstGeom>
          <a:solidFill>
            <a:srgbClr val="FFFFFF"/>
          </a:solidFill>
          <a:ln>
            <a:noFill/>
          </a:ln>
          <a:effectLst>
            <a:outerShdw blurRad="254000" algn="ctr" rotWithShape="0">
              <a:srgbClr val="000000">
                <a:alpha val="11760"/>
              </a:srgb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g32d563849ba_0_13"/>
          <p:cNvSpPr txBox="1">
            <a:spLocks noGrp="1"/>
          </p:cNvSpPr>
          <p:nvPr>
            <p:ph type="title"/>
          </p:nvPr>
        </p:nvSpPr>
        <p:spPr>
          <a:xfrm>
            <a:off x="646770" y="242351"/>
            <a:ext cx="10890900" cy="1325700"/>
          </a:xfrm>
          <a:prstGeom prst="rect">
            <a:avLst/>
          </a:prstGeom>
          <a:noFill/>
          <a:ln>
            <a:noFill/>
          </a:ln>
        </p:spPr>
        <p:txBody>
          <a:bodyPr spcFirstLastPara="1" wrap="square" lIns="91425" tIns="45700" rIns="91425" bIns="45700" anchor="b" anchorCtr="0">
            <a:normAutofit/>
          </a:bodyPr>
          <a:lstStyle/>
          <a:p>
            <a:pPr marL="0" lvl="0" indent="0" algn="r" rtl="0">
              <a:lnSpc>
                <a:spcPct val="90000"/>
              </a:lnSpc>
              <a:spcBef>
                <a:spcPts val="0"/>
              </a:spcBef>
              <a:spcAft>
                <a:spcPts val="0"/>
              </a:spcAft>
              <a:buClr>
                <a:schemeClr val="dk1"/>
              </a:buClr>
              <a:buSzPts val="4800"/>
              <a:buFont typeface="Arial"/>
              <a:buNone/>
            </a:pPr>
            <a:r>
              <a:rPr lang="en-US"/>
              <a:t>Why do we care?</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7"/>
        <p:cNvGrpSpPr/>
        <p:nvPr/>
      </p:nvGrpSpPr>
      <p:grpSpPr>
        <a:xfrm>
          <a:off x="0" y="0"/>
          <a:ext cx="0" cy="0"/>
          <a:chOff x="0" y="0"/>
          <a:chExt cx="0" cy="0"/>
        </a:xfrm>
      </p:grpSpPr>
      <p:sp>
        <p:nvSpPr>
          <p:cNvPr id="138" name="Google Shape;138;g32d563849ba_0_17"/>
          <p:cNvSpPr txBox="1">
            <a:spLocks noGrp="1"/>
          </p:cNvSpPr>
          <p:nvPr>
            <p:ph type="title"/>
          </p:nvPr>
        </p:nvSpPr>
        <p:spPr>
          <a:xfrm>
            <a:off x="825500" y="555950"/>
            <a:ext cx="5893800" cy="1466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4800"/>
              <a:buFont typeface="Arial"/>
              <a:buNone/>
            </a:pPr>
            <a:r>
              <a:rPr lang="en-US" sz="4800"/>
              <a:t>Margin sinkhole</a:t>
            </a:r>
            <a:endParaRPr/>
          </a:p>
        </p:txBody>
      </p:sp>
      <p:sp>
        <p:nvSpPr>
          <p:cNvPr id="139" name="Google Shape;139;g32d563849ba_0_17"/>
          <p:cNvSpPr txBox="1">
            <a:spLocks noGrp="1"/>
          </p:cNvSpPr>
          <p:nvPr>
            <p:ph type="body" idx="1"/>
          </p:nvPr>
        </p:nvSpPr>
        <p:spPr>
          <a:xfrm>
            <a:off x="825500" y="2231309"/>
            <a:ext cx="4660800" cy="3553200"/>
          </a:xfrm>
          <a:prstGeom prst="rect">
            <a:avLst/>
          </a:prstGeom>
          <a:noFill/>
          <a:ln>
            <a:noFill/>
          </a:ln>
        </p:spPr>
        <p:txBody>
          <a:bodyPr spcFirstLastPara="1" wrap="square" lIns="91425" tIns="45700" rIns="91425" bIns="45700" anchor="t" anchorCtr="0">
            <a:normAutofit/>
          </a:bodyPr>
          <a:lstStyle/>
          <a:p>
            <a:pPr marL="457200" lvl="0" indent="-368300" algn="l" rtl="0">
              <a:lnSpc>
                <a:spcPct val="90000"/>
              </a:lnSpc>
              <a:spcBef>
                <a:spcPts val="0"/>
              </a:spcBef>
              <a:spcAft>
                <a:spcPts val="0"/>
              </a:spcAft>
              <a:buSzPts val="2200"/>
              <a:buChar char="●"/>
            </a:pPr>
            <a:r>
              <a:rPr lang="en-US" sz="2200"/>
              <a:t>Production downtime</a:t>
            </a:r>
            <a:endParaRPr sz="2200"/>
          </a:p>
          <a:p>
            <a:pPr marL="457200" lvl="0" indent="-368300" algn="l" rtl="0">
              <a:lnSpc>
                <a:spcPct val="90000"/>
              </a:lnSpc>
              <a:spcBef>
                <a:spcPts val="1000"/>
              </a:spcBef>
              <a:spcAft>
                <a:spcPts val="0"/>
              </a:spcAft>
              <a:buSzPts val="2200"/>
              <a:buChar char="●"/>
            </a:pPr>
            <a:r>
              <a:rPr lang="en-US" sz="2200"/>
              <a:t>Increased maintenance costs</a:t>
            </a:r>
            <a:endParaRPr sz="2200"/>
          </a:p>
          <a:p>
            <a:pPr marL="457200" lvl="0" indent="-368300" algn="l" rtl="0">
              <a:lnSpc>
                <a:spcPct val="90000"/>
              </a:lnSpc>
              <a:spcBef>
                <a:spcPts val="1000"/>
              </a:spcBef>
              <a:spcAft>
                <a:spcPts val="0"/>
              </a:spcAft>
              <a:buSzPts val="2200"/>
              <a:buChar char="●"/>
            </a:pPr>
            <a:r>
              <a:rPr lang="en-US" sz="2200"/>
              <a:t>Inflated inventory value</a:t>
            </a:r>
            <a:endParaRPr sz="2200"/>
          </a:p>
          <a:p>
            <a:pPr marL="457200" lvl="0" indent="-368300" algn="l" rtl="0">
              <a:lnSpc>
                <a:spcPct val="90000"/>
              </a:lnSpc>
              <a:spcBef>
                <a:spcPts val="1000"/>
              </a:spcBef>
              <a:spcAft>
                <a:spcPts val="0"/>
              </a:spcAft>
              <a:buSzPts val="2200"/>
              <a:buChar char="●"/>
            </a:pPr>
            <a:r>
              <a:rPr lang="en-US" sz="2200"/>
              <a:t>Inflated carrying costs</a:t>
            </a:r>
            <a:endParaRPr sz="2200"/>
          </a:p>
          <a:p>
            <a:pPr marL="457200" lvl="0" indent="-368300" algn="l" rtl="0">
              <a:lnSpc>
                <a:spcPct val="90000"/>
              </a:lnSpc>
              <a:spcBef>
                <a:spcPts val="1000"/>
              </a:spcBef>
              <a:spcAft>
                <a:spcPts val="0"/>
              </a:spcAft>
              <a:buSzPts val="2200"/>
              <a:buChar char="●"/>
            </a:pPr>
            <a:r>
              <a:rPr lang="en-US" sz="2200"/>
              <a:t>Risk of obsolescence</a:t>
            </a:r>
            <a:endParaRPr sz="2200"/>
          </a:p>
          <a:p>
            <a:pPr marL="457200" lvl="0" indent="-368300" algn="l" rtl="0">
              <a:lnSpc>
                <a:spcPct val="90000"/>
              </a:lnSpc>
              <a:spcBef>
                <a:spcPts val="1000"/>
              </a:spcBef>
              <a:spcAft>
                <a:spcPts val="0"/>
              </a:spcAft>
              <a:buSzPts val="2200"/>
              <a:buChar char="●"/>
            </a:pPr>
            <a:r>
              <a:rPr lang="en-US" sz="2200"/>
              <a:t>Damage, deterioration, shrinkage</a:t>
            </a:r>
            <a:endParaRPr sz="2200"/>
          </a:p>
          <a:p>
            <a:pPr marL="0" lvl="0" indent="0" algn="l" rtl="0">
              <a:lnSpc>
                <a:spcPct val="90000"/>
              </a:lnSpc>
              <a:spcBef>
                <a:spcPts val="1000"/>
              </a:spcBef>
              <a:spcAft>
                <a:spcPts val="0"/>
              </a:spcAft>
              <a:buClr>
                <a:schemeClr val="dk1"/>
              </a:buClr>
              <a:buSzPts val="1800"/>
              <a:buNone/>
            </a:pPr>
            <a:endParaRPr sz="1800"/>
          </a:p>
        </p:txBody>
      </p:sp>
      <p:pic>
        <p:nvPicPr>
          <p:cNvPr id="140" name="Google Shape;140;g32d563849ba_0_17"/>
          <p:cNvPicPr preferRelativeResize="0">
            <a:picLocks noGrp="1"/>
          </p:cNvPicPr>
          <p:nvPr>
            <p:ph type="body" idx="1"/>
          </p:nvPr>
        </p:nvPicPr>
        <p:blipFill rotWithShape="1">
          <a:blip r:embed="rId4">
            <a:alphaModFix/>
          </a:blip>
          <a:srcRect/>
          <a:stretch/>
        </p:blipFill>
        <p:spPr>
          <a:xfrm>
            <a:off x="6719292" y="1092142"/>
            <a:ext cx="4692900" cy="4673700"/>
          </a:xfrm>
          <a:prstGeom prst="roundRect">
            <a:avLst>
              <a:gd name="adj" fmla="val 16667"/>
            </a:avLst>
          </a:prstGeom>
          <a:solidFill>
            <a:srgbClr val="FFFFFF"/>
          </a:solidFill>
          <a:ln>
            <a:noFill/>
          </a:ln>
          <a:effectLst>
            <a:outerShdw blurRad="254000" algn="ctr" rotWithShape="0">
              <a:srgbClr val="000000">
                <a:alpha val="11760"/>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g32d563849ba_0_24"/>
          <p:cNvSpPr txBox="1">
            <a:spLocks noGrp="1"/>
          </p:cNvSpPr>
          <p:nvPr>
            <p:ph type="title"/>
          </p:nvPr>
        </p:nvSpPr>
        <p:spPr>
          <a:xfrm>
            <a:off x="646770" y="242351"/>
            <a:ext cx="10890900" cy="1325700"/>
          </a:xfrm>
          <a:prstGeom prst="rect">
            <a:avLst/>
          </a:prstGeom>
          <a:noFill/>
          <a:ln>
            <a:noFill/>
          </a:ln>
        </p:spPr>
        <p:txBody>
          <a:bodyPr spcFirstLastPara="1" wrap="square" lIns="91425" tIns="45700" rIns="91425" bIns="45700" anchor="b" anchorCtr="0">
            <a:normAutofit/>
          </a:bodyPr>
          <a:lstStyle/>
          <a:p>
            <a:pPr marL="0" lvl="0" indent="0" algn="r" rtl="0">
              <a:lnSpc>
                <a:spcPct val="90000"/>
              </a:lnSpc>
              <a:spcBef>
                <a:spcPts val="0"/>
              </a:spcBef>
              <a:spcAft>
                <a:spcPts val="0"/>
              </a:spcAft>
              <a:buClr>
                <a:schemeClr val="dk1"/>
              </a:buClr>
              <a:buSzPts val="4800"/>
              <a:buFont typeface="Arial"/>
              <a:buNone/>
            </a:pPr>
            <a:r>
              <a:rPr lang="en-US"/>
              <a:t>How to Optimize?</a:t>
            </a:r>
            <a:endParaRPr/>
          </a:p>
        </p:txBody>
      </p:sp>
    </p:spTree>
  </p:cSld>
  <p:clrMapOvr>
    <a:masterClrMapping/>
  </p:clrMapOvr>
</p:sld>
</file>

<file path=ppt/theme/theme1.xml><?xml version="1.0" encoding="utf-8"?>
<a:theme xmlns:a="http://schemas.openxmlformats.org/drawingml/2006/main" name="Streamline 2024">
  <a:themeElements>
    <a:clrScheme name="Custom 7">
      <a:dk1>
        <a:srgbClr val="000000"/>
      </a:dk1>
      <a:lt1>
        <a:srgbClr val="FFFFFF"/>
      </a:lt1>
      <a:dk2>
        <a:srgbClr val="153C15"/>
      </a:dk2>
      <a:lt2>
        <a:srgbClr val="FCFFFF"/>
      </a:lt2>
      <a:accent1>
        <a:srgbClr val="153C15"/>
      </a:accent1>
      <a:accent2>
        <a:srgbClr val="1F600B"/>
      </a:accent2>
      <a:accent3>
        <a:srgbClr val="3BA30F"/>
      </a:accent3>
      <a:accent4>
        <a:srgbClr val="69CE40"/>
      </a:accent4>
      <a:accent5>
        <a:srgbClr val="D0E9CD"/>
      </a:accent5>
      <a:accent6>
        <a:srgbClr val="70AD47"/>
      </a:accent6>
      <a:hlink>
        <a:srgbClr val="3BA30F"/>
      </a:hlink>
      <a:folHlink>
        <a:srgbClr val="1F600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3408</Words>
  <Application>Microsoft Office PowerPoint</Application>
  <PresentationFormat>Widescreen</PresentationFormat>
  <Paragraphs>472</Paragraphs>
  <Slides>33</Slides>
  <Notes>33</Notes>
  <HiddenSlides>3</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Open Sans Light</vt:lpstr>
      <vt:lpstr>Calibri</vt:lpstr>
      <vt:lpstr>Open Sans</vt:lpstr>
      <vt:lpstr>Avenir</vt:lpstr>
      <vt:lpstr>Arial</vt:lpstr>
      <vt:lpstr>Streamline 2024</vt:lpstr>
      <vt:lpstr>Transforming MRO Inventory Optimization with AI Enhancing Criticality, Inventory, and Uptime</vt:lpstr>
      <vt:lpstr>Who is Verusen?</vt:lpstr>
      <vt:lpstr>PowerPoint Presentation</vt:lpstr>
      <vt:lpstr>System of Record + System of Intelligence</vt:lpstr>
      <vt:lpstr>What is MRO materials optimization?</vt:lpstr>
      <vt:lpstr>Striking a balance</vt:lpstr>
      <vt:lpstr>Why do we care?</vt:lpstr>
      <vt:lpstr>Margin sinkhole</vt:lpstr>
      <vt:lpstr>How to Optimize?</vt:lpstr>
      <vt:lpstr>Typical Approaches</vt:lpstr>
      <vt:lpstr>Calculating the MIN</vt:lpstr>
      <vt:lpstr>Demand Considerations</vt:lpstr>
      <vt:lpstr>Lead Time Considerations</vt:lpstr>
      <vt:lpstr>Now Calculate the MIN</vt:lpstr>
      <vt:lpstr>Can AI Help?</vt:lpstr>
      <vt:lpstr>Typical Challenges?</vt:lpstr>
      <vt:lpstr>1 Misalignment</vt:lpstr>
      <vt:lpstr>Collaboration</vt:lpstr>
      <vt:lpstr>2 Understanding RISK</vt:lpstr>
      <vt:lpstr>Material Risk</vt:lpstr>
      <vt:lpstr>Sample Process Flow</vt:lpstr>
      <vt:lpstr>Criticality Methods</vt:lpstr>
      <vt:lpstr>3 Time management 2080 vs 100,000</vt:lpstr>
      <vt:lpstr>4 Business is NOT Static</vt:lpstr>
      <vt:lpstr>With so many parts in a catalog, we must automate with technology</vt:lpstr>
      <vt:lpstr>What Does Good Look Like?</vt:lpstr>
      <vt:lpstr>Technology?</vt:lpstr>
      <vt:lpstr>Client Optimization Journey </vt:lpstr>
      <vt:lpstr>How Verusen uses Purpose-built AI for MRO </vt:lpstr>
      <vt:lpstr>Business is not static, neither is Optimization</vt:lpstr>
      <vt:lpstr>THANK YOU!</vt:lpstr>
      <vt:lpstr>AI-Powered MRO Inventory Optimization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Ashlynn Fowler</dc:creator>
  <cp:lastModifiedBy>Jeromy Risner</cp:lastModifiedBy>
  <cp:revision>1</cp:revision>
  <dcterms:created xsi:type="dcterms:W3CDTF">2023-03-14T15:41:55Z</dcterms:created>
  <dcterms:modified xsi:type="dcterms:W3CDTF">2025-02-24T16:34:33Z</dcterms:modified>
</cp:coreProperties>
</file>